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jS7bPINwDdv7s1bTY8+LiBFsWG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1.小組分享時，教師可投影該頁面，讓其他組別一起觀察。2.教師可翻閱教師手冊p.41，向學生解析圖面。</a:t>
            </a:r>
            <a:endParaRPr/>
          </a:p>
        </p:txBody>
      </p:sp>
      <p:sp>
        <p:nvSpPr>
          <p:cNvPr id="194" name="Google Shape;19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1.小組分享時，教師可投影該頁面，讓其他組別一起觀察。2.教師可翻閱教師手冊p.42，向學生解析圖面。</a:t>
            </a:r>
            <a:endParaRPr/>
          </a:p>
        </p:txBody>
      </p:sp>
      <p:sp>
        <p:nvSpPr>
          <p:cNvPr id="225" name="Google Shape;22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1.小組分享時，教師可投影該頁面，讓其他組別一起觀察。2.教師可翻閱教師手冊p.43，向學生解析圖面。</a:t>
            </a:r>
            <a:endParaRPr/>
          </a:p>
        </p:txBody>
      </p:sp>
      <p:sp>
        <p:nvSpPr>
          <p:cNvPr id="256" name="Google Shape;25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1.小組分享時，教師可投影該頁面，讓其他組別一起觀察。2.教師可翻閱教師手冊p.44，向學生解析圖面。</a:t>
            </a:r>
            <a:endParaRPr/>
          </a:p>
        </p:txBody>
      </p:sp>
      <p:sp>
        <p:nvSpPr>
          <p:cNvPr id="287" name="Google Shape;287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1.小組分享時，教師可投影該頁面，讓其他組別一起觀察。2.教師可翻閱教師手冊p.45，向學生解析圖面。</a:t>
            </a:r>
            <a:endParaRPr/>
          </a:p>
        </p:txBody>
      </p:sp>
      <p:sp>
        <p:nvSpPr>
          <p:cNvPr id="318" name="Google Shape;31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1.小組分享時，教師可投影該頁面，讓其他組別一起觀察。2.教師可翻閱教師手冊p.45，向學生解析圖面。</a:t>
            </a:r>
            <a:endParaRPr/>
          </a:p>
        </p:txBody>
      </p:sp>
      <p:sp>
        <p:nvSpPr>
          <p:cNvPr id="359" name="Google Shape;359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1.小組分享時，教師可投影該頁面，讓其他組別一起觀察。2.教師可翻閱教師手冊p.45，向學生解析圖面。</a:t>
            </a:r>
            <a:endParaRPr/>
          </a:p>
        </p:txBody>
      </p:sp>
      <p:sp>
        <p:nvSpPr>
          <p:cNvPr id="378" name="Google Shape;37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solidFill>
                  <a:srgbClr val="000000"/>
                </a:solidFill>
              </a:rPr>
              <a:t>17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1.小組分享時，教師可投影該頁面，讓其他組別一起觀察。2.教師可翻閱教師手冊p.45，向學生解析圖面。</a:t>
            </a:r>
            <a:endParaRPr/>
          </a:p>
        </p:txBody>
      </p:sp>
      <p:sp>
        <p:nvSpPr>
          <p:cNvPr id="396" name="Google Shape;396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solidFill>
                  <a:srgbClr val="000000"/>
                </a:solidFill>
              </a:rPr>
              <a:t>18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1.小組分享時，教師可投影該頁面，讓其他組別一起觀察。2.教師可翻閱教師手冊p.45，向學生解析圖面。</a:t>
            </a:r>
            <a:endParaRPr/>
          </a:p>
        </p:txBody>
      </p:sp>
      <p:sp>
        <p:nvSpPr>
          <p:cNvPr id="409" name="Google Shape;409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solidFill>
                  <a:srgbClr val="000000"/>
                </a:solidFill>
              </a:rPr>
              <a:t>19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1.小組分享時，教師可投影該頁面，讓其他組別一起觀察。2.教師可翻閱教師手冊p.45，向學生解析圖面。</a:t>
            </a:r>
            <a:endParaRPr/>
          </a:p>
        </p:txBody>
      </p:sp>
      <p:sp>
        <p:nvSpPr>
          <p:cNvPr id="425" name="Google Shape;425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solidFill>
                  <a:srgbClr val="000000"/>
                </a:solidFill>
              </a:rPr>
              <a:t>20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73" name="Google Shape;47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solidFill>
                  <a:srgbClr val="000000"/>
                </a:solidFill>
              </a:rPr>
              <a:t>24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4" name="Google Shape;48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請教師搭配google map街景功能進行導覽，確保學生皆了解觀察範圍，並發下google地圖、與學生約定任務完成時間。</a:t>
            </a:r>
            <a:endParaRPr/>
          </a:p>
        </p:txBody>
      </p:sp>
      <p:sp>
        <p:nvSpPr>
          <p:cNvPr id="485" name="Google Shape;48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solidFill>
                  <a:srgbClr val="000000"/>
                </a:solidFill>
              </a:rPr>
              <a:t>25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98" name="Google Shape;49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solidFill>
                  <a:srgbClr val="000000"/>
                </a:solidFill>
              </a:rPr>
              <a:t>26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教師自行安排學生完成觀察紀錄的時間，並更新PPT的紅字，讓學生明確知道訊息。</a:t>
            </a:r>
            <a:endParaRPr/>
          </a:p>
        </p:txBody>
      </p:sp>
      <p:sp>
        <p:nvSpPr>
          <p:cNvPr id="517" name="Google Shape;517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教師於約定完成任務的時間，確認學生皆書寫完成後請學生將「偵探培訓書」翻至貼紙頁2，選取「任務二：深入思考力」的能力徽章貼紙，貼在培訓書第4 頁的相對位置。</a:t>
            </a:r>
            <a:endParaRPr/>
          </a:p>
        </p:txBody>
      </p:sp>
      <p:sp>
        <p:nvSpPr>
          <p:cNvPr id="528" name="Google Shape;528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8" name="Google Shape;54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1.教師可參考教師手冊P.20-21於學生討論時進行相關引導。2.教師可視時間或學生討論狀況，決定小組將發表的交通問題或危險狀況數量，建議最多不超過 3 個，以利學生聚焦。</a:t>
            </a:r>
            <a:endParaRPr/>
          </a:p>
        </p:txBody>
      </p:sp>
      <p:sp>
        <p:nvSpPr>
          <p:cNvPr id="549" name="Google Shape;549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solidFill>
                  <a:srgbClr val="000000"/>
                </a:solidFill>
              </a:rPr>
              <a:t>30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若有平板，也可參考調查報告的版面配置，並於平板上製作</a:t>
            </a:r>
            <a:endParaRPr/>
          </a:p>
        </p:txBody>
      </p:sp>
      <p:sp>
        <p:nvSpPr>
          <p:cNvPr id="557" name="Google Shape;557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solidFill>
                  <a:srgbClr val="000000"/>
                </a:solidFill>
              </a:rPr>
              <a:t>31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9" name="Google Shape;57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分享時間每組暫定4分鐘，他組回饋時間1分鐘，教師可視班級組數及學生發表狀況調整時間。</a:t>
            </a:r>
            <a:endParaRPr/>
          </a:p>
        </p:txBody>
      </p:sp>
      <p:sp>
        <p:nvSpPr>
          <p:cNvPr id="580" name="Google Shape;580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solidFill>
                  <a:srgbClr val="000000"/>
                </a:solidFill>
              </a:rPr>
              <a:t>32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2" name="Google Shape;592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各組分享與他組回饋時間</a:t>
            </a:r>
            <a:endParaRPr/>
          </a:p>
        </p:txBody>
      </p:sp>
      <p:sp>
        <p:nvSpPr>
          <p:cNvPr id="593" name="Google Shape;593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solidFill>
                  <a:srgbClr val="000000"/>
                </a:solidFill>
              </a:rPr>
              <a:t>33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3" name="Google Shape;61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教師可將學生的分享結果進行分類並呈現於本頁PPT，亦可直接在黑板上分類或使用jamboard等方式呈現。</a:t>
            </a:r>
            <a:endParaRPr/>
          </a:p>
        </p:txBody>
      </p:sp>
      <p:sp>
        <p:nvSpPr>
          <p:cNvPr id="614" name="Google Shape;614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教師請參閱教師手冊p.35，協助將「需要他人幫忙的解決做法」(例如道路工程、硬體設施、障礙物等)，填寫於google 表單https://tinyurl.com/3j5rfmhx並提交給靖娟，靖娟將與您確認需求，協助後續改善工作 。</a:t>
            </a:r>
            <a:endParaRPr/>
          </a:p>
        </p:txBody>
      </p:sp>
      <p:sp>
        <p:nvSpPr>
          <p:cNvPr id="631" name="Google Shape;631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3" name="Google Shape;64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教師於14 天後，引導學生回顧分享偵探公約的行動紀錄，並讓學生將第三張能力徽章貼紙貼於培訓書第4頁</a:t>
            </a:r>
            <a:endParaRPr/>
          </a:p>
        </p:txBody>
      </p:sp>
      <p:sp>
        <p:nvSpPr>
          <p:cNvPr id="644" name="Google Shape;644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6" name="Google Shape;656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教師贈送偵探社的專屬獎勵「斑斑社長卡套」</a:t>
            </a:r>
            <a:endParaRPr/>
          </a:p>
        </p:txBody>
      </p:sp>
      <p:sp>
        <p:nvSpPr>
          <p:cNvPr id="657" name="Google Shape;657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若超連結點選失效，可複製網址播放</a:t>
            </a:r>
            <a:r>
              <a:rPr lang="zh-TW" sz="1200" b="0" i="0" u="sng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https://tinyurl.com/3r28322w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zh-TW"/>
              <a:t>教師依據班級人數將學生分組，最多可分6組，並請各組派代表，從6張線索圖中，隨機抽選一張交通線索圖進行討論。</a:t>
            </a:r>
            <a:endParaRPr/>
          </a:p>
        </p:txBody>
      </p:sp>
      <p:sp>
        <p:nvSpPr>
          <p:cNvPr id="138" name="Google Shape;13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solidFill>
                  <a:srgbClr val="000000"/>
                </a:solidFill>
              </a:rPr>
              <a:t>7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1.小組分享時，教師可投影該頁面，讓其他組別一起觀察。2.教師可翻閱教師手冊p.40，向學生解析圖面。</a:t>
            </a:r>
            <a:endParaRPr/>
          </a:p>
        </p:txBody>
      </p:sp>
      <p:sp>
        <p:nvSpPr>
          <p:cNvPr id="163" name="Google Shape;16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hyperlink" Target="https://tinyurl.com/3r28322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9" name="Google Shape;89;p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lt1">
                <a:alpha val="6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"/>
            <p:cNvSpPr txBox="1"/>
            <p:nvPr/>
          </p:nvSpPr>
          <p:spPr>
            <a:xfrm>
              <a:off x="1079241" y="342320"/>
              <a:ext cx="10033517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zh-TW" sz="3200" b="1" i="0" u="none" strike="noStrike" cap="none">
                  <a:solidFill>
                    <a:srgbClr val="2B6260"/>
                  </a:solidFill>
                  <a:latin typeface="DFKai-SB"/>
                  <a:ea typeface="DFKai-SB"/>
                  <a:cs typeface="DFKai-SB"/>
                  <a:sym typeface="DFKai-SB"/>
                </a:rPr>
                <a:t>《交通問題在哪裡‧小偵探養成班》交通安全教材包</a:t>
              </a:r>
              <a:endParaRPr sz="3200" b="1" i="0" u="none" strike="noStrike" cap="none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None/>
              </a:pPr>
              <a:r>
                <a:rPr lang="zh-TW" sz="3200" b="1" i="0" u="none" strike="noStrike" cap="none">
                  <a:solidFill>
                    <a:srgbClr val="2B6260"/>
                  </a:solidFill>
                  <a:latin typeface="DFKai-SB"/>
                  <a:ea typeface="DFKai-SB"/>
                  <a:cs typeface="DFKai-SB"/>
                  <a:sym typeface="DFKai-SB"/>
                </a:rPr>
                <a:t>使用說明</a:t>
              </a:r>
              <a:endParaRPr sz="1400" b="0" i="0" u="none" strike="noStrike" cap="none">
                <a:solidFill>
                  <a:srgbClr val="2B62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"/>
            <p:cNvSpPr txBox="1"/>
            <p:nvPr/>
          </p:nvSpPr>
          <p:spPr>
            <a:xfrm>
              <a:off x="380999" y="1701725"/>
              <a:ext cx="11430000" cy="48320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514350" marR="0" lvl="0" indent="-5143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AutoNum type="arabicPeriod"/>
              </a:pPr>
              <a:r>
                <a:rPr lang="zh-TW" sz="2800" b="0" i="0" u="none" strike="noStrike" cap="none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教師請</a:t>
              </a:r>
              <a:r>
                <a:rPr lang="zh-TW" sz="2800" b="1" i="0" u="sng" strike="noStrike" cap="none">
                  <a:solidFill>
                    <a:srgbClr val="B54427"/>
                  </a:solidFill>
                  <a:latin typeface="DFKai-SB"/>
                  <a:ea typeface="DFKai-SB"/>
                  <a:cs typeface="DFKai-SB"/>
                  <a:sym typeface="DFKai-SB"/>
                </a:rPr>
                <a:t>參閱教師手冊P.24-P.36教學建議及教案流程</a:t>
              </a:r>
              <a:r>
                <a:rPr lang="zh-TW" sz="2800" b="0" i="0" u="none" strike="noStrike" cap="none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，搭配本簡報進行教學。</a:t>
              </a:r>
              <a:endParaRPr sz="28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514350" marR="0" lvl="0" indent="-5143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AutoNum type="arabicPeriod"/>
              </a:pPr>
              <a:r>
                <a:rPr lang="zh-TW" sz="2800" b="0" i="0" u="none" strike="noStrike" cap="none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簡報有嵌入網址、字型、文字動畫等，建議教師</a:t>
              </a:r>
              <a:r>
                <a:rPr lang="zh-TW" sz="2800" b="1" i="0" u="sng" strike="noStrike" cap="none">
                  <a:solidFill>
                    <a:srgbClr val="B54427"/>
                  </a:solidFill>
                  <a:latin typeface="DFKai-SB"/>
                  <a:ea typeface="DFKai-SB"/>
                  <a:cs typeface="DFKai-SB"/>
                  <a:sym typeface="DFKai-SB"/>
                </a:rPr>
                <a:t>下載並使用PowerPoint開啟</a:t>
              </a:r>
              <a:r>
                <a:rPr lang="zh-TW" sz="2800" b="0" i="0" u="none" strike="noStrike" cap="none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，不要在google雲端開啟。</a:t>
              </a:r>
              <a:endParaRPr sz="28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514350" marR="0" lvl="0" indent="-5143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AutoNum type="arabicPeriod"/>
              </a:pPr>
              <a:r>
                <a:rPr lang="zh-TW" sz="2800" b="0" i="0" u="none" strike="noStrike" cap="none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運用簡報教學前，請</a:t>
              </a:r>
              <a:r>
                <a:rPr lang="zh-TW" sz="2800" b="1" i="0" u="sng" strike="noStrike" cap="none">
                  <a:solidFill>
                    <a:srgbClr val="B54427"/>
                  </a:solidFill>
                  <a:latin typeface="DFKai-SB"/>
                  <a:ea typeface="DFKai-SB"/>
                  <a:cs typeface="DFKai-SB"/>
                  <a:sym typeface="DFKai-SB"/>
                </a:rPr>
                <a:t>開啟備忘稿</a:t>
              </a:r>
              <a:r>
                <a:rPr lang="zh-TW" sz="2800" b="0" i="0" u="none" strike="noStrike" cap="none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，部份簡報頁面的提醒事項列於備忘稿中。</a:t>
              </a:r>
              <a:endParaRPr sz="28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514350" marR="0" lvl="0" indent="-5143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AutoNum type="arabicPeriod"/>
              </a:pPr>
              <a:r>
                <a:rPr lang="zh-TW" sz="2800" b="0" i="0" u="none" strike="noStrike" cap="none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教學簡報內的圖片素材，僅能於本教學活動使用，不得另作其他使用。</a:t>
              </a:r>
              <a:endParaRPr sz="28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514350" marR="0" lvl="0" indent="-5143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AutoNum type="arabicPeriod"/>
              </a:pPr>
              <a:r>
                <a:rPr lang="zh-TW" sz="2800" b="0" i="0" u="none" strike="noStrike" cap="none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教學簡報可視實際狀況調整，</a:t>
              </a:r>
              <a:r>
                <a:rPr lang="zh-TW" sz="2800" b="1" i="0" u="sng" strike="noStrike" cap="none">
                  <a:solidFill>
                    <a:srgbClr val="B54427"/>
                  </a:solidFill>
                  <a:latin typeface="DFKai-SB"/>
                  <a:ea typeface="DFKai-SB"/>
                  <a:cs typeface="DFKai-SB"/>
                  <a:sym typeface="DFKai-SB"/>
                </a:rPr>
                <a:t>第27、30、32頁的紅字請依據實際規劃進行更改</a:t>
              </a:r>
              <a:r>
                <a:rPr lang="zh-TW" sz="2800" b="0" i="0" u="none" strike="noStrike" cap="none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，</a:t>
              </a:r>
              <a:r>
                <a:rPr lang="zh-TW" sz="2800" b="1" i="0" u="sng" strike="noStrike" cap="none">
                  <a:solidFill>
                    <a:srgbClr val="B54427"/>
                  </a:solidFill>
                  <a:latin typeface="DFKai-SB"/>
                  <a:ea typeface="DFKai-SB"/>
                  <a:cs typeface="DFKai-SB"/>
                  <a:sym typeface="DFKai-SB"/>
                </a:rPr>
                <a:t>第35頁空白頁面提供給教師自由運用</a:t>
              </a:r>
              <a:r>
                <a:rPr lang="zh-TW" sz="2800" b="0" i="0" u="none" strike="noStrike" cap="none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。</a:t>
              </a:r>
              <a:endParaRPr sz="28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514350" marR="0" lvl="0" indent="-5143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AutoNum type="arabicPeriod"/>
              </a:pPr>
              <a:r>
                <a:rPr lang="zh-TW" sz="2800" b="0" i="0" u="none" strike="noStrike" cap="none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本活動適用對象為國小高年級師生、所需時間約3節課，部分活動設計須於課後完成，或教師可評估納入課堂，規劃實地踏查活動。</a:t>
              </a:r>
              <a:endParaRPr sz="28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【活動二】任務一：細微觀察力</a:t>
            </a:r>
            <a:endParaRPr/>
          </a:p>
        </p:txBody>
      </p:sp>
      <p:pic>
        <p:nvPicPr>
          <p:cNvPr id="197" name="Google Shape;19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5938" y="459328"/>
            <a:ext cx="9049467" cy="63986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grpSp>
        <p:nvGrpSpPr>
          <p:cNvPr id="198" name="Google Shape;198;p10"/>
          <p:cNvGrpSpPr/>
          <p:nvPr/>
        </p:nvGrpSpPr>
        <p:grpSpPr>
          <a:xfrm>
            <a:off x="1744665" y="0"/>
            <a:ext cx="2320342" cy="1813114"/>
            <a:chOff x="1744665" y="0"/>
            <a:chExt cx="2320342" cy="1813114"/>
          </a:xfrm>
        </p:grpSpPr>
        <p:sp>
          <p:nvSpPr>
            <p:cNvPr id="199" name="Google Shape;199;p10"/>
            <p:cNvSpPr/>
            <p:nvPr/>
          </p:nvSpPr>
          <p:spPr>
            <a:xfrm>
              <a:off x="1744665" y="0"/>
              <a:ext cx="1813114" cy="1813114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0" name="Google Shape;200;p10"/>
            <p:cNvGrpSpPr/>
            <p:nvPr/>
          </p:nvGrpSpPr>
          <p:grpSpPr>
            <a:xfrm>
              <a:off x="3651441" y="1017062"/>
              <a:ext cx="413566" cy="425117"/>
              <a:chOff x="539530" y="3032668"/>
              <a:chExt cx="413566" cy="425117"/>
            </a:xfrm>
          </p:grpSpPr>
          <p:sp>
            <p:nvSpPr>
              <p:cNvPr id="201" name="Google Shape;201;p10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10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1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3" name="Google Shape;203;p10"/>
          <p:cNvGrpSpPr/>
          <p:nvPr/>
        </p:nvGrpSpPr>
        <p:grpSpPr>
          <a:xfrm>
            <a:off x="1871125" y="2643627"/>
            <a:ext cx="1759651" cy="1397369"/>
            <a:chOff x="1871125" y="2643627"/>
            <a:chExt cx="1759651" cy="1397369"/>
          </a:xfrm>
        </p:grpSpPr>
        <p:sp>
          <p:nvSpPr>
            <p:cNvPr id="204" name="Google Shape;204;p10"/>
            <p:cNvSpPr/>
            <p:nvPr/>
          </p:nvSpPr>
          <p:spPr>
            <a:xfrm>
              <a:off x="1871125" y="2643627"/>
              <a:ext cx="1397369" cy="1397369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5" name="Google Shape;205;p10"/>
            <p:cNvGrpSpPr/>
            <p:nvPr/>
          </p:nvGrpSpPr>
          <p:grpSpPr>
            <a:xfrm>
              <a:off x="3217210" y="2643627"/>
              <a:ext cx="413566" cy="425117"/>
              <a:chOff x="539530" y="3032668"/>
              <a:chExt cx="413566" cy="425117"/>
            </a:xfrm>
          </p:grpSpPr>
          <p:sp>
            <p:nvSpPr>
              <p:cNvPr id="206" name="Google Shape;206;p10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10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2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8" name="Google Shape;208;p10"/>
          <p:cNvGrpSpPr/>
          <p:nvPr/>
        </p:nvGrpSpPr>
        <p:grpSpPr>
          <a:xfrm>
            <a:off x="6395858" y="1622669"/>
            <a:ext cx="1595957" cy="1339968"/>
            <a:chOff x="6395858" y="1622669"/>
            <a:chExt cx="1595957" cy="1339968"/>
          </a:xfrm>
        </p:grpSpPr>
        <p:sp>
          <p:nvSpPr>
            <p:cNvPr id="209" name="Google Shape;209;p10"/>
            <p:cNvSpPr/>
            <p:nvPr/>
          </p:nvSpPr>
          <p:spPr>
            <a:xfrm>
              <a:off x="6395858" y="1741738"/>
              <a:ext cx="1220899" cy="1220899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" name="Google Shape;210;p10"/>
            <p:cNvGrpSpPr/>
            <p:nvPr/>
          </p:nvGrpSpPr>
          <p:grpSpPr>
            <a:xfrm>
              <a:off x="7578249" y="1622669"/>
              <a:ext cx="413566" cy="425117"/>
              <a:chOff x="539530" y="3032668"/>
              <a:chExt cx="413566" cy="425117"/>
            </a:xfrm>
          </p:grpSpPr>
          <p:sp>
            <p:nvSpPr>
              <p:cNvPr id="211" name="Google Shape;211;p10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10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3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3" name="Google Shape;213;p10"/>
          <p:cNvGrpSpPr/>
          <p:nvPr/>
        </p:nvGrpSpPr>
        <p:grpSpPr>
          <a:xfrm>
            <a:off x="6537159" y="4558183"/>
            <a:ext cx="1247873" cy="1064404"/>
            <a:chOff x="6537159" y="4558183"/>
            <a:chExt cx="1247873" cy="1064404"/>
          </a:xfrm>
        </p:grpSpPr>
        <p:sp>
          <p:nvSpPr>
            <p:cNvPr id="214" name="Google Shape;214;p10"/>
            <p:cNvSpPr/>
            <p:nvPr/>
          </p:nvSpPr>
          <p:spPr>
            <a:xfrm>
              <a:off x="6537159" y="4770742"/>
              <a:ext cx="851845" cy="851845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5" name="Google Shape;215;p10"/>
            <p:cNvGrpSpPr/>
            <p:nvPr/>
          </p:nvGrpSpPr>
          <p:grpSpPr>
            <a:xfrm>
              <a:off x="7371466" y="4558183"/>
              <a:ext cx="413566" cy="425117"/>
              <a:chOff x="539530" y="3032668"/>
              <a:chExt cx="413566" cy="425117"/>
            </a:xfrm>
          </p:grpSpPr>
          <p:sp>
            <p:nvSpPr>
              <p:cNvPr id="216" name="Google Shape;216;p10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10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4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8" name="Google Shape;218;p10"/>
          <p:cNvSpPr/>
          <p:nvPr/>
        </p:nvSpPr>
        <p:spPr>
          <a:xfrm rot="5400000">
            <a:off x="-1164193" y="1570642"/>
            <a:ext cx="4076701" cy="935422"/>
          </a:xfrm>
          <a:prstGeom prst="homePlate">
            <a:avLst>
              <a:gd name="adj" fmla="val 50000"/>
            </a:avLst>
          </a:prstGeom>
          <a:solidFill>
            <a:srgbClr val="BA6E5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0"/>
          <p:cNvSpPr/>
          <p:nvPr/>
        </p:nvSpPr>
        <p:spPr>
          <a:xfrm rot="5400000">
            <a:off x="-1012641" y="1417816"/>
            <a:ext cx="3771051" cy="935422"/>
          </a:xfrm>
          <a:prstGeom prst="homePlate">
            <a:avLst>
              <a:gd name="adj" fmla="val 50000"/>
            </a:avLst>
          </a:prstGeom>
          <a:solidFill>
            <a:srgbClr val="FEF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0"/>
          <p:cNvSpPr txBox="1">
            <a:spLocks noGrp="1"/>
          </p:cNvSpPr>
          <p:nvPr>
            <p:ph type="title"/>
          </p:nvPr>
        </p:nvSpPr>
        <p:spPr>
          <a:xfrm rot="5400000">
            <a:off x="-771944" y="1338952"/>
            <a:ext cx="3291395" cy="61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FKai-SB"/>
              <a:buNone/>
            </a:pPr>
            <a:r>
              <a:rPr lang="zh-TW" sz="3200" b="1">
                <a:latin typeface="DFKai-SB"/>
                <a:ea typeface="DFKai-SB"/>
                <a:cs typeface="DFKai-SB"/>
                <a:sym typeface="DFKai-SB"/>
              </a:rPr>
              <a:t>小組發表-線索圖</a:t>
            </a:r>
            <a:endParaRPr sz="3200"/>
          </a:p>
        </p:txBody>
      </p:sp>
      <p:sp>
        <p:nvSpPr>
          <p:cNvPr id="221" name="Google Shape;221;p10"/>
          <p:cNvSpPr txBox="1"/>
          <p:nvPr/>
        </p:nvSpPr>
        <p:spPr>
          <a:xfrm>
            <a:off x="558627" y="3009554"/>
            <a:ext cx="628512" cy="692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FKai-SB"/>
              <a:buNone/>
            </a:pPr>
            <a:r>
              <a:rPr lang="zh-TW" sz="38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❷</a:t>
            </a:r>
            <a:endParaRPr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【活動二】任務一：細微觀察力</a:t>
            </a:r>
            <a:endParaRPr/>
          </a:p>
        </p:txBody>
      </p:sp>
      <p:pic>
        <p:nvPicPr>
          <p:cNvPr id="228" name="Google Shape;22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5938" y="459328"/>
            <a:ext cx="9049468" cy="63986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grpSp>
        <p:nvGrpSpPr>
          <p:cNvPr id="229" name="Google Shape;229;p11"/>
          <p:cNvGrpSpPr/>
          <p:nvPr/>
        </p:nvGrpSpPr>
        <p:grpSpPr>
          <a:xfrm>
            <a:off x="2075407" y="868501"/>
            <a:ext cx="1151026" cy="1576143"/>
            <a:chOff x="2075407" y="868501"/>
            <a:chExt cx="1151026" cy="1576143"/>
          </a:xfrm>
        </p:grpSpPr>
        <p:sp>
          <p:nvSpPr>
            <p:cNvPr id="230" name="Google Shape;230;p11"/>
            <p:cNvSpPr/>
            <p:nvPr/>
          </p:nvSpPr>
          <p:spPr>
            <a:xfrm>
              <a:off x="2075407" y="1293618"/>
              <a:ext cx="1151026" cy="1151026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1" name="Google Shape;231;p11"/>
            <p:cNvGrpSpPr/>
            <p:nvPr/>
          </p:nvGrpSpPr>
          <p:grpSpPr>
            <a:xfrm>
              <a:off x="2237354" y="868501"/>
              <a:ext cx="413566" cy="425117"/>
              <a:chOff x="539530" y="3032668"/>
              <a:chExt cx="413566" cy="425117"/>
            </a:xfrm>
          </p:grpSpPr>
          <p:sp>
            <p:nvSpPr>
              <p:cNvPr id="232" name="Google Shape;232;p11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11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1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4" name="Google Shape;234;p11"/>
          <p:cNvGrpSpPr/>
          <p:nvPr/>
        </p:nvGrpSpPr>
        <p:grpSpPr>
          <a:xfrm>
            <a:off x="4166852" y="2995818"/>
            <a:ext cx="1208527" cy="1508089"/>
            <a:chOff x="4166852" y="2995818"/>
            <a:chExt cx="1208527" cy="1508089"/>
          </a:xfrm>
        </p:grpSpPr>
        <p:sp>
          <p:nvSpPr>
            <p:cNvPr id="235" name="Google Shape;235;p11"/>
            <p:cNvSpPr/>
            <p:nvPr/>
          </p:nvSpPr>
          <p:spPr>
            <a:xfrm>
              <a:off x="4166852" y="3295380"/>
              <a:ext cx="1208527" cy="1208527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6" name="Google Shape;236;p11"/>
            <p:cNvGrpSpPr/>
            <p:nvPr/>
          </p:nvGrpSpPr>
          <p:grpSpPr>
            <a:xfrm>
              <a:off x="4166852" y="2995818"/>
              <a:ext cx="413566" cy="425117"/>
              <a:chOff x="539530" y="3032668"/>
              <a:chExt cx="413566" cy="425117"/>
            </a:xfrm>
          </p:grpSpPr>
          <p:sp>
            <p:nvSpPr>
              <p:cNvPr id="237" name="Google Shape;237;p11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11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2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9" name="Google Shape;239;p11"/>
          <p:cNvGrpSpPr/>
          <p:nvPr/>
        </p:nvGrpSpPr>
        <p:grpSpPr>
          <a:xfrm>
            <a:off x="5370544" y="1745959"/>
            <a:ext cx="1896018" cy="1397369"/>
            <a:chOff x="5370544" y="1745959"/>
            <a:chExt cx="1896018" cy="1397369"/>
          </a:xfrm>
        </p:grpSpPr>
        <p:sp>
          <p:nvSpPr>
            <p:cNvPr id="240" name="Google Shape;240;p11"/>
            <p:cNvSpPr/>
            <p:nvPr/>
          </p:nvSpPr>
          <p:spPr>
            <a:xfrm>
              <a:off x="5613550" y="1745959"/>
              <a:ext cx="1653012" cy="1397369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1" name="Google Shape;241;p11"/>
            <p:cNvGrpSpPr/>
            <p:nvPr/>
          </p:nvGrpSpPr>
          <p:grpSpPr>
            <a:xfrm>
              <a:off x="5370544" y="1745959"/>
              <a:ext cx="413566" cy="425117"/>
              <a:chOff x="539530" y="3032668"/>
              <a:chExt cx="413566" cy="425117"/>
            </a:xfrm>
          </p:grpSpPr>
          <p:sp>
            <p:nvSpPr>
              <p:cNvPr id="242" name="Google Shape;242;p11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11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3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4" name="Google Shape;244;p11"/>
          <p:cNvGrpSpPr/>
          <p:nvPr/>
        </p:nvGrpSpPr>
        <p:grpSpPr>
          <a:xfrm>
            <a:off x="8437419" y="1636821"/>
            <a:ext cx="1533433" cy="1506507"/>
            <a:chOff x="8437419" y="1636821"/>
            <a:chExt cx="1533433" cy="1506507"/>
          </a:xfrm>
        </p:grpSpPr>
        <p:sp>
          <p:nvSpPr>
            <p:cNvPr id="245" name="Google Shape;245;p11"/>
            <p:cNvSpPr/>
            <p:nvPr/>
          </p:nvSpPr>
          <p:spPr>
            <a:xfrm>
              <a:off x="8437419" y="1906620"/>
              <a:ext cx="1533433" cy="1236708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6" name="Google Shape;246;p11"/>
            <p:cNvGrpSpPr/>
            <p:nvPr/>
          </p:nvGrpSpPr>
          <p:grpSpPr>
            <a:xfrm>
              <a:off x="8515271" y="1636821"/>
              <a:ext cx="413566" cy="425117"/>
              <a:chOff x="539530" y="3032668"/>
              <a:chExt cx="413566" cy="425117"/>
            </a:xfrm>
          </p:grpSpPr>
          <p:sp>
            <p:nvSpPr>
              <p:cNvPr id="247" name="Google Shape;247;p11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4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49" name="Google Shape;249;p11"/>
          <p:cNvSpPr/>
          <p:nvPr/>
        </p:nvSpPr>
        <p:spPr>
          <a:xfrm rot="5400000">
            <a:off x="-1164193" y="1570642"/>
            <a:ext cx="4076701" cy="935422"/>
          </a:xfrm>
          <a:prstGeom prst="homePlate">
            <a:avLst>
              <a:gd name="adj" fmla="val 50000"/>
            </a:avLst>
          </a:prstGeom>
          <a:solidFill>
            <a:srgbClr val="BA6E5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1"/>
          <p:cNvSpPr/>
          <p:nvPr/>
        </p:nvSpPr>
        <p:spPr>
          <a:xfrm rot="5400000">
            <a:off x="-1012641" y="1417816"/>
            <a:ext cx="3771051" cy="935422"/>
          </a:xfrm>
          <a:prstGeom prst="homePlate">
            <a:avLst>
              <a:gd name="adj" fmla="val 50000"/>
            </a:avLst>
          </a:prstGeom>
          <a:solidFill>
            <a:srgbClr val="FEF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1"/>
          <p:cNvSpPr txBox="1">
            <a:spLocks noGrp="1"/>
          </p:cNvSpPr>
          <p:nvPr>
            <p:ph type="title"/>
          </p:nvPr>
        </p:nvSpPr>
        <p:spPr>
          <a:xfrm rot="5400000">
            <a:off x="-771944" y="1338952"/>
            <a:ext cx="3291395" cy="61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FKai-SB"/>
              <a:buNone/>
            </a:pPr>
            <a:r>
              <a:rPr lang="zh-TW" sz="3200" b="1">
                <a:latin typeface="DFKai-SB"/>
                <a:ea typeface="DFKai-SB"/>
                <a:cs typeface="DFKai-SB"/>
                <a:sym typeface="DFKai-SB"/>
              </a:rPr>
              <a:t>小組發表-線索圖</a:t>
            </a:r>
            <a:endParaRPr sz="3200"/>
          </a:p>
        </p:txBody>
      </p:sp>
      <p:sp>
        <p:nvSpPr>
          <p:cNvPr id="252" name="Google Shape;252;p11"/>
          <p:cNvSpPr txBox="1"/>
          <p:nvPr/>
        </p:nvSpPr>
        <p:spPr>
          <a:xfrm>
            <a:off x="558627" y="3009554"/>
            <a:ext cx="628512" cy="692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FKai-SB"/>
              <a:buNone/>
            </a:pPr>
            <a:r>
              <a:rPr lang="zh-TW" sz="38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❸</a:t>
            </a:r>
            <a:endParaRPr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【活動二】任務一：細微觀察力</a:t>
            </a:r>
            <a:endParaRPr/>
          </a:p>
        </p:txBody>
      </p:sp>
      <p:pic>
        <p:nvPicPr>
          <p:cNvPr id="259" name="Google Shape;25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5937" y="459328"/>
            <a:ext cx="9049467" cy="63986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grpSp>
        <p:nvGrpSpPr>
          <p:cNvPr id="260" name="Google Shape;260;p12"/>
          <p:cNvGrpSpPr/>
          <p:nvPr/>
        </p:nvGrpSpPr>
        <p:grpSpPr>
          <a:xfrm>
            <a:off x="2007312" y="1486616"/>
            <a:ext cx="1397369" cy="1697512"/>
            <a:chOff x="2007312" y="1486616"/>
            <a:chExt cx="1397369" cy="1697512"/>
          </a:xfrm>
        </p:grpSpPr>
        <p:sp>
          <p:nvSpPr>
            <p:cNvPr id="261" name="Google Shape;261;p12"/>
            <p:cNvSpPr/>
            <p:nvPr/>
          </p:nvSpPr>
          <p:spPr>
            <a:xfrm>
              <a:off x="2007312" y="1786759"/>
              <a:ext cx="1397369" cy="1397369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2" name="Google Shape;262;p12"/>
            <p:cNvGrpSpPr/>
            <p:nvPr/>
          </p:nvGrpSpPr>
          <p:grpSpPr>
            <a:xfrm>
              <a:off x="2007312" y="1486616"/>
              <a:ext cx="413566" cy="425117"/>
              <a:chOff x="539530" y="3032668"/>
              <a:chExt cx="413566" cy="425117"/>
            </a:xfrm>
          </p:grpSpPr>
          <p:sp>
            <p:nvSpPr>
              <p:cNvPr id="263" name="Google Shape;263;p12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12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1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5" name="Google Shape;265;p12"/>
          <p:cNvGrpSpPr/>
          <p:nvPr/>
        </p:nvGrpSpPr>
        <p:grpSpPr>
          <a:xfrm>
            <a:off x="4941651" y="1577425"/>
            <a:ext cx="2898843" cy="1428422"/>
            <a:chOff x="4941651" y="1577425"/>
            <a:chExt cx="2898843" cy="1428422"/>
          </a:xfrm>
        </p:grpSpPr>
        <p:sp>
          <p:nvSpPr>
            <p:cNvPr id="266" name="Google Shape;266;p12"/>
            <p:cNvSpPr/>
            <p:nvPr/>
          </p:nvSpPr>
          <p:spPr>
            <a:xfrm>
              <a:off x="4941651" y="1974715"/>
              <a:ext cx="2898843" cy="1031132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7" name="Google Shape;267;p12"/>
            <p:cNvGrpSpPr/>
            <p:nvPr/>
          </p:nvGrpSpPr>
          <p:grpSpPr>
            <a:xfrm>
              <a:off x="5260634" y="1577425"/>
              <a:ext cx="413566" cy="425117"/>
              <a:chOff x="539530" y="3032668"/>
              <a:chExt cx="413566" cy="425117"/>
            </a:xfrm>
          </p:grpSpPr>
          <p:sp>
            <p:nvSpPr>
              <p:cNvPr id="268" name="Google Shape;268;p12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12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2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0" name="Google Shape;270;p12"/>
          <p:cNvGrpSpPr/>
          <p:nvPr/>
        </p:nvGrpSpPr>
        <p:grpSpPr>
          <a:xfrm>
            <a:off x="4325426" y="2737596"/>
            <a:ext cx="1248525" cy="1199433"/>
            <a:chOff x="4325426" y="2737596"/>
            <a:chExt cx="1248525" cy="1199433"/>
          </a:xfrm>
        </p:grpSpPr>
        <p:sp>
          <p:nvSpPr>
            <p:cNvPr id="271" name="Google Shape;271;p12"/>
            <p:cNvSpPr/>
            <p:nvPr/>
          </p:nvSpPr>
          <p:spPr>
            <a:xfrm>
              <a:off x="4536333" y="2950155"/>
              <a:ext cx="1037618" cy="986874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2" name="Google Shape;272;p12"/>
            <p:cNvGrpSpPr/>
            <p:nvPr/>
          </p:nvGrpSpPr>
          <p:grpSpPr>
            <a:xfrm>
              <a:off x="4325426" y="2737596"/>
              <a:ext cx="413566" cy="425117"/>
              <a:chOff x="539530" y="3032668"/>
              <a:chExt cx="413566" cy="425117"/>
            </a:xfrm>
          </p:grpSpPr>
          <p:sp>
            <p:nvSpPr>
              <p:cNvPr id="273" name="Google Shape;273;p12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12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3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" name="Google Shape;275;p12"/>
          <p:cNvGrpSpPr/>
          <p:nvPr/>
        </p:nvGrpSpPr>
        <p:grpSpPr>
          <a:xfrm>
            <a:off x="5132961" y="4219132"/>
            <a:ext cx="2347609" cy="1333234"/>
            <a:chOff x="5132961" y="4219132"/>
            <a:chExt cx="2347609" cy="1333234"/>
          </a:xfrm>
        </p:grpSpPr>
        <p:sp>
          <p:nvSpPr>
            <p:cNvPr id="276" name="Google Shape;276;p12"/>
            <p:cNvSpPr/>
            <p:nvPr/>
          </p:nvSpPr>
          <p:spPr>
            <a:xfrm>
              <a:off x="5132961" y="4521234"/>
              <a:ext cx="2347609" cy="1031132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7" name="Google Shape;277;p12"/>
            <p:cNvGrpSpPr/>
            <p:nvPr/>
          </p:nvGrpSpPr>
          <p:grpSpPr>
            <a:xfrm>
              <a:off x="5270362" y="4219132"/>
              <a:ext cx="413566" cy="425117"/>
              <a:chOff x="539530" y="3032668"/>
              <a:chExt cx="413566" cy="425117"/>
            </a:xfrm>
          </p:grpSpPr>
          <p:sp>
            <p:nvSpPr>
              <p:cNvPr id="278" name="Google Shape;278;p12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12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4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0" name="Google Shape;280;p12"/>
          <p:cNvSpPr/>
          <p:nvPr/>
        </p:nvSpPr>
        <p:spPr>
          <a:xfrm rot="5400000">
            <a:off x="-1164193" y="1570642"/>
            <a:ext cx="4076701" cy="935422"/>
          </a:xfrm>
          <a:prstGeom prst="homePlate">
            <a:avLst>
              <a:gd name="adj" fmla="val 50000"/>
            </a:avLst>
          </a:prstGeom>
          <a:solidFill>
            <a:srgbClr val="BA6E5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2"/>
          <p:cNvSpPr/>
          <p:nvPr/>
        </p:nvSpPr>
        <p:spPr>
          <a:xfrm rot="5400000">
            <a:off x="-1012641" y="1417816"/>
            <a:ext cx="3771051" cy="935422"/>
          </a:xfrm>
          <a:prstGeom prst="homePlate">
            <a:avLst>
              <a:gd name="adj" fmla="val 50000"/>
            </a:avLst>
          </a:prstGeom>
          <a:solidFill>
            <a:srgbClr val="FEF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12"/>
          <p:cNvSpPr txBox="1">
            <a:spLocks noGrp="1"/>
          </p:cNvSpPr>
          <p:nvPr>
            <p:ph type="title"/>
          </p:nvPr>
        </p:nvSpPr>
        <p:spPr>
          <a:xfrm rot="5400000">
            <a:off x="-771944" y="1338952"/>
            <a:ext cx="3291395" cy="61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FKai-SB"/>
              <a:buNone/>
            </a:pPr>
            <a:r>
              <a:rPr lang="zh-TW" sz="3200" b="1">
                <a:latin typeface="DFKai-SB"/>
                <a:ea typeface="DFKai-SB"/>
                <a:cs typeface="DFKai-SB"/>
                <a:sym typeface="DFKai-SB"/>
              </a:rPr>
              <a:t>小組發表-線索圖</a:t>
            </a:r>
            <a:endParaRPr sz="3200"/>
          </a:p>
        </p:txBody>
      </p:sp>
      <p:sp>
        <p:nvSpPr>
          <p:cNvPr id="283" name="Google Shape;283;p12"/>
          <p:cNvSpPr txBox="1"/>
          <p:nvPr/>
        </p:nvSpPr>
        <p:spPr>
          <a:xfrm>
            <a:off x="558627" y="3009554"/>
            <a:ext cx="628512" cy="692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FKai-SB"/>
              <a:buNone/>
            </a:pPr>
            <a:r>
              <a:rPr lang="zh-TW" sz="38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❹</a:t>
            </a:r>
            <a:endParaRPr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3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【活動二】任務一：細微觀察力</a:t>
            </a:r>
            <a:endParaRPr/>
          </a:p>
        </p:txBody>
      </p:sp>
      <p:pic>
        <p:nvPicPr>
          <p:cNvPr id="290" name="Google Shape;2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5937" y="459328"/>
            <a:ext cx="9049469" cy="63986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grpSp>
        <p:nvGrpSpPr>
          <p:cNvPr id="291" name="Google Shape;291;p13"/>
          <p:cNvGrpSpPr/>
          <p:nvPr/>
        </p:nvGrpSpPr>
        <p:grpSpPr>
          <a:xfrm>
            <a:off x="4205727" y="1278055"/>
            <a:ext cx="2165890" cy="1943671"/>
            <a:chOff x="4205727" y="1278055"/>
            <a:chExt cx="2165890" cy="1943671"/>
          </a:xfrm>
        </p:grpSpPr>
        <p:sp>
          <p:nvSpPr>
            <p:cNvPr id="292" name="Google Shape;292;p13"/>
            <p:cNvSpPr/>
            <p:nvPr/>
          </p:nvSpPr>
          <p:spPr>
            <a:xfrm>
              <a:off x="4205727" y="1444564"/>
              <a:ext cx="2165890" cy="1777162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3" name="Google Shape;293;p13"/>
            <p:cNvGrpSpPr/>
            <p:nvPr/>
          </p:nvGrpSpPr>
          <p:grpSpPr>
            <a:xfrm>
              <a:off x="4288204" y="1278055"/>
              <a:ext cx="413566" cy="425117"/>
              <a:chOff x="539530" y="3032668"/>
              <a:chExt cx="413566" cy="425117"/>
            </a:xfrm>
          </p:grpSpPr>
          <p:sp>
            <p:nvSpPr>
              <p:cNvPr id="294" name="Google Shape;294;p13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3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1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96" name="Google Shape;296;p13"/>
          <p:cNvGrpSpPr/>
          <p:nvPr/>
        </p:nvGrpSpPr>
        <p:grpSpPr>
          <a:xfrm>
            <a:off x="3569769" y="2772387"/>
            <a:ext cx="2264001" cy="1387404"/>
            <a:chOff x="3569769" y="2772387"/>
            <a:chExt cx="2264001" cy="1387404"/>
          </a:xfrm>
        </p:grpSpPr>
        <p:sp>
          <p:nvSpPr>
            <p:cNvPr id="297" name="Google Shape;297;p13"/>
            <p:cNvSpPr/>
            <p:nvPr/>
          </p:nvSpPr>
          <p:spPr>
            <a:xfrm rot="596140">
              <a:off x="3618825" y="3221727"/>
              <a:ext cx="2165890" cy="756886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" name="Google Shape;298;p13"/>
            <p:cNvGrpSpPr/>
            <p:nvPr/>
          </p:nvGrpSpPr>
          <p:grpSpPr>
            <a:xfrm>
              <a:off x="3680965" y="2772387"/>
              <a:ext cx="413566" cy="425117"/>
              <a:chOff x="539530" y="3032668"/>
              <a:chExt cx="413566" cy="425117"/>
            </a:xfrm>
          </p:grpSpPr>
          <p:sp>
            <p:nvSpPr>
              <p:cNvPr id="299" name="Google Shape;299;p13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13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2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1" name="Google Shape;301;p13"/>
          <p:cNvGrpSpPr/>
          <p:nvPr/>
        </p:nvGrpSpPr>
        <p:grpSpPr>
          <a:xfrm>
            <a:off x="3974899" y="3858856"/>
            <a:ext cx="1825836" cy="2393852"/>
            <a:chOff x="3974899" y="3858856"/>
            <a:chExt cx="1825836" cy="2393852"/>
          </a:xfrm>
        </p:grpSpPr>
        <p:sp>
          <p:nvSpPr>
            <p:cNvPr id="302" name="Google Shape;302;p13"/>
            <p:cNvSpPr/>
            <p:nvPr/>
          </p:nvSpPr>
          <p:spPr>
            <a:xfrm rot="-758136">
              <a:off x="4286151" y="3974152"/>
              <a:ext cx="1293643" cy="2163260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3" name="Google Shape;303;p13"/>
            <p:cNvGrpSpPr/>
            <p:nvPr/>
          </p:nvGrpSpPr>
          <p:grpSpPr>
            <a:xfrm>
              <a:off x="3974899" y="4133986"/>
              <a:ext cx="413566" cy="425117"/>
              <a:chOff x="539530" y="3032668"/>
              <a:chExt cx="413566" cy="425117"/>
            </a:xfrm>
          </p:grpSpPr>
          <p:sp>
            <p:nvSpPr>
              <p:cNvPr id="304" name="Google Shape;304;p13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13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3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06" name="Google Shape;306;p13"/>
          <p:cNvGrpSpPr/>
          <p:nvPr/>
        </p:nvGrpSpPr>
        <p:grpSpPr>
          <a:xfrm>
            <a:off x="6567406" y="1971991"/>
            <a:ext cx="2977641" cy="1485025"/>
            <a:chOff x="6567406" y="1971991"/>
            <a:chExt cx="2977641" cy="1485025"/>
          </a:xfrm>
        </p:grpSpPr>
        <p:sp>
          <p:nvSpPr>
            <p:cNvPr id="307" name="Google Shape;307;p13"/>
            <p:cNvSpPr/>
            <p:nvPr/>
          </p:nvSpPr>
          <p:spPr>
            <a:xfrm rot="596140">
              <a:off x="6611029" y="2456448"/>
              <a:ext cx="2890396" cy="756886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8" name="Google Shape;308;p13"/>
            <p:cNvGrpSpPr/>
            <p:nvPr/>
          </p:nvGrpSpPr>
          <p:grpSpPr>
            <a:xfrm>
              <a:off x="6800792" y="1971991"/>
              <a:ext cx="413566" cy="425117"/>
              <a:chOff x="539530" y="3032668"/>
              <a:chExt cx="413566" cy="425117"/>
            </a:xfrm>
          </p:grpSpPr>
          <p:sp>
            <p:nvSpPr>
              <p:cNvPr id="309" name="Google Shape;309;p13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13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4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1" name="Google Shape;311;p13"/>
          <p:cNvSpPr/>
          <p:nvPr/>
        </p:nvSpPr>
        <p:spPr>
          <a:xfrm rot="5400000">
            <a:off x="-1164193" y="1570642"/>
            <a:ext cx="4076701" cy="935422"/>
          </a:xfrm>
          <a:prstGeom prst="homePlate">
            <a:avLst>
              <a:gd name="adj" fmla="val 50000"/>
            </a:avLst>
          </a:prstGeom>
          <a:solidFill>
            <a:srgbClr val="BA6E5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13"/>
          <p:cNvSpPr/>
          <p:nvPr/>
        </p:nvSpPr>
        <p:spPr>
          <a:xfrm rot="5400000">
            <a:off x="-1012641" y="1417816"/>
            <a:ext cx="3771051" cy="935422"/>
          </a:xfrm>
          <a:prstGeom prst="homePlate">
            <a:avLst>
              <a:gd name="adj" fmla="val 50000"/>
            </a:avLst>
          </a:prstGeom>
          <a:solidFill>
            <a:srgbClr val="FEF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/>
          </p:nvPr>
        </p:nvSpPr>
        <p:spPr>
          <a:xfrm rot="5400000">
            <a:off x="-771944" y="1338952"/>
            <a:ext cx="3291395" cy="61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FKai-SB"/>
              <a:buNone/>
            </a:pPr>
            <a:r>
              <a:rPr lang="zh-TW" sz="3200" b="1">
                <a:latin typeface="DFKai-SB"/>
                <a:ea typeface="DFKai-SB"/>
                <a:cs typeface="DFKai-SB"/>
                <a:sym typeface="DFKai-SB"/>
              </a:rPr>
              <a:t>小組發表-線索圖</a:t>
            </a:r>
            <a:endParaRPr sz="3200"/>
          </a:p>
        </p:txBody>
      </p:sp>
      <p:sp>
        <p:nvSpPr>
          <p:cNvPr id="314" name="Google Shape;314;p13"/>
          <p:cNvSpPr txBox="1"/>
          <p:nvPr/>
        </p:nvSpPr>
        <p:spPr>
          <a:xfrm>
            <a:off x="558627" y="3009554"/>
            <a:ext cx="628512" cy="692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FKai-SB"/>
              <a:buNone/>
            </a:pPr>
            <a:r>
              <a:rPr lang="zh-TW" sz="38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❺</a:t>
            </a:r>
            <a:endParaRPr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4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【活動二】任務一：細微觀察力</a:t>
            </a:r>
            <a:endParaRPr/>
          </a:p>
        </p:txBody>
      </p:sp>
      <p:pic>
        <p:nvPicPr>
          <p:cNvPr id="321" name="Google Shape;32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5938" y="459328"/>
            <a:ext cx="9049467" cy="63986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grpSp>
        <p:nvGrpSpPr>
          <p:cNvPr id="322" name="Google Shape;322;p14"/>
          <p:cNvGrpSpPr/>
          <p:nvPr/>
        </p:nvGrpSpPr>
        <p:grpSpPr>
          <a:xfrm>
            <a:off x="3532952" y="985994"/>
            <a:ext cx="1520106" cy="2059609"/>
            <a:chOff x="3532952" y="985994"/>
            <a:chExt cx="1520106" cy="2059609"/>
          </a:xfrm>
        </p:grpSpPr>
        <p:sp>
          <p:nvSpPr>
            <p:cNvPr id="323" name="Google Shape;323;p14"/>
            <p:cNvSpPr/>
            <p:nvPr/>
          </p:nvSpPr>
          <p:spPr>
            <a:xfrm rot="7101451">
              <a:off x="3393956" y="1696247"/>
              <a:ext cx="1798097" cy="756886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4" name="Google Shape;324;p14"/>
            <p:cNvGrpSpPr/>
            <p:nvPr/>
          </p:nvGrpSpPr>
          <p:grpSpPr>
            <a:xfrm>
              <a:off x="4004986" y="985994"/>
              <a:ext cx="413566" cy="425117"/>
              <a:chOff x="539530" y="3032668"/>
              <a:chExt cx="413566" cy="425117"/>
            </a:xfrm>
          </p:grpSpPr>
          <p:sp>
            <p:nvSpPr>
              <p:cNvPr id="325" name="Google Shape;325;p14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14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1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7" name="Google Shape;327;p14"/>
          <p:cNvGrpSpPr/>
          <p:nvPr/>
        </p:nvGrpSpPr>
        <p:grpSpPr>
          <a:xfrm>
            <a:off x="7237884" y="589814"/>
            <a:ext cx="1827567" cy="1815034"/>
            <a:chOff x="7237884" y="589814"/>
            <a:chExt cx="1827567" cy="1815034"/>
          </a:xfrm>
        </p:grpSpPr>
        <p:sp>
          <p:nvSpPr>
            <p:cNvPr id="328" name="Google Shape;328;p14"/>
            <p:cNvSpPr/>
            <p:nvPr/>
          </p:nvSpPr>
          <p:spPr>
            <a:xfrm rot="8141804">
              <a:off x="7325500" y="1035549"/>
              <a:ext cx="1652334" cy="923564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9" name="Google Shape;329;p14"/>
            <p:cNvGrpSpPr/>
            <p:nvPr/>
          </p:nvGrpSpPr>
          <p:grpSpPr>
            <a:xfrm>
              <a:off x="7458823" y="834163"/>
              <a:ext cx="413566" cy="425117"/>
              <a:chOff x="539530" y="3032668"/>
              <a:chExt cx="413566" cy="425117"/>
            </a:xfrm>
          </p:grpSpPr>
          <p:sp>
            <p:nvSpPr>
              <p:cNvPr id="330" name="Google Shape;330;p14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14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2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32" name="Google Shape;332;p14"/>
          <p:cNvGrpSpPr/>
          <p:nvPr/>
        </p:nvGrpSpPr>
        <p:grpSpPr>
          <a:xfrm>
            <a:off x="5612820" y="3539924"/>
            <a:ext cx="2813638" cy="3499613"/>
            <a:chOff x="5612820" y="3539924"/>
            <a:chExt cx="2813638" cy="3499613"/>
          </a:xfrm>
        </p:grpSpPr>
        <p:sp>
          <p:nvSpPr>
            <p:cNvPr id="333" name="Google Shape;333;p14"/>
            <p:cNvSpPr/>
            <p:nvPr/>
          </p:nvSpPr>
          <p:spPr>
            <a:xfrm rot="3540492">
              <a:off x="5368430" y="4640455"/>
              <a:ext cx="3302419" cy="1298551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4" name="Google Shape;334;p14"/>
            <p:cNvGrpSpPr/>
            <p:nvPr/>
          </p:nvGrpSpPr>
          <p:grpSpPr>
            <a:xfrm>
              <a:off x="5612820" y="3658664"/>
              <a:ext cx="413566" cy="425117"/>
              <a:chOff x="539530" y="3032668"/>
              <a:chExt cx="413566" cy="425117"/>
            </a:xfrm>
          </p:grpSpPr>
          <p:sp>
            <p:nvSpPr>
              <p:cNvPr id="335" name="Google Shape;335;p14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14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3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37" name="Google Shape;337;p14"/>
          <p:cNvSpPr/>
          <p:nvPr/>
        </p:nvSpPr>
        <p:spPr>
          <a:xfrm rot="5400000">
            <a:off x="-1164193" y="1570642"/>
            <a:ext cx="4076701" cy="935422"/>
          </a:xfrm>
          <a:prstGeom prst="homePlate">
            <a:avLst>
              <a:gd name="adj" fmla="val 50000"/>
            </a:avLst>
          </a:prstGeom>
          <a:solidFill>
            <a:srgbClr val="BA6E5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4"/>
          <p:cNvSpPr/>
          <p:nvPr/>
        </p:nvSpPr>
        <p:spPr>
          <a:xfrm rot="5400000">
            <a:off x="-1012641" y="1417816"/>
            <a:ext cx="3771051" cy="935422"/>
          </a:xfrm>
          <a:prstGeom prst="homePlate">
            <a:avLst>
              <a:gd name="adj" fmla="val 50000"/>
            </a:avLst>
          </a:prstGeom>
          <a:solidFill>
            <a:srgbClr val="FEF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4"/>
          <p:cNvSpPr txBox="1">
            <a:spLocks noGrp="1"/>
          </p:cNvSpPr>
          <p:nvPr>
            <p:ph type="title"/>
          </p:nvPr>
        </p:nvSpPr>
        <p:spPr>
          <a:xfrm rot="5400000">
            <a:off x="-771944" y="1338952"/>
            <a:ext cx="3291395" cy="61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FKai-SB"/>
              <a:buNone/>
            </a:pPr>
            <a:r>
              <a:rPr lang="zh-TW" sz="3200" b="1">
                <a:latin typeface="DFKai-SB"/>
                <a:ea typeface="DFKai-SB"/>
                <a:cs typeface="DFKai-SB"/>
                <a:sym typeface="DFKai-SB"/>
              </a:rPr>
              <a:t>小組發表-線索圖</a:t>
            </a:r>
            <a:endParaRPr sz="3200"/>
          </a:p>
        </p:txBody>
      </p:sp>
      <p:sp>
        <p:nvSpPr>
          <p:cNvPr id="340" name="Google Shape;340;p14"/>
          <p:cNvSpPr txBox="1"/>
          <p:nvPr/>
        </p:nvSpPr>
        <p:spPr>
          <a:xfrm>
            <a:off x="558627" y="3009554"/>
            <a:ext cx="628512" cy="692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FKai-SB"/>
              <a:buNone/>
            </a:pPr>
            <a:r>
              <a:rPr lang="zh-TW" sz="38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❻</a:t>
            </a:r>
            <a:endParaRPr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FKai-SB"/>
              <a:buNone/>
            </a:pPr>
            <a:r>
              <a:rPr lang="zh-TW" sz="1200" b="0" i="0" u="none" strike="noStrike" cap="none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【活動二】任務一：細微觀察力</a:t>
            </a:r>
            <a:endParaRPr/>
          </a:p>
        </p:txBody>
      </p:sp>
      <p:pic>
        <p:nvPicPr>
          <p:cNvPr id="347" name="Google Shape;34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05382"/>
            <a:ext cx="4067886" cy="2876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81691"/>
            <a:ext cx="4067886" cy="2876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7886" y="1105382"/>
            <a:ext cx="4067886" cy="2876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67886" y="3981691"/>
            <a:ext cx="4067886" cy="2876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5"/>
          <p:cNvPicPr preferRelativeResize="0"/>
          <p:nvPr/>
        </p:nvPicPr>
        <p:blipFill rotWithShape="1">
          <a:blip r:embed="rId7">
            <a:alphaModFix/>
          </a:blip>
          <a:srcRect t="252"/>
          <a:stretch/>
        </p:blipFill>
        <p:spPr>
          <a:xfrm>
            <a:off x="8135771" y="1105382"/>
            <a:ext cx="4056229" cy="2860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35770" y="3965412"/>
            <a:ext cx="4056230" cy="2892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8772" y="98549"/>
            <a:ext cx="4129896" cy="998694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5"/>
          <p:cNvSpPr txBox="1">
            <a:spLocks noGrp="1"/>
          </p:cNvSpPr>
          <p:nvPr>
            <p:ph type="title"/>
          </p:nvPr>
        </p:nvSpPr>
        <p:spPr>
          <a:xfrm>
            <a:off x="1063896" y="168613"/>
            <a:ext cx="3079649" cy="858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DFKai-SB"/>
              <a:buNone/>
            </a:pPr>
            <a:r>
              <a:rPr lang="zh-TW" sz="3600" b="1">
                <a:latin typeface="DFKai-SB"/>
                <a:ea typeface="DFKai-SB"/>
                <a:cs typeface="DFKai-SB"/>
                <a:sym typeface="DFKai-SB"/>
              </a:rPr>
              <a:t>森林村全圖</a:t>
            </a:r>
            <a:endParaRPr sz="3600"/>
          </a:p>
        </p:txBody>
      </p:sp>
      <p:sp>
        <p:nvSpPr>
          <p:cNvPr id="355" name="Google Shape;355;p15"/>
          <p:cNvSpPr txBox="1"/>
          <p:nvPr/>
        </p:nvSpPr>
        <p:spPr>
          <a:xfrm>
            <a:off x="4849643" y="196182"/>
            <a:ext cx="701523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原來…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這些線索圖可以拼成完整的森林村地圖</a:t>
            </a:r>
            <a:endParaRPr sz="2400" b="1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6"/>
          <p:cNvSpPr/>
          <p:nvPr/>
        </p:nvSpPr>
        <p:spPr>
          <a:xfrm>
            <a:off x="352425" y="565600"/>
            <a:ext cx="11544299" cy="5819707"/>
          </a:xfrm>
          <a:prstGeom prst="rect">
            <a:avLst/>
          </a:prstGeom>
          <a:solidFill>
            <a:srgbClr val="FFF9E7"/>
          </a:solidFill>
          <a:ln>
            <a:noFill/>
          </a:ln>
          <a:effectLst>
            <a:outerShdw blurRad="1270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16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FKai-SB"/>
              <a:buNone/>
            </a:pPr>
            <a:r>
              <a:rPr lang="zh-TW" sz="1200" b="0" i="0" u="none" strike="noStrike" cap="none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【活動二】任務一：細微觀察力</a:t>
            </a:r>
            <a:endParaRPr/>
          </a:p>
        </p:txBody>
      </p:sp>
      <p:pic>
        <p:nvPicPr>
          <p:cNvPr id="363" name="Google Shape;363;p16"/>
          <p:cNvPicPr preferRelativeResize="0"/>
          <p:nvPr/>
        </p:nvPicPr>
        <p:blipFill rotWithShape="1">
          <a:blip r:embed="rId3">
            <a:alphaModFix/>
          </a:blip>
          <a:srcRect l="1" r="1500"/>
          <a:stretch/>
        </p:blipFill>
        <p:spPr>
          <a:xfrm>
            <a:off x="6261187" y="1851714"/>
            <a:ext cx="2126470" cy="204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6"/>
          <p:cNvPicPr preferRelativeResize="0"/>
          <p:nvPr/>
        </p:nvPicPr>
        <p:blipFill rotWithShape="1">
          <a:blip r:embed="rId4">
            <a:alphaModFix/>
          </a:blip>
          <a:srcRect l="-1" t="9112" r="18344"/>
          <a:stretch/>
        </p:blipFill>
        <p:spPr>
          <a:xfrm>
            <a:off x="8533641" y="1851714"/>
            <a:ext cx="2126470" cy="2061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6"/>
          <p:cNvPicPr preferRelativeResize="0"/>
          <p:nvPr/>
        </p:nvPicPr>
        <p:blipFill rotWithShape="1">
          <a:blip r:embed="rId5">
            <a:alphaModFix/>
          </a:blip>
          <a:srcRect l="7721"/>
          <a:stretch/>
        </p:blipFill>
        <p:spPr>
          <a:xfrm>
            <a:off x="5085019" y="4169525"/>
            <a:ext cx="2126470" cy="205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6"/>
          <p:cNvPicPr preferRelativeResize="0"/>
          <p:nvPr/>
        </p:nvPicPr>
        <p:blipFill rotWithShape="1">
          <a:blip r:embed="rId6">
            <a:alphaModFix/>
          </a:blip>
          <a:srcRect l="1680" t="5426" r="12379"/>
          <a:stretch/>
        </p:blipFill>
        <p:spPr>
          <a:xfrm>
            <a:off x="7346456" y="4177179"/>
            <a:ext cx="2126470" cy="204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6"/>
          <p:cNvPicPr preferRelativeResize="0"/>
          <p:nvPr/>
        </p:nvPicPr>
        <p:blipFill rotWithShape="1">
          <a:blip r:embed="rId7">
            <a:alphaModFix/>
          </a:blip>
          <a:srcRect t="-1" r="8011" b="773"/>
          <a:stretch/>
        </p:blipFill>
        <p:spPr>
          <a:xfrm>
            <a:off x="9596876" y="4182165"/>
            <a:ext cx="2126470" cy="205253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6"/>
          <p:cNvSpPr txBox="1">
            <a:spLocks noGrp="1"/>
          </p:cNvSpPr>
          <p:nvPr>
            <p:ph type="body" idx="1"/>
          </p:nvPr>
        </p:nvSpPr>
        <p:spPr>
          <a:xfrm>
            <a:off x="508542" y="1356668"/>
            <a:ext cx="9705191" cy="546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260"/>
              </a:buClr>
              <a:buSzPts val="3000"/>
              <a:buNone/>
            </a:pPr>
            <a:r>
              <a:rPr lang="zh-TW" sz="3000" b="1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一、行人的原因</a:t>
            </a:r>
            <a:endParaRPr sz="3000" b="1">
              <a:solidFill>
                <a:srgbClr val="2B626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69" name="Google Shape;369;p16"/>
          <p:cNvSpPr txBox="1"/>
          <p:nvPr/>
        </p:nvSpPr>
        <p:spPr>
          <a:xfrm>
            <a:off x="948736" y="2024808"/>
            <a:ext cx="5710419" cy="546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1.行人不遵守交通規則：</a:t>
            </a:r>
            <a:endParaRPr/>
          </a:p>
        </p:txBody>
      </p:sp>
      <p:sp>
        <p:nvSpPr>
          <p:cNvPr id="370" name="Google Shape;370;p16"/>
          <p:cNvSpPr txBox="1"/>
          <p:nvPr/>
        </p:nvSpPr>
        <p:spPr>
          <a:xfrm>
            <a:off x="948736" y="4055330"/>
            <a:ext cx="4103232" cy="546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2.行人分心沒注意車輛：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371" name="Google Shape;371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99981" y="192036"/>
            <a:ext cx="9396594" cy="998694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16"/>
          <p:cNvSpPr txBox="1">
            <a:spLocks noGrp="1"/>
          </p:cNvSpPr>
          <p:nvPr>
            <p:ph type="title"/>
          </p:nvPr>
        </p:nvSpPr>
        <p:spPr>
          <a:xfrm>
            <a:off x="2171700" y="262100"/>
            <a:ext cx="7524750" cy="858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FKai-SB"/>
              <a:buNone/>
            </a:pPr>
            <a:r>
              <a:rPr lang="zh-TW" sz="3400" b="1">
                <a:latin typeface="DFKai-SB"/>
                <a:ea typeface="DFKai-SB"/>
                <a:cs typeface="DFKai-SB"/>
                <a:sym typeface="DFKai-SB"/>
              </a:rPr>
              <a:t>森林村怎麼了？發生交通事故的原因</a:t>
            </a:r>
            <a:endParaRPr sz="3400"/>
          </a:p>
        </p:txBody>
      </p:sp>
      <p:sp>
        <p:nvSpPr>
          <p:cNvPr id="373" name="Google Shape;373;p16"/>
          <p:cNvSpPr txBox="1"/>
          <p:nvPr/>
        </p:nvSpPr>
        <p:spPr>
          <a:xfrm>
            <a:off x="1377099" y="2548177"/>
            <a:ext cx="5710419" cy="10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紅燈穿越道路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從車輛與車輛間穿越道路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74" name="Google Shape;374;p16"/>
          <p:cNvSpPr txBox="1"/>
          <p:nvPr/>
        </p:nvSpPr>
        <p:spPr>
          <a:xfrm>
            <a:off x="1364288" y="4601997"/>
            <a:ext cx="4103232" cy="546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玩球而衝進路中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在車輛前後遊戲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7"/>
          <p:cNvSpPr/>
          <p:nvPr/>
        </p:nvSpPr>
        <p:spPr>
          <a:xfrm>
            <a:off x="352425" y="609668"/>
            <a:ext cx="11544299" cy="5819707"/>
          </a:xfrm>
          <a:prstGeom prst="rect">
            <a:avLst/>
          </a:prstGeom>
          <a:solidFill>
            <a:srgbClr val="FFF9E7"/>
          </a:solidFill>
          <a:ln>
            <a:noFill/>
          </a:ln>
          <a:effectLst>
            <a:outerShdw blurRad="1270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7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【活動二】任務一：細微觀察力</a:t>
            </a:r>
            <a:endParaRPr/>
          </a:p>
        </p:txBody>
      </p:sp>
      <p:sp>
        <p:nvSpPr>
          <p:cNvPr id="382" name="Google Shape;382;p17"/>
          <p:cNvSpPr txBox="1">
            <a:spLocks noGrp="1"/>
          </p:cNvSpPr>
          <p:nvPr>
            <p:ph type="body" idx="1"/>
          </p:nvPr>
        </p:nvSpPr>
        <p:spPr>
          <a:xfrm>
            <a:off x="508542" y="1356668"/>
            <a:ext cx="9705191" cy="546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260"/>
              </a:buClr>
              <a:buSzPts val="3000"/>
              <a:buNone/>
            </a:pPr>
            <a:r>
              <a:rPr lang="zh-TW" sz="3000" b="1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二、駕駛人的原因</a:t>
            </a:r>
            <a:endParaRPr sz="3000" b="1">
              <a:solidFill>
                <a:srgbClr val="2B626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83" name="Google Shape;383;p17"/>
          <p:cNvSpPr txBox="1"/>
          <p:nvPr/>
        </p:nvSpPr>
        <p:spPr>
          <a:xfrm>
            <a:off x="948736" y="2024809"/>
            <a:ext cx="10576514" cy="519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1.駕駛人違規停車，導致行人走進車道，可能被後方來車撞。</a:t>
            </a:r>
            <a:endParaRPr/>
          </a:p>
        </p:txBody>
      </p:sp>
      <p:sp>
        <p:nvSpPr>
          <p:cNvPr id="384" name="Google Shape;384;p17"/>
          <p:cNvSpPr txBox="1"/>
          <p:nvPr/>
        </p:nvSpPr>
        <p:spPr>
          <a:xfrm>
            <a:off x="948736" y="3844381"/>
            <a:ext cx="8244349" cy="546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2.駕駛人沒有停下來讓行人先通過。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3.駕駛人違規騎在人行道。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4.駕駛人闖紅燈。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385" name="Google Shape;38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9411" y="2543983"/>
            <a:ext cx="2234389" cy="123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6570" y="2542679"/>
            <a:ext cx="3959846" cy="12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18530" y="4433922"/>
            <a:ext cx="2135966" cy="1792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6552" y="4433922"/>
            <a:ext cx="1567410" cy="1792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86018" y="4433922"/>
            <a:ext cx="2138786" cy="1792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32639" y="2541707"/>
            <a:ext cx="2895600" cy="1305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99981" y="192036"/>
            <a:ext cx="9396594" cy="99869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17"/>
          <p:cNvSpPr txBox="1">
            <a:spLocks noGrp="1"/>
          </p:cNvSpPr>
          <p:nvPr>
            <p:ph type="title"/>
          </p:nvPr>
        </p:nvSpPr>
        <p:spPr>
          <a:xfrm>
            <a:off x="2171700" y="262100"/>
            <a:ext cx="7524750" cy="858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FKai-SB"/>
              <a:buNone/>
            </a:pPr>
            <a:r>
              <a:rPr lang="zh-TW" sz="3400" b="1">
                <a:latin typeface="DFKai-SB"/>
                <a:ea typeface="DFKai-SB"/>
                <a:cs typeface="DFKai-SB"/>
                <a:sym typeface="DFKai-SB"/>
              </a:rPr>
              <a:t>森林村怎麼了？發生交通事故的原因</a:t>
            </a:r>
            <a:endParaRPr sz="3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8"/>
          <p:cNvSpPr/>
          <p:nvPr/>
        </p:nvSpPr>
        <p:spPr>
          <a:xfrm>
            <a:off x="352425" y="609668"/>
            <a:ext cx="11544299" cy="5819707"/>
          </a:xfrm>
          <a:prstGeom prst="rect">
            <a:avLst/>
          </a:prstGeom>
          <a:solidFill>
            <a:srgbClr val="FFF9E7"/>
          </a:solidFill>
          <a:ln>
            <a:noFill/>
          </a:ln>
          <a:effectLst>
            <a:outerShdw blurRad="1270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8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【活動二】任務一：細微觀察力</a:t>
            </a:r>
            <a:endParaRPr/>
          </a:p>
        </p:txBody>
      </p:sp>
      <p:sp>
        <p:nvSpPr>
          <p:cNvPr id="400" name="Google Shape;400;p18"/>
          <p:cNvSpPr txBox="1">
            <a:spLocks noGrp="1"/>
          </p:cNvSpPr>
          <p:nvPr>
            <p:ph type="body" idx="1"/>
          </p:nvPr>
        </p:nvSpPr>
        <p:spPr>
          <a:xfrm>
            <a:off x="508542" y="1356668"/>
            <a:ext cx="9705191" cy="546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260"/>
              </a:buClr>
              <a:buSzPts val="3000"/>
              <a:buNone/>
            </a:pPr>
            <a:r>
              <a:rPr lang="zh-TW" sz="3000" b="1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三、行人與駕駛人的原因</a:t>
            </a:r>
            <a:endParaRPr sz="3000" b="1">
              <a:solidFill>
                <a:srgbClr val="2B626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01" name="Google Shape;401;p18"/>
          <p:cNvSpPr txBox="1"/>
          <p:nvPr/>
        </p:nvSpPr>
        <p:spPr>
          <a:xfrm>
            <a:off x="1277166" y="2013622"/>
            <a:ext cx="10576514" cy="519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在無號誌的路口，行人沒有查看來往的車輛；</a:t>
            </a:r>
            <a:endParaRPr sz="28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駕駛人也沒有減速查看讓行人先通過。</a:t>
            </a:r>
            <a:endParaRPr/>
          </a:p>
        </p:txBody>
      </p:sp>
      <p:pic>
        <p:nvPicPr>
          <p:cNvPr id="402" name="Google Shape;402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6152" y="3307289"/>
            <a:ext cx="2896347" cy="204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3745" y="3307290"/>
            <a:ext cx="2905265" cy="203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9981" y="192036"/>
            <a:ext cx="9396594" cy="998694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8"/>
          <p:cNvSpPr txBox="1">
            <a:spLocks noGrp="1"/>
          </p:cNvSpPr>
          <p:nvPr>
            <p:ph type="title"/>
          </p:nvPr>
        </p:nvSpPr>
        <p:spPr>
          <a:xfrm>
            <a:off x="2171700" y="262100"/>
            <a:ext cx="7524750" cy="858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FKai-SB"/>
              <a:buNone/>
            </a:pPr>
            <a:r>
              <a:rPr lang="zh-TW" sz="3400" b="1">
                <a:latin typeface="DFKai-SB"/>
                <a:ea typeface="DFKai-SB"/>
                <a:cs typeface="DFKai-SB"/>
                <a:sym typeface="DFKai-SB"/>
              </a:rPr>
              <a:t>森林村怎麼了？發生交通事故的原因</a:t>
            </a:r>
            <a:endParaRPr sz="3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9"/>
          <p:cNvSpPr/>
          <p:nvPr/>
        </p:nvSpPr>
        <p:spPr>
          <a:xfrm>
            <a:off x="352425" y="609668"/>
            <a:ext cx="11544299" cy="5819707"/>
          </a:xfrm>
          <a:prstGeom prst="rect">
            <a:avLst/>
          </a:prstGeom>
          <a:solidFill>
            <a:srgbClr val="FFF9E7"/>
          </a:solidFill>
          <a:ln>
            <a:noFill/>
          </a:ln>
          <a:effectLst>
            <a:outerShdw blurRad="1270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9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【活動二】任務一：細微觀察力</a:t>
            </a:r>
            <a:endParaRPr/>
          </a:p>
        </p:txBody>
      </p:sp>
      <p:sp>
        <p:nvSpPr>
          <p:cNvPr id="413" name="Google Shape;413;p19"/>
          <p:cNvSpPr txBox="1">
            <a:spLocks noGrp="1"/>
          </p:cNvSpPr>
          <p:nvPr>
            <p:ph type="body" idx="1"/>
          </p:nvPr>
        </p:nvSpPr>
        <p:spPr>
          <a:xfrm>
            <a:off x="508542" y="1356668"/>
            <a:ext cx="9705191" cy="546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260"/>
              </a:buClr>
              <a:buSzPts val="3000"/>
              <a:buNone/>
            </a:pPr>
            <a:r>
              <a:rPr lang="zh-TW" sz="3000" b="1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四、環境設施的原因</a:t>
            </a:r>
            <a:endParaRPr sz="3000" b="1">
              <a:solidFill>
                <a:srgbClr val="2B626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14" name="Google Shape;414;p19"/>
          <p:cNvSpPr txBox="1"/>
          <p:nvPr/>
        </p:nvSpPr>
        <p:spPr>
          <a:xfrm>
            <a:off x="948736" y="2024809"/>
            <a:ext cx="10576514" cy="519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1.沒有人行道讓行人走。</a:t>
            </a:r>
            <a:endParaRPr/>
          </a:p>
        </p:txBody>
      </p:sp>
      <p:pic>
        <p:nvPicPr>
          <p:cNvPr id="415" name="Google Shape;41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4922" y="2528832"/>
            <a:ext cx="2081550" cy="1629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5374" y="2521090"/>
            <a:ext cx="2304677" cy="1622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95038" y="2529842"/>
            <a:ext cx="2374896" cy="1628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10664" y="4883019"/>
            <a:ext cx="2484374" cy="138376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9"/>
          <p:cNvSpPr txBox="1"/>
          <p:nvPr/>
        </p:nvSpPr>
        <p:spPr>
          <a:xfrm>
            <a:off x="948736" y="4321219"/>
            <a:ext cx="10576514" cy="519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2.人行道斷斷續續、不連貫。</a:t>
            </a:r>
            <a:endParaRPr/>
          </a:p>
        </p:txBody>
      </p:sp>
      <p:pic>
        <p:nvPicPr>
          <p:cNvPr id="420" name="Google Shape;420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9981" y="192036"/>
            <a:ext cx="9396594" cy="998694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19"/>
          <p:cNvSpPr txBox="1">
            <a:spLocks noGrp="1"/>
          </p:cNvSpPr>
          <p:nvPr>
            <p:ph type="title"/>
          </p:nvPr>
        </p:nvSpPr>
        <p:spPr>
          <a:xfrm>
            <a:off x="2171700" y="262100"/>
            <a:ext cx="7524750" cy="858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FKai-SB"/>
              <a:buNone/>
            </a:pPr>
            <a:r>
              <a:rPr lang="zh-TW" sz="3400" b="1">
                <a:latin typeface="DFKai-SB"/>
                <a:ea typeface="DFKai-SB"/>
                <a:cs typeface="DFKai-SB"/>
                <a:sym typeface="DFKai-SB"/>
              </a:rPr>
              <a:t>森林村怎麼了？發生交通事故的原因</a:t>
            </a:r>
            <a:endParaRPr sz="3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0"/>
          <p:cNvSpPr/>
          <p:nvPr/>
        </p:nvSpPr>
        <p:spPr>
          <a:xfrm>
            <a:off x="352425" y="609668"/>
            <a:ext cx="11544299" cy="5819707"/>
          </a:xfrm>
          <a:prstGeom prst="rect">
            <a:avLst/>
          </a:prstGeom>
          <a:solidFill>
            <a:srgbClr val="FFF9E7"/>
          </a:solidFill>
          <a:ln>
            <a:noFill/>
          </a:ln>
          <a:effectLst>
            <a:outerShdw blurRad="1270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0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【活動二】任務一：細微觀察力</a:t>
            </a:r>
            <a:endParaRPr/>
          </a:p>
        </p:txBody>
      </p:sp>
      <p:sp>
        <p:nvSpPr>
          <p:cNvPr id="429" name="Google Shape;429;p20"/>
          <p:cNvSpPr txBox="1">
            <a:spLocks noGrp="1"/>
          </p:cNvSpPr>
          <p:nvPr>
            <p:ph type="body" idx="1"/>
          </p:nvPr>
        </p:nvSpPr>
        <p:spPr>
          <a:xfrm>
            <a:off x="508542" y="1356668"/>
            <a:ext cx="9705191" cy="546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260"/>
              </a:buClr>
              <a:buSzPts val="3000"/>
              <a:buNone/>
            </a:pPr>
            <a:r>
              <a:rPr lang="zh-TW" sz="3000" b="1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四、環境設施的原因</a:t>
            </a:r>
            <a:endParaRPr sz="3000" b="1">
              <a:solidFill>
                <a:srgbClr val="2B626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30" name="Google Shape;430;p20"/>
          <p:cNvSpPr txBox="1"/>
          <p:nvPr/>
        </p:nvSpPr>
        <p:spPr>
          <a:xfrm>
            <a:off x="948736" y="2024809"/>
            <a:ext cx="10576514" cy="519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3.騎樓或人行道被占用，行人沒有空間可以行走。</a:t>
            </a:r>
            <a:endParaRPr/>
          </a:p>
        </p:txBody>
      </p:sp>
      <p:pic>
        <p:nvPicPr>
          <p:cNvPr id="431" name="Google Shape;43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94530" y="4433159"/>
            <a:ext cx="1707479" cy="183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06544" y="4448124"/>
            <a:ext cx="2000267" cy="1797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30793" y="2578125"/>
            <a:ext cx="2273974" cy="154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30941" y="4445152"/>
            <a:ext cx="2239459" cy="1797196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0"/>
          <p:cNvSpPr txBox="1"/>
          <p:nvPr/>
        </p:nvSpPr>
        <p:spPr>
          <a:xfrm>
            <a:off x="948736" y="4406944"/>
            <a:ext cx="10576514" cy="519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4.道路有障礙物。</a:t>
            </a:r>
            <a:endParaRPr/>
          </a:p>
        </p:txBody>
      </p:sp>
      <p:pic>
        <p:nvPicPr>
          <p:cNvPr id="436" name="Google Shape;436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06544" y="2578126"/>
            <a:ext cx="3088794" cy="1542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99981" y="192036"/>
            <a:ext cx="9396594" cy="998694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0"/>
          <p:cNvSpPr txBox="1">
            <a:spLocks noGrp="1"/>
          </p:cNvSpPr>
          <p:nvPr>
            <p:ph type="title"/>
          </p:nvPr>
        </p:nvSpPr>
        <p:spPr>
          <a:xfrm>
            <a:off x="2171700" y="262100"/>
            <a:ext cx="7524750" cy="858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FKai-SB"/>
              <a:buNone/>
            </a:pPr>
            <a:r>
              <a:rPr lang="zh-TW" sz="3400" b="1">
                <a:latin typeface="DFKai-SB"/>
                <a:ea typeface="DFKai-SB"/>
                <a:cs typeface="DFKai-SB"/>
                <a:sym typeface="DFKai-SB"/>
              </a:rPr>
              <a:t>森林村怎麼了？發生交通事故的原因</a:t>
            </a:r>
            <a:endParaRPr sz="3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444;p21"/>
          <p:cNvGrpSpPr/>
          <p:nvPr/>
        </p:nvGrpSpPr>
        <p:grpSpPr>
          <a:xfrm>
            <a:off x="-254643" y="-668839"/>
            <a:ext cx="12581650" cy="8097290"/>
            <a:chOff x="-254643" y="-668839"/>
            <a:chExt cx="12581650" cy="8097290"/>
          </a:xfrm>
        </p:grpSpPr>
        <p:sp>
          <p:nvSpPr>
            <p:cNvPr id="445" name="Google Shape;445;p21"/>
            <p:cNvSpPr/>
            <p:nvPr/>
          </p:nvSpPr>
          <p:spPr>
            <a:xfrm rot="396006">
              <a:off x="95430" y="-8471"/>
              <a:ext cx="11881504" cy="6776554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21"/>
            <p:cNvSpPr txBox="1"/>
            <p:nvPr/>
          </p:nvSpPr>
          <p:spPr>
            <a:xfrm>
              <a:off x="1788310" y="987111"/>
              <a:ext cx="8176308" cy="41960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    各位挑戰者，謝謝你幫忙森林村村民解決交通事件。</a:t>
              </a:r>
              <a:endParaRPr sz="30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just" rtl="0">
                <a:lnSpc>
                  <a:spcPct val="10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just" rtl="0">
                <a:lnSpc>
                  <a:spcPct val="10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    交通事故的發生，與行人、駕駛人的行為，以及道路環境設施息息相關。安全的環境需要大家的維護。貪圖方便以及違規的行為，會造成別人的傷害，</a:t>
              </a:r>
              <a:endParaRPr sz="30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just" rtl="0">
                <a:lnSpc>
                  <a:spcPct val="10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   </a:t>
              </a:r>
              <a:endParaRPr sz="30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just" rtl="0">
                <a:lnSpc>
                  <a:spcPct val="10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    請你從自己做起，邀請身邊的家人、朋友一起維護交通安全。</a:t>
              </a:r>
              <a:endParaRPr/>
            </a:p>
          </p:txBody>
        </p:sp>
        <p:pic>
          <p:nvPicPr>
            <p:cNvPr id="447" name="Google Shape;447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17922" y="3085121"/>
              <a:ext cx="1533444" cy="313529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448" name="Google Shape;44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545" y="6213917"/>
            <a:ext cx="1000125" cy="4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1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【活動二】任務一：細微觀察力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2"/>
          <p:cNvSpPr txBox="1"/>
          <p:nvPr/>
        </p:nvSpPr>
        <p:spPr>
          <a:xfrm>
            <a:off x="3286125" y="860134"/>
            <a:ext cx="5848350" cy="733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《任務一：細微觀察力》</a:t>
            </a:r>
            <a:endParaRPr sz="4000" b="1">
              <a:solidFill>
                <a:srgbClr val="2B626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455" name="Google Shape;45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117" y="1968824"/>
            <a:ext cx="2603037" cy="322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2"/>
          <p:cNvPicPr preferRelativeResize="0"/>
          <p:nvPr/>
        </p:nvPicPr>
        <p:blipFill rotWithShape="1">
          <a:blip r:embed="rId5">
            <a:alphaModFix/>
          </a:blip>
          <a:srcRect r="45765" b="34774"/>
          <a:stretch/>
        </p:blipFill>
        <p:spPr>
          <a:xfrm>
            <a:off x="837444" y="1952046"/>
            <a:ext cx="1531836" cy="2145959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2"/>
          <p:cNvSpPr txBox="1"/>
          <p:nvPr/>
        </p:nvSpPr>
        <p:spPr>
          <a:xfrm>
            <a:off x="3920786" y="2902333"/>
            <a:ext cx="7128213" cy="229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/>
            </a:pPr>
            <a:r>
              <a:rPr lang="zh-TW" sz="3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請將「偵探培訓書」翻至貼紙頁2。</a:t>
            </a:r>
            <a:endParaRPr sz="3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/>
            </a:pPr>
            <a:r>
              <a:rPr lang="zh-TW" sz="3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選取「任務一：細微觀察力」的能力徽章貼紙。</a:t>
            </a:r>
            <a:endParaRPr sz="3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/>
            </a:pPr>
            <a:r>
              <a:rPr lang="zh-TW" sz="3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將貼紙貼在培訓書第4頁的相對位置。</a:t>
            </a:r>
            <a:endParaRPr/>
          </a:p>
        </p:txBody>
      </p:sp>
      <p:sp>
        <p:nvSpPr>
          <p:cNvPr id="458" name="Google Shape;458;p22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【活動二】任務一：細微觀察力</a:t>
            </a:r>
            <a:endParaRPr/>
          </a:p>
        </p:txBody>
      </p:sp>
      <p:sp>
        <p:nvSpPr>
          <p:cNvPr id="459" name="Google Shape;459;p22"/>
          <p:cNvSpPr/>
          <p:nvPr/>
        </p:nvSpPr>
        <p:spPr>
          <a:xfrm>
            <a:off x="4017849" y="1968824"/>
            <a:ext cx="3467044" cy="642174"/>
          </a:xfrm>
          <a:prstGeom prst="roundRect">
            <a:avLst>
              <a:gd name="adj" fmla="val 16667"/>
            </a:avLst>
          </a:prstGeom>
          <a:solidFill>
            <a:srgbClr val="EA6E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恭喜你挑戰成功！</a:t>
            </a:r>
            <a:endParaRPr sz="3200" b="1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3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【活動三】任務二：深入思考力</a:t>
            </a:r>
            <a:endParaRPr/>
          </a:p>
        </p:txBody>
      </p:sp>
      <p:pic>
        <p:nvPicPr>
          <p:cNvPr id="465" name="Google Shape;46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8858" y="3591711"/>
            <a:ext cx="1906502" cy="295440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sp>
        <p:nvSpPr>
          <p:cNvPr id="466" name="Google Shape;466;p23"/>
          <p:cNvSpPr/>
          <p:nvPr/>
        </p:nvSpPr>
        <p:spPr>
          <a:xfrm>
            <a:off x="393539" y="339224"/>
            <a:ext cx="8866208" cy="5254906"/>
          </a:xfrm>
          <a:prstGeom prst="cloudCallout">
            <a:avLst>
              <a:gd name="adj1" fmla="val 57871"/>
              <a:gd name="adj2" fmla="val 42801"/>
            </a:avLst>
          </a:prstGeom>
          <a:solidFill>
            <a:schemeClr val="lt1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3"/>
          <p:cNvSpPr txBox="1"/>
          <p:nvPr/>
        </p:nvSpPr>
        <p:spPr>
          <a:xfrm>
            <a:off x="1116956" y="2417695"/>
            <a:ext cx="766509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完成森林村的任務後，接著要請大家實際觀察生活的環境，考驗大家是否具備「深入思考力」，一起來接受挑戰吧！</a:t>
            </a:r>
            <a:endParaRPr/>
          </a:p>
        </p:txBody>
      </p:sp>
      <p:pic>
        <p:nvPicPr>
          <p:cNvPr id="468" name="Google Shape;46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9348" y="3453690"/>
            <a:ext cx="1526652" cy="16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23"/>
          <p:cNvSpPr txBox="1">
            <a:spLocks noGrp="1"/>
          </p:cNvSpPr>
          <p:nvPr>
            <p:ph type="title"/>
          </p:nvPr>
        </p:nvSpPr>
        <p:spPr>
          <a:xfrm>
            <a:off x="2226865" y="1178128"/>
            <a:ext cx="57876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260"/>
              </a:buClr>
              <a:buSzPts val="4800"/>
              <a:buFont typeface="DFKai-SB"/>
              <a:buNone/>
            </a:pPr>
            <a:r>
              <a:rPr lang="zh-TW" sz="4800" b="1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任務二：深入思考力</a:t>
            </a:r>
            <a:endParaRPr sz="4800">
              <a:solidFill>
                <a:srgbClr val="2B626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4"/>
          <p:cNvSpPr txBox="1"/>
          <p:nvPr/>
        </p:nvSpPr>
        <p:spPr>
          <a:xfrm>
            <a:off x="4210381" y="890562"/>
            <a:ext cx="3761772" cy="733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《任務規則-1》</a:t>
            </a:r>
            <a:endParaRPr/>
          </a:p>
        </p:txBody>
      </p:sp>
      <p:sp>
        <p:nvSpPr>
          <p:cNvPr id="476" name="Google Shape;476;p24"/>
          <p:cNvSpPr txBox="1">
            <a:spLocks noGrp="1"/>
          </p:cNvSpPr>
          <p:nvPr>
            <p:ph type="body" idx="1"/>
          </p:nvPr>
        </p:nvSpPr>
        <p:spPr>
          <a:xfrm>
            <a:off x="2009775" y="1739604"/>
            <a:ext cx="8930520" cy="47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zh-TW" sz="3000" b="1">
                <a:latin typeface="DFKai-SB"/>
                <a:ea typeface="DFKai-SB"/>
                <a:cs typeface="DFKai-SB"/>
                <a:sym typeface="DFKai-SB"/>
              </a:rPr>
              <a:t>挑戰者將「偵探培訓書」翻至</a:t>
            </a:r>
            <a:r>
              <a:rPr lang="zh-TW" sz="3000" b="1" u="sng">
                <a:latin typeface="DFKai-SB"/>
                <a:ea typeface="DFKai-SB"/>
                <a:cs typeface="DFKai-SB"/>
                <a:sym typeface="DFKai-SB"/>
              </a:rPr>
              <a:t>第9-10頁</a:t>
            </a:r>
            <a:r>
              <a:rPr lang="zh-TW" sz="3000" b="1">
                <a:latin typeface="DFKai-SB"/>
                <a:ea typeface="DFKai-SB"/>
                <a:cs typeface="DFKai-SB"/>
                <a:sym typeface="DFKai-SB"/>
              </a:rPr>
              <a:t>：</a:t>
            </a:r>
            <a:endParaRPr/>
          </a:p>
        </p:txBody>
      </p:sp>
      <p:sp>
        <p:nvSpPr>
          <p:cNvPr id="477" name="Google Shape;477;p24"/>
          <p:cNvSpPr txBox="1"/>
          <p:nvPr/>
        </p:nvSpPr>
        <p:spPr>
          <a:xfrm>
            <a:off x="5165542" y="2686050"/>
            <a:ext cx="5959657" cy="87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AutoNum type="arabicPeriod"/>
            </a:pPr>
            <a:r>
              <a:rPr lang="zh-TW" sz="2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回家後，請找一位大人作為隊友一起閱讀</a:t>
            </a:r>
            <a:r>
              <a:rPr lang="zh-TW" sz="2600" b="1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「任務須知」</a:t>
            </a:r>
            <a:r>
              <a:rPr lang="zh-TW" sz="2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2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marR="0" lvl="0" indent="-514350" algn="l" rtl="0">
              <a:lnSpc>
                <a:spcPct val="107692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AutoNum type="arabicPeriod"/>
            </a:pPr>
            <a:r>
              <a:rPr lang="zh-TW" sz="2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出任務前請先閱讀任務須知，和隊友一起</a:t>
            </a:r>
            <a:r>
              <a:rPr lang="zh-TW" sz="2600" b="1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簽名</a:t>
            </a:r>
            <a:r>
              <a:rPr lang="zh-TW" sz="2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2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marR="0" lvl="0" indent="-514350" algn="l" rtl="0">
              <a:lnSpc>
                <a:spcPct val="107692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AutoNum type="arabicPeriod"/>
            </a:pPr>
            <a:r>
              <a:rPr lang="zh-TW" sz="2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如果你沒有辦法自己找到隊友，也可以考慮和有隊友的同學一起出任務。</a:t>
            </a:r>
            <a:endParaRPr sz="26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78" name="Google Shape;478;p24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【活動三】任務二：深入思考力</a:t>
            </a:r>
            <a:endParaRPr/>
          </a:p>
        </p:txBody>
      </p:sp>
      <p:pic>
        <p:nvPicPr>
          <p:cNvPr id="479" name="Google Shape;479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4235" y="2328335"/>
            <a:ext cx="3171524" cy="3857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4868" y="4514131"/>
            <a:ext cx="1258262" cy="1400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52574" y="1804236"/>
            <a:ext cx="457201" cy="466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/>
          <p:nvPr/>
        </p:nvSpPr>
        <p:spPr>
          <a:xfrm>
            <a:off x="4210381" y="890562"/>
            <a:ext cx="3761772" cy="733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《任務規則-2》</a:t>
            </a:r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body" idx="1"/>
          </p:nvPr>
        </p:nvSpPr>
        <p:spPr>
          <a:xfrm>
            <a:off x="2009775" y="1739604"/>
            <a:ext cx="8930520" cy="47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zh-TW" sz="3000" b="1">
                <a:latin typeface="DFKai-SB"/>
                <a:ea typeface="DFKai-SB"/>
                <a:cs typeface="DFKai-SB"/>
                <a:sym typeface="DFKai-SB"/>
              </a:rPr>
              <a:t>挑戰者將「偵探培訓書」翻至</a:t>
            </a:r>
            <a:r>
              <a:rPr lang="zh-TW" sz="3000" b="1" u="sng">
                <a:latin typeface="DFKai-SB"/>
                <a:ea typeface="DFKai-SB"/>
                <a:cs typeface="DFKai-SB"/>
                <a:sym typeface="DFKai-SB"/>
              </a:rPr>
              <a:t>第11-12頁</a:t>
            </a:r>
            <a:r>
              <a:rPr lang="zh-TW" sz="3000" b="1">
                <a:latin typeface="DFKai-SB"/>
                <a:ea typeface="DFKai-SB"/>
                <a:cs typeface="DFKai-SB"/>
                <a:sym typeface="DFKai-SB"/>
              </a:rPr>
              <a:t>：</a:t>
            </a:r>
            <a:endParaRPr/>
          </a:p>
        </p:txBody>
      </p:sp>
      <p:sp>
        <p:nvSpPr>
          <p:cNvPr id="489" name="Google Shape;489;p25"/>
          <p:cNvSpPr txBox="1"/>
          <p:nvPr/>
        </p:nvSpPr>
        <p:spPr>
          <a:xfrm>
            <a:off x="6635932" y="2495550"/>
            <a:ext cx="4441430" cy="87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AutoNum type="arabicPeriod"/>
            </a:pPr>
            <a:r>
              <a:rPr lang="zh-TW" sz="2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請先將Google Map 地圖浮貼在框格中。</a:t>
            </a:r>
            <a:endParaRPr sz="26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marR="0" lvl="0" indent="-514350" algn="l" rtl="0">
              <a:lnSpc>
                <a:spcPct val="107692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AutoNum type="arabicPeriod"/>
            </a:pPr>
            <a:r>
              <a:rPr lang="zh-TW" sz="2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請你觀察並試著找出交通問題或危險狀況，並將發生的位置，以「</a:t>
            </a:r>
            <a:r>
              <a:rPr lang="zh-TW" sz="2600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★</a:t>
            </a:r>
            <a:r>
              <a:rPr lang="zh-TW" sz="2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」符號標記在地圖上。</a:t>
            </a:r>
            <a:endParaRPr sz="26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490" name="Google Shape;490;p25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【活動三】任務二：深入思考力</a:t>
            </a:r>
            <a:endParaRPr/>
          </a:p>
        </p:txBody>
      </p:sp>
      <p:pic>
        <p:nvPicPr>
          <p:cNvPr id="491" name="Google Shape;49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2574" y="1804236"/>
            <a:ext cx="457201" cy="4663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2" name="Google Shape;492;p25"/>
          <p:cNvGrpSpPr/>
          <p:nvPr/>
        </p:nvGrpSpPr>
        <p:grpSpPr>
          <a:xfrm>
            <a:off x="1109976" y="2335213"/>
            <a:ext cx="5378122" cy="3807504"/>
            <a:chOff x="467456" y="129175"/>
            <a:chExt cx="9686966" cy="6858000"/>
          </a:xfrm>
        </p:grpSpPr>
        <p:pic>
          <p:nvPicPr>
            <p:cNvPr id="493" name="Google Shape;493;p25"/>
            <p:cNvPicPr preferRelativeResize="0"/>
            <p:nvPr/>
          </p:nvPicPr>
          <p:blipFill rotWithShape="1">
            <a:blip r:embed="rId5">
              <a:alphaModFix/>
            </a:blip>
            <a:srcRect r="52787"/>
            <a:stretch/>
          </p:blipFill>
          <p:spPr>
            <a:xfrm>
              <a:off x="467456" y="129175"/>
              <a:ext cx="4895119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4" name="Google Shape;494;p25"/>
            <p:cNvPicPr preferRelativeResize="0"/>
            <p:nvPr/>
          </p:nvPicPr>
          <p:blipFill rotWithShape="1">
            <a:blip r:embed="rId5">
              <a:alphaModFix/>
            </a:blip>
            <a:srcRect l="52741"/>
            <a:stretch/>
          </p:blipFill>
          <p:spPr>
            <a:xfrm>
              <a:off x="5254645" y="129176"/>
              <a:ext cx="4899777" cy="68579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6"/>
          <p:cNvSpPr txBox="1"/>
          <p:nvPr/>
        </p:nvSpPr>
        <p:spPr>
          <a:xfrm>
            <a:off x="4210381" y="890562"/>
            <a:ext cx="3761772" cy="733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《任務規則-3》</a:t>
            </a:r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body" idx="1"/>
          </p:nvPr>
        </p:nvSpPr>
        <p:spPr>
          <a:xfrm>
            <a:off x="2009775" y="1739604"/>
            <a:ext cx="8930520" cy="47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zh-TW" sz="3000" b="1">
                <a:latin typeface="DFKai-SB"/>
                <a:ea typeface="DFKai-SB"/>
                <a:cs typeface="DFKai-SB"/>
                <a:sym typeface="DFKai-SB"/>
              </a:rPr>
              <a:t>挑戰者將「偵探培訓書」翻至</a:t>
            </a:r>
            <a:r>
              <a:rPr lang="zh-TW" sz="3000" b="1" u="sng">
                <a:latin typeface="DFKai-SB"/>
                <a:ea typeface="DFKai-SB"/>
                <a:cs typeface="DFKai-SB"/>
                <a:sym typeface="DFKai-SB"/>
              </a:rPr>
              <a:t>第13-14頁</a:t>
            </a:r>
            <a:r>
              <a:rPr lang="zh-TW" sz="3000" b="1">
                <a:latin typeface="DFKai-SB"/>
                <a:ea typeface="DFKai-SB"/>
                <a:cs typeface="DFKai-SB"/>
                <a:sym typeface="DFKai-SB"/>
              </a:rPr>
              <a:t>：</a:t>
            </a:r>
            <a:endParaRPr/>
          </a:p>
        </p:txBody>
      </p:sp>
      <p:sp>
        <p:nvSpPr>
          <p:cNvPr id="502" name="Google Shape;502;p26"/>
          <p:cNvSpPr txBox="1"/>
          <p:nvPr/>
        </p:nvSpPr>
        <p:spPr>
          <a:xfrm>
            <a:off x="6801753" y="2439076"/>
            <a:ext cx="4662175" cy="87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zh-TW" sz="2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請你觀察並思考後，記錄以下資料：</a:t>
            </a:r>
            <a:endParaRPr sz="26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03" name="Google Shape;503;p26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【活動三】任務二：深入思考力</a:t>
            </a:r>
            <a:endParaRPr/>
          </a:p>
        </p:txBody>
      </p:sp>
      <p:pic>
        <p:nvPicPr>
          <p:cNvPr id="504" name="Google Shape;50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2574" y="1804236"/>
            <a:ext cx="457201" cy="4663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5" name="Google Shape;505;p26"/>
          <p:cNvGrpSpPr/>
          <p:nvPr/>
        </p:nvGrpSpPr>
        <p:grpSpPr>
          <a:xfrm>
            <a:off x="1128611" y="2328335"/>
            <a:ext cx="5346424" cy="3803524"/>
            <a:chOff x="1552574" y="2328335"/>
            <a:chExt cx="5346424" cy="3803524"/>
          </a:xfrm>
        </p:grpSpPr>
        <p:pic>
          <p:nvPicPr>
            <p:cNvPr id="506" name="Google Shape;506;p26"/>
            <p:cNvPicPr preferRelativeResize="0"/>
            <p:nvPr/>
          </p:nvPicPr>
          <p:blipFill rotWithShape="1">
            <a:blip r:embed="rId5">
              <a:alphaModFix/>
            </a:blip>
            <a:srcRect r="52919"/>
            <a:stretch/>
          </p:blipFill>
          <p:spPr>
            <a:xfrm>
              <a:off x="1552574" y="2328335"/>
              <a:ext cx="2696697" cy="38035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26"/>
            <p:cNvPicPr preferRelativeResize="0"/>
            <p:nvPr/>
          </p:nvPicPr>
          <p:blipFill rotWithShape="1">
            <a:blip r:embed="rId5">
              <a:alphaModFix/>
            </a:blip>
            <a:srcRect l="53060"/>
            <a:stretch/>
          </p:blipFill>
          <p:spPr>
            <a:xfrm>
              <a:off x="4210381" y="2328335"/>
              <a:ext cx="2688617" cy="38035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8" name="Google Shape;508;p26"/>
          <p:cNvSpPr txBox="1"/>
          <p:nvPr/>
        </p:nvSpPr>
        <p:spPr>
          <a:xfrm>
            <a:off x="6884000" y="3319027"/>
            <a:ext cx="3857624" cy="87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7692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zh-TW" sz="2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交通問題或危險狀況</a:t>
            </a:r>
            <a:endParaRPr sz="26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28600" marR="0" lvl="0" indent="-228600" algn="l" rtl="0">
              <a:lnSpc>
                <a:spcPct val="76923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zh-TW" sz="2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造成的原因</a:t>
            </a:r>
            <a:endParaRPr sz="26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228600" marR="0" lvl="0" indent="-228600" algn="l" rtl="0">
              <a:lnSpc>
                <a:spcPct val="76923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</a:pPr>
            <a:r>
              <a:rPr lang="zh-TW" sz="2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解決做法</a:t>
            </a:r>
            <a:endParaRPr sz="26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grpSp>
        <p:nvGrpSpPr>
          <p:cNvPr id="509" name="Google Shape;509;p26"/>
          <p:cNvGrpSpPr/>
          <p:nvPr/>
        </p:nvGrpSpPr>
        <p:grpSpPr>
          <a:xfrm>
            <a:off x="5775475" y="4586288"/>
            <a:ext cx="4039857" cy="1521168"/>
            <a:chOff x="7315824" y="4464669"/>
            <a:chExt cx="4039857" cy="1521168"/>
          </a:xfrm>
        </p:grpSpPr>
        <p:sp>
          <p:nvSpPr>
            <p:cNvPr id="510" name="Google Shape;510;p26"/>
            <p:cNvSpPr/>
            <p:nvPr/>
          </p:nvSpPr>
          <p:spPr>
            <a:xfrm>
              <a:off x="7315824" y="4464669"/>
              <a:ext cx="3970484" cy="1521168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0000"/>
              </a:schemeClr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26"/>
            <p:cNvSpPr txBox="1"/>
            <p:nvPr/>
          </p:nvSpPr>
          <p:spPr>
            <a:xfrm>
              <a:off x="7422486" y="4600360"/>
              <a:ext cx="3933195" cy="872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11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zh-TW" sz="18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如果撰寫調查結果時遇到了困難，可以善用</a:t>
              </a:r>
              <a:r>
                <a:rPr lang="zh-TW" sz="1800" u="sng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斑斑</a:t>
              </a:r>
              <a:r>
                <a:rPr lang="zh-TW" sz="18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社長提供的</a:t>
              </a:r>
              <a:r>
                <a:rPr lang="zh-TW" sz="1800">
                  <a:solidFill>
                    <a:srgbClr val="2B6260"/>
                  </a:solidFill>
                  <a:latin typeface="DFKai-SB"/>
                  <a:ea typeface="DFKai-SB"/>
                  <a:cs typeface="DFKai-SB"/>
                  <a:sym typeface="DFKai-SB"/>
                </a:rPr>
                <a:t>「貼紙頁3-錦囊貼紙」</a:t>
              </a:r>
              <a:r>
                <a:rPr lang="zh-TW" sz="18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，找到適合的</a:t>
              </a:r>
              <a:r>
                <a:rPr lang="zh-TW" sz="1800" u="sng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交通問題及原因貼紙</a:t>
              </a:r>
              <a:r>
                <a:rPr lang="zh-TW" sz="18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，貼在表格中，幫助你完成任務喔！</a:t>
              </a:r>
              <a:endParaRPr sz="1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pic>
        <p:nvPicPr>
          <p:cNvPr id="512" name="Google Shape;512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50681">
            <a:off x="9942449" y="4015911"/>
            <a:ext cx="1436116" cy="228425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513" name="Google Shape;513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23858" y="4407869"/>
            <a:ext cx="564487" cy="628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27"/>
          <p:cNvGrpSpPr/>
          <p:nvPr/>
        </p:nvGrpSpPr>
        <p:grpSpPr>
          <a:xfrm>
            <a:off x="-254643" y="-668839"/>
            <a:ext cx="12581650" cy="8097290"/>
            <a:chOff x="-254643" y="-668839"/>
            <a:chExt cx="12581650" cy="8097290"/>
          </a:xfrm>
        </p:grpSpPr>
        <p:sp>
          <p:nvSpPr>
            <p:cNvPr id="520" name="Google Shape;520;p27"/>
            <p:cNvSpPr/>
            <p:nvPr/>
          </p:nvSpPr>
          <p:spPr>
            <a:xfrm rot="396006">
              <a:off x="95430" y="-8471"/>
              <a:ext cx="11881504" cy="6776554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27"/>
            <p:cNvSpPr txBox="1"/>
            <p:nvPr/>
          </p:nvSpPr>
          <p:spPr>
            <a:xfrm>
              <a:off x="1788310" y="2266639"/>
              <a:ext cx="8176308" cy="14388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97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    各位挑戰者，請你在</a:t>
              </a:r>
              <a:r>
                <a:rPr lang="zh-TW" sz="3600">
                  <a:solidFill>
                    <a:srgbClr val="FF0000"/>
                  </a:solidFill>
                  <a:latin typeface="DFKai-SB"/>
                  <a:ea typeface="DFKai-SB"/>
                  <a:cs typeface="DFKai-SB"/>
                  <a:sym typeface="DFKai-SB"/>
                </a:rPr>
                <a:t>X月X日 星期X</a:t>
              </a:r>
              <a:endParaRPr sz="36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just" rtl="0">
                <a:lnSpc>
                  <a:spcPct val="1166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提交觀察紀錄結果。讓我們一起往下一個挑戰任務邁進吧！</a:t>
              </a:r>
              <a:endParaRPr/>
            </a:p>
          </p:txBody>
        </p:sp>
        <p:pic>
          <p:nvPicPr>
            <p:cNvPr id="522" name="Google Shape;522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117922" y="3085121"/>
              <a:ext cx="1533444" cy="313529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</p:pic>
      </p:grpSp>
      <p:pic>
        <p:nvPicPr>
          <p:cNvPr id="523" name="Google Shape;523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545" y="6213917"/>
            <a:ext cx="1000125" cy="4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27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【活動二】任務一：細微觀察力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8"/>
          <p:cNvSpPr txBox="1"/>
          <p:nvPr/>
        </p:nvSpPr>
        <p:spPr>
          <a:xfrm>
            <a:off x="3286125" y="860134"/>
            <a:ext cx="5848350" cy="733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《任務二：深入思考力》</a:t>
            </a:r>
            <a:endParaRPr sz="4000" b="1">
              <a:solidFill>
                <a:srgbClr val="2B626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531" name="Google Shape;53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117" y="1968824"/>
            <a:ext cx="2603037" cy="3228471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28"/>
          <p:cNvSpPr txBox="1"/>
          <p:nvPr/>
        </p:nvSpPr>
        <p:spPr>
          <a:xfrm>
            <a:off x="3920786" y="2902333"/>
            <a:ext cx="7128213" cy="229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zh-TW" sz="30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請將「偵探培訓書」翻至貼紙頁2。</a:t>
            </a:r>
            <a:endParaRPr sz="30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zh-TW" sz="30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選取「任務二：深入思考力」的能力徽章貼紙。</a:t>
            </a:r>
            <a:endParaRPr sz="30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zh-TW" sz="30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將貼紙貼在培訓書第4頁的相對位置。</a:t>
            </a:r>
            <a:endParaRPr/>
          </a:p>
        </p:txBody>
      </p:sp>
      <p:sp>
        <p:nvSpPr>
          <p:cNvPr id="533" name="Google Shape;533;p28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【活動三】任務二：深入思考力</a:t>
            </a:r>
            <a:endParaRPr/>
          </a:p>
        </p:txBody>
      </p:sp>
      <p:pic>
        <p:nvPicPr>
          <p:cNvPr id="534" name="Google Shape;534;p28"/>
          <p:cNvPicPr preferRelativeResize="0"/>
          <p:nvPr/>
        </p:nvPicPr>
        <p:blipFill rotWithShape="1">
          <a:blip r:embed="rId5">
            <a:alphaModFix/>
          </a:blip>
          <a:srcRect r="45765" b="34774"/>
          <a:stretch/>
        </p:blipFill>
        <p:spPr>
          <a:xfrm>
            <a:off x="837444" y="1952046"/>
            <a:ext cx="1531836" cy="214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8"/>
          <p:cNvPicPr preferRelativeResize="0"/>
          <p:nvPr/>
        </p:nvPicPr>
        <p:blipFill rotWithShape="1">
          <a:blip r:embed="rId6">
            <a:alphaModFix/>
          </a:blip>
          <a:srcRect l="47023" b="33678"/>
          <a:stretch/>
        </p:blipFill>
        <p:spPr>
          <a:xfrm>
            <a:off x="2147168" y="1952046"/>
            <a:ext cx="1518170" cy="2213864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8"/>
          <p:cNvSpPr/>
          <p:nvPr/>
        </p:nvSpPr>
        <p:spPr>
          <a:xfrm>
            <a:off x="4017849" y="1968824"/>
            <a:ext cx="3467044" cy="642174"/>
          </a:xfrm>
          <a:prstGeom prst="roundRect">
            <a:avLst>
              <a:gd name="adj" fmla="val 16667"/>
            </a:avLst>
          </a:prstGeom>
          <a:solidFill>
            <a:srgbClr val="EA6E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恭喜你挑戰成功！</a:t>
            </a:r>
            <a:endParaRPr sz="3200" b="1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9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【活動四】任務三：有效解決力</a:t>
            </a:r>
            <a:endParaRPr/>
          </a:p>
        </p:txBody>
      </p:sp>
      <p:pic>
        <p:nvPicPr>
          <p:cNvPr id="542" name="Google Shape;54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8858" y="3591711"/>
            <a:ext cx="1906502" cy="295440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sp>
        <p:nvSpPr>
          <p:cNvPr id="543" name="Google Shape;543;p29"/>
          <p:cNvSpPr/>
          <p:nvPr/>
        </p:nvSpPr>
        <p:spPr>
          <a:xfrm>
            <a:off x="393539" y="339224"/>
            <a:ext cx="8866208" cy="5254906"/>
          </a:xfrm>
          <a:prstGeom prst="cloudCallout">
            <a:avLst>
              <a:gd name="adj1" fmla="val 57871"/>
              <a:gd name="adj2" fmla="val 42801"/>
            </a:avLst>
          </a:prstGeom>
          <a:solidFill>
            <a:schemeClr val="lt1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29"/>
          <p:cNvSpPr txBox="1"/>
          <p:nvPr/>
        </p:nvSpPr>
        <p:spPr>
          <a:xfrm>
            <a:off x="1116956" y="2417695"/>
            <a:ext cx="766509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現在各位已經具備細微觀察力和深入思考力，最後要確認大家是否都有解決問題的能力，一起來成為最優秀的偵探吧！</a:t>
            </a:r>
            <a:endParaRPr/>
          </a:p>
        </p:txBody>
      </p:sp>
      <p:sp>
        <p:nvSpPr>
          <p:cNvPr id="545" name="Google Shape;545;p29"/>
          <p:cNvSpPr txBox="1">
            <a:spLocks noGrp="1"/>
          </p:cNvSpPr>
          <p:nvPr>
            <p:ph type="title"/>
          </p:nvPr>
        </p:nvSpPr>
        <p:spPr>
          <a:xfrm>
            <a:off x="2226865" y="1178128"/>
            <a:ext cx="57876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260"/>
              </a:buClr>
              <a:buSzPts val="4800"/>
              <a:buFont typeface="DFKai-SB"/>
              <a:buNone/>
            </a:pPr>
            <a:r>
              <a:rPr lang="zh-TW" sz="4800" b="1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任務三：有效解決力</a:t>
            </a:r>
            <a:endParaRPr sz="4800">
              <a:solidFill>
                <a:srgbClr val="2B626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3"/>
          <p:cNvGrpSpPr/>
          <p:nvPr/>
        </p:nvGrpSpPr>
        <p:grpSpPr>
          <a:xfrm>
            <a:off x="-254643" y="-668839"/>
            <a:ext cx="12581650" cy="8097290"/>
            <a:chOff x="-254643" y="-668839"/>
            <a:chExt cx="12581650" cy="8097290"/>
          </a:xfrm>
        </p:grpSpPr>
        <p:sp>
          <p:nvSpPr>
            <p:cNvPr id="101" name="Google Shape;101;p3"/>
            <p:cNvSpPr/>
            <p:nvPr/>
          </p:nvSpPr>
          <p:spPr>
            <a:xfrm rot="396006">
              <a:off x="95430" y="-8471"/>
              <a:ext cx="11881504" cy="6776554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"/>
            <p:cNvSpPr txBox="1"/>
            <p:nvPr/>
          </p:nvSpPr>
          <p:spPr>
            <a:xfrm>
              <a:off x="5093771" y="962138"/>
              <a:ext cx="5242422" cy="20159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0" i="0" u="sng" strike="noStrike" cap="none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斑斑</a:t>
              </a:r>
              <a:r>
                <a:rPr lang="zh-TW" sz="3200" b="0" i="0" u="none" strike="noStrike" cap="none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是ㄧ位偵探社的社長，</a:t>
              </a:r>
              <a:endParaRPr sz="32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l" rtl="0">
                <a:lnSpc>
                  <a:spcPct val="15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0" i="0" u="none" strike="noStrike" cap="none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專門幫森林村的居民們調查各種難解的案件。</a:t>
              </a:r>
              <a:endParaRPr sz="32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sp>
          <p:nvSpPr>
            <p:cNvPr id="103" name="Google Shape;103;p3"/>
            <p:cNvSpPr txBox="1"/>
            <p:nvPr/>
          </p:nvSpPr>
          <p:spPr>
            <a:xfrm>
              <a:off x="2042690" y="3373029"/>
              <a:ext cx="5558341" cy="20159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0" i="0" u="none" strike="noStrike" cap="none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最近</a:t>
              </a:r>
              <a:r>
                <a:rPr lang="zh-TW" sz="3200" b="0" i="0" u="sng" strike="noStrike" cap="none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斑斑</a:t>
              </a:r>
              <a:r>
                <a:rPr lang="zh-TW" sz="3200" b="0" i="0" u="none" strike="noStrike" cap="none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社長經常愁眉苦臉，</a:t>
              </a:r>
              <a:endParaRPr sz="32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l" rtl="0">
                <a:lnSpc>
                  <a:spcPct val="15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0" i="0" u="none" strike="noStrike" cap="none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到底發生了什麼事呢？</a:t>
              </a:r>
              <a:endParaRPr sz="3200" b="0" i="0" u="none" strike="noStrike" cap="none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l" rtl="0">
                <a:lnSpc>
                  <a:spcPct val="156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b="0" i="0" u="none" strike="noStrike" cap="none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我們一起來看看吧！</a:t>
              </a:r>
              <a:endPara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4" name="Google Shape;104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317737" y="779241"/>
              <a:ext cx="2231849" cy="22705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01031" y="3049820"/>
              <a:ext cx="1384350" cy="28304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6" name="Google Shape;10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04545" y="6213917"/>
            <a:ext cx="1000125" cy="4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/>
          <p:nvPr/>
        </p:nvSpPr>
        <p:spPr>
          <a:xfrm>
            <a:off x="10117350" y="0"/>
            <a:ext cx="2074650" cy="282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 cap="none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【活動一】偵探團隊招募中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0"/>
          <p:cNvSpPr txBox="1"/>
          <p:nvPr/>
        </p:nvSpPr>
        <p:spPr>
          <a:xfrm>
            <a:off x="4210381" y="890562"/>
            <a:ext cx="3761772" cy="733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《任務規則-1》</a:t>
            </a:r>
            <a:endParaRPr/>
          </a:p>
        </p:txBody>
      </p:sp>
      <p:sp>
        <p:nvSpPr>
          <p:cNvPr id="552" name="Google Shape;552;p30"/>
          <p:cNvSpPr txBox="1">
            <a:spLocks noGrp="1"/>
          </p:cNvSpPr>
          <p:nvPr>
            <p:ph type="body" idx="1"/>
          </p:nvPr>
        </p:nvSpPr>
        <p:spPr>
          <a:xfrm>
            <a:off x="1235104" y="1739604"/>
            <a:ext cx="9705191" cy="2036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每位挑戰者於小組中，分享個人書寫的「任務二：深入思考力」觀察記錄內容。</a:t>
            </a:r>
            <a:endParaRPr sz="3000">
              <a:latin typeface="DFKai-SB"/>
              <a:ea typeface="DFKai-SB"/>
              <a:cs typeface="DFKai-SB"/>
              <a:sym typeface="DFKai-SB"/>
            </a:endParaRPr>
          </a:p>
          <a:p>
            <a:pPr marL="51435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endParaRPr sz="3000">
              <a:latin typeface="DFKai-SB"/>
              <a:ea typeface="DFKai-SB"/>
              <a:cs typeface="DFKai-SB"/>
              <a:sym typeface="DFKai-SB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小組內所有的挑戰者分享後，共同討論、決議並選出</a:t>
            </a:r>
            <a:r>
              <a:rPr lang="zh-TW" sz="30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1~3個</a:t>
            </a: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組內最認同、最需要改善的交通問題、危險。</a:t>
            </a:r>
            <a:endParaRPr/>
          </a:p>
        </p:txBody>
      </p:sp>
      <p:sp>
        <p:nvSpPr>
          <p:cNvPr id="553" name="Google Shape;553;p30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【活動四】任務三：有效解決力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1"/>
          <p:cNvSpPr txBox="1"/>
          <p:nvPr/>
        </p:nvSpPr>
        <p:spPr>
          <a:xfrm>
            <a:off x="4210381" y="890562"/>
            <a:ext cx="3761772" cy="733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《任務規則-2》</a:t>
            </a:r>
            <a:endParaRPr/>
          </a:p>
        </p:txBody>
      </p:sp>
      <p:sp>
        <p:nvSpPr>
          <p:cNvPr id="560" name="Google Shape;560;p31"/>
          <p:cNvSpPr txBox="1">
            <a:spLocks noGrp="1"/>
          </p:cNvSpPr>
          <p:nvPr>
            <p:ph type="body" idx="1"/>
          </p:nvPr>
        </p:nvSpPr>
        <p:spPr>
          <a:xfrm>
            <a:off x="4324574" y="1739604"/>
            <a:ext cx="6648225" cy="553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 startAt="3"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小組製作</a:t>
            </a:r>
            <a:r>
              <a:rPr lang="zh-TW" sz="3000" b="1">
                <a:latin typeface="DFKai-SB"/>
                <a:ea typeface="DFKai-SB"/>
                <a:cs typeface="DFKai-SB"/>
                <a:sym typeface="DFKai-SB"/>
              </a:rPr>
              <a:t>「調查報告」</a:t>
            </a: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，內容包含：</a:t>
            </a:r>
            <a:endParaRPr sz="30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61" name="Google Shape;561;p31"/>
          <p:cNvSpPr txBox="1"/>
          <p:nvPr/>
        </p:nvSpPr>
        <p:spPr>
          <a:xfrm>
            <a:off x="4340596" y="5558026"/>
            <a:ext cx="6169626" cy="628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 startAt="4"/>
            </a:pPr>
            <a:r>
              <a:rPr lang="zh-TW" sz="30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小組完成後，上臺分享。</a:t>
            </a:r>
            <a:endParaRPr sz="30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562" name="Google Shape;562;p31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【活動四】任務三：有效解決力</a:t>
            </a:r>
            <a:endParaRPr/>
          </a:p>
        </p:txBody>
      </p:sp>
      <p:pic>
        <p:nvPicPr>
          <p:cNvPr id="563" name="Google Shape;56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7880" y="1739604"/>
            <a:ext cx="3132501" cy="4403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4" name="Google Shape;564;p31"/>
          <p:cNvGrpSpPr/>
          <p:nvPr/>
        </p:nvGrpSpPr>
        <p:grpSpPr>
          <a:xfrm>
            <a:off x="3044413" y="2313497"/>
            <a:ext cx="8132782" cy="440633"/>
            <a:chOff x="3044413" y="2313497"/>
            <a:chExt cx="8132782" cy="440633"/>
          </a:xfrm>
        </p:grpSpPr>
        <p:sp>
          <p:nvSpPr>
            <p:cNvPr id="565" name="Google Shape;565;p31"/>
            <p:cNvSpPr txBox="1"/>
            <p:nvPr/>
          </p:nvSpPr>
          <p:spPr>
            <a:xfrm>
              <a:off x="4873215" y="2313497"/>
              <a:ext cx="6303980" cy="440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514350" marR="0" lvl="0" indent="-514350" algn="l" rtl="0">
                <a:lnSpc>
                  <a:spcPct val="9615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600"/>
                <a:buFont typeface="Noto Sans Symbols"/>
                <a:buAutoNum type="arabicPeriod"/>
              </a:pPr>
              <a:r>
                <a:rPr lang="zh-TW" sz="26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組別、組員姓名。</a:t>
              </a:r>
              <a:endParaRPr sz="26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  <p:cxnSp>
          <p:nvCxnSpPr>
            <p:cNvPr id="566" name="Google Shape;566;p31"/>
            <p:cNvCxnSpPr/>
            <p:nvPr/>
          </p:nvCxnSpPr>
          <p:spPr>
            <a:xfrm>
              <a:off x="3044413" y="2379685"/>
              <a:ext cx="1796528" cy="126847"/>
            </a:xfrm>
            <a:prstGeom prst="straightConnector1">
              <a:avLst/>
            </a:prstGeom>
            <a:noFill/>
            <a:ln w="38100" cap="flat" cmpd="sng">
              <a:solidFill>
                <a:srgbClr val="EA6E1A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567" name="Google Shape;567;p31"/>
          <p:cNvGrpSpPr/>
          <p:nvPr/>
        </p:nvGrpSpPr>
        <p:grpSpPr>
          <a:xfrm>
            <a:off x="2726050" y="2774569"/>
            <a:ext cx="8451145" cy="733535"/>
            <a:chOff x="2726050" y="2774569"/>
            <a:chExt cx="8451145" cy="733535"/>
          </a:xfrm>
        </p:grpSpPr>
        <p:cxnSp>
          <p:nvCxnSpPr>
            <p:cNvPr id="568" name="Google Shape;568;p31"/>
            <p:cNvCxnSpPr/>
            <p:nvPr/>
          </p:nvCxnSpPr>
          <p:spPr>
            <a:xfrm>
              <a:off x="2726050" y="2974947"/>
              <a:ext cx="2114892" cy="22745"/>
            </a:xfrm>
            <a:prstGeom prst="straightConnector1">
              <a:avLst/>
            </a:prstGeom>
            <a:noFill/>
            <a:ln w="38100" cap="flat" cmpd="sng">
              <a:solidFill>
                <a:srgbClr val="EA6E1A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569" name="Google Shape;569;p31"/>
            <p:cNvSpPr txBox="1"/>
            <p:nvPr/>
          </p:nvSpPr>
          <p:spPr>
            <a:xfrm>
              <a:off x="4873215" y="2774569"/>
              <a:ext cx="6303980" cy="733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514350" marR="0" lvl="0" indent="-514350" algn="l" rtl="0">
                <a:lnSpc>
                  <a:spcPct val="9615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Noto Sans Symbols"/>
                <a:buAutoNum type="arabicPeriod" startAt="2"/>
              </a:pPr>
              <a:r>
                <a:rPr lang="zh-TW" sz="2600" b="0" i="0" u="none" strike="noStrike" cap="none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rPr>
                <a:t>簡單畫出並標示交通問題或危險出現的地點。</a:t>
              </a:r>
              <a:endParaRPr sz="26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endParaRPr>
            </a:p>
          </p:txBody>
        </p:sp>
      </p:grpSp>
      <p:grpSp>
        <p:nvGrpSpPr>
          <p:cNvPr id="570" name="Google Shape;570;p31"/>
          <p:cNvGrpSpPr/>
          <p:nvPr/>
        </p:nvGrpSpPr>
        <p:grpSpPr>
          <a:xfrm>
            <a:off x="3076687" y="3528543"/>
            <a:ext cx="8100508" cy="1836122"/>
            <a:chOff x="3076687" y="3528543"/>
            <a:chExt cx="8100508" cy="1836122"/>
          </a:xfrm>
        </p:grpSpPr>
        <p:grpSp>
          <p:nvGrpSpPr>
            <p:cNvPr id="571" name="Google Shape;571;p31"/>
            <p:cNvGrpSpPr/>
            <p:nvPr/>
          </p:nvGrpSpPr>
          <p:grpSpPr>
            <a:xfrm>
              <a:off x="4954185" y="4432344"/>
              <a:ext cx="6136948" cy="932321"/>
              <a:chOff x="4954185" y="4432344"/>
              <a:chExt cx="6136948" cy="932321"/>
            </a:xfrm>
          </p:grpSpPr>
          <p:sp>
            <p:nvSpPr>
              <p:cNvPr id="572" name="Google Shape;572;p31"/>
              <p:cNvSpPr/>
              <p:nvPr/>
            </p:nvSpPr>
            <p:spPr>
              <a:xfrm>
                <a:off x="5421853" y="4631131"/>
                <a:ext cx="5669280" cy="733534"/>
              </a:xfrm>
              <a:prstGeom prst="rect">
                <a:avLst/>
              </a:prstGeom>
              <a:noFill/>
              <a:ln w="9525" cap="flat" cmpd="sng">
                <a:solidFill>
                  <a:srgbClr val="42719B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388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800" b="1">
                    <a:solidFill>
                      <a:srgbClr val="B54427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從行人、駕駛人的不安全行為；環境設施的不足或其他方向思考</a:t>
                </a:r>
                <a:endParaRPr sz="1800" b="1">
                  <a:solidFill>
                    <a:srgbClr val="B54427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</p:txBody>
          </p:sp>
          <p:pic>
            <p:nvPicPr>
              <p:cNvPr id="573" name="Google Shape;573;p31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954185" y="4432344"/>
                <a:ext cx="564487" cy="6282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74" name="Google Shape;574;p31"/>
            <p:cNvGrpSpPr/>
            <p:nvPr/>
          </p:nvGrpSpPr>
          <p:grpSpPr>
            <a:xfrm>
              <a:off x="3076687" y="3528543"/>
              <a:ext cx="8100508" cy="1204640"/>
              <a:chOff x="3076687" y="3528543"/>
              <a:chExt cx="8100508" cy="1204640"/>
            </a:xfrm>
          </p:grpSpPr>
          <p:cxnSp>
            <p:nvCxnSpPr>
              <p:cNvPr id="575" name="Google Shape;575;p31"/>
              <p:cNvCxnSpPr/>
              <p:nvPr/>
            </p:nvCxnSpPr>
            <p:spPr>
              <a:xfrm rot="10800000" flipH="1">
                <a:off x="3076687" y="3753247"/>
                <a:ext cx="1764255" cy="979936"/>
              </a:xfrm>
              <a:prstGeom prst="straightConnector1">
                <a:avLst/>
              </a:prstGeom>
              <a:noFill/>
              <a:ln w="38100" cap="flat" cmpd="sng">
                <a:solidFill>
                  <a:srgbClr val="EA6E1A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  <p:sp>
            <p:nvSpPr>
              <p:cNvPr id="576" name="Google Shape;576;p31"/>
              <p:cNvSpPr txBox="1"/>
              <p:nvPr/>
            </p:nvSpPr>
            <p:spPr>
              <a:xfrm>
                <a:off x="4873215" y="3528543"/>
                <a:ext cx="6303980" cy="8721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514350" marR="0" lvl="0" indent="-514350" algn="l" rtl="0">
                  <a:lnSpc>
                    <a:spcPct val="96153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600"/>
                  <a:buFont typeface="Noto Sans Symbols"/>
                  <a:buAutoNum type="arabicPeriod" startAt="3"/>
                </a:pPr>
                <a:r>
                  <a:rPr lang="zh-TW" sz="2600" b="0" i="0" u="none" strike="noStrike" cap="none">
                    <a:solidFill>
                      <a:srgbClr val="000000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寫下小組最有共鳴或最迫切想要改善的交通問題或危險狀況、造成的原因及解決做法。</a:t>
                </a:r>
                <a:endParaRPr sz="2000" b="0" i="0" u="none" strike="noStrike" cap="none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2"/>
          <p:cNvSpPr/>
          <p:nvPr/>
        </p:nvSpPr>
        <p:spPr>
          <a:xfrm>
            <a:off x="352425" y="609668"/>
            <a:ext cx="11544299" cy="5819707"/>
          </a:xfrm>
          <a:prstGeom prst="rect">
            <a:avLst/>
          </a:prstGeom>
          <a:solidFill>
            <a:srgbClr val="FFF9E7"/>
          </a:solidFill>
          <a:ln>
            <a:noFill/>
          </a:ln>
          <a:effectLst>
            <a:outerShdw blurRad="1270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3" name="Google Shape;58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7143" y="192036"/>
            <a:ext cx="5166497" cy="998694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32"/>
          <p:cNvSpPr txBox="1">
            <a:spLocks noGrp="1"/>
          </p:cNvSpPr>
          <p:nvPr>
            <p:ph type="title"/>
          </p:nvPr>
        </p:nvSpPr>
        <p:spPr>
          <a:xfrm>
            <a:off x="4126969" y="262100"/>
            <a:ext cx="3646844" cy="858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FKai-SB"/>
              <a:buNone/>
            </a:pPr>
            <a:r>
              <a:rPr lang="zh-TW" sz="3400" b="1">
                <a:latin typeface="DFKai-SB"/>
                <a:ea typeface="DFKai-SB"/>
                <a:cs typeface="DFKai-SB"/>
                <a:sym typeface="DFKai-SB"/>
              </a:rPr>
              <a:t>調查報告大公開</a:t>
            </a:r>
            <a:endParaRPr sz="3400"/>
          </a:p>
        </p:txBody>
      </p:sp>
      <p:sp>
        <p:nvSpPr>
          <p:cNvPr id="585" name="Google Shape;585;p32"/>
          <p:cNvSpPr txBox="1"/>
          <p:nvPr/>
        </p:nvSpPr>
        <p:spPr>
          <a:xfrm>
            <a:off x="10112188" y="0"/>
            <a:ext cx="2079812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【活動五】調查報告大公開</a:t>
            </a:r>
            <a:endParaRPr/>
          </a:p>
        </p:txBody>
      </p:sp>
      <p:sp>
        <p:nvSpPr>
          <p:cNvPr id="586" name="Google Shape;586;p32"/>
          <p:cNvSpPr txBox="1">
            <a:spLocks noGrp="1"/>
          </p:cNvSpPr>
          <p:nvPr>
            <p:ph type="body" idx="1"/>
          </p:nvPr>
        </p:nvSpPr>
        <p:spPr>
          <a:xfrm>
            <a:off x="1125588" y="1452542"/>
            <a:ext cx="10406610" cy="157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每組分享時間最多</a:t>
            </a:r>
            <a:r>
              <a:rPr lang="zh-TW" sz="30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4分鐘</a:t>
            </a: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3000">
              <a:latin typeface="DFKai-SB"/>
              <a:ea typeface="DFKai-SB"/>
              <a:cs typeface="DFKai-SB"/>
              <a:sym typeface="DFKai-SB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每組分享後，請下一組</a:t>
            </a:r>
            <a:r>
              <a:rPr lang="zh-TW" sz="30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在1分鐘內</a:t>
            </a: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給予回饋，例如第一組發表後，請第二組給予回饋，以此類推。</a:t>
            </a:r>
            <a:endParaRPr sz="300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587" name="Google Shape;58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07673">
            <a:off x="962002" y="4155580"/>
            <a:ext cx="1396524" cy="171995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88" name="Google Shape;588;p32"/>
          <p:cNvSpPr/>
          <p:nvPr/>
        </p:nvSpPr>
        <p:spPr>
          <a:xfrm>
            <a:off x="3184263" y="3363922"/>
            <a:ext cx="7347473" cy="2497690"/>
          </a:xfrm>
          <a:prstGeom prst="wedgeRoundRectCallout">
            <a:avLst>
              <a:gd name="adj1" fmla="val -59653"/>
              <a:gd name="adj2" fmla="val 25028"/>
              <a:gd name="adj3" fmla="val 16667"/>
            </a:avLst>
          </a:prstGeom>
          <a:solidFill>
            <a:schemeClr val="lt1"/>
          </a:solidFill>
          <a:ln w="19050" cap="flat" cmpd="sng">
            <a:solidFill>
              <a:srgbClr val="2B62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32"/>
          <p:cNvSpPr/>
          <p:nvPr/>
        </p:nvSpPr>
        <p:spPr>
          <a:xfrm>
            <a:off x="3474719" y="3604799"/>
            <a:ext cx="6637469" cy="2015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4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親愛的挑戰者：</a:t>
            </a:r>
            <a:endParaRPr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4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你可以從以下三個內容中，選擇一個給予回饋呦！</a:t>
            </a:r>
            <a:endParaRPr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0416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342900" marR="0" lvl="0" indent="-342900" algn="l" rtl="0">
              <a:lnSpc>
                <a:spcPct val="104166"/>
              </a:lnSpc>
              <a:spcBef>
                <a:spcPts val="0"/>
              </a:spcBef>
              <a:spcAft>
                <a:spcPts val="0"/>
              </a:spcAft>
              <a:buClr>
                <a:srgbClr val="2B6260"/>
              </a:buClr>
              <a:buSzPts val="2400"/>
              <a:buFont typeface="Arial"/>
              <a:buChar char="•"/>
            </a:pPr>
            <a:r>
              <a:rPr lang="zh-TW" sz="2400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我覺得第 X 組很棒的地方 。</a:t>
            </a:r>
            <a:endParaRPr/>
          </a:p>
          <a:p>
            <a:pPr marL="342900" marR="0" lvl="0" indent="-342900" algn="l" rtl="0">
              <a:lnSpc>
                <a:spcPct val="104166"/>
              </a:lnSpc>
              <a:spcBef>
                <a:spcPts val="0"/>
              </a:spcBef>
              <a:spcAft>
                <a:spcPts val="0"/>
              </a:spcAft>
              <a:buClr>
                <a:srgbClr val="2B6260"/>
              </a:buClr>
              <a:buSzPts val="2400"/>
              <a:buFont typeface="Arial"/>
              <a:buChar char="•"/>
            </a:pPr>
            <a:r>
              <a:rPr lang="zh-TW" sz="2400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我想給第 X 組的建議。</a:t>
            </a:r>
            <a:endParaRPr/>
          </a:p>
          <a:p>
            <a:pPr marL="342900" marR="0" lvl="0" indent="-342900" algn="l" rtl="0">
              <a:lnSpc>
                <a:spcPct val="104166"/>
              </a:lnSpc>
              <a:spcBef>
                <a:spcPts val="0"/>
              </a:spcBef>
              <a:spcAft>
                <a:spcPts val="0"/>
              </a:spcAft>
              <a:buClr>
                <a:srgbClr val="2B6260"/>
              </a:buClr>
              <a:buSzPts val="2400"/>
              <a:buFont typeface="Arial"/>
              <a:buChar char="•"/>
            </a:pPr>
            <a:r>
              <a:rPr lang="zh-TW" sz="2400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我有其他的解決辦法。</a:t>
            </a:r>
            <a:endParaRPr sz="2400">
              <a:solidFill>
                <a:srgbClr val="2B626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3"/>
          <p:cNvSpPr/>
          <p:nvPr/>
        </p:nvSpPr>
        <p:spPr>
          <a:xfrm>
            <a:off x="352425" y="609668"/>
            <a:ext cx="11544299" cy="5819707"/>
          </a:xfrm>
          <a:prstGeom prst="rect">
            <a:avLst/>
          </a:prstGeom>
          <a:solidFill>
            <a:srgbClr val="FFF9E7"/>
          </a:solidFill>
          <a:ln>
            <a:noFill/>
          </a:ln>
          <a:effectLst>
            <a:outerShdw blurRad="1270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6" name="Google Shape;59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7143" y="192036"/>
            <a:ext cx="5166497" cy="998694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33"/>
          <p:cNvSpPr txBox="1">
            <a:spLocks noGrp="1"/>
          </p:cNvSpPr>
          <p:nvPr>
            <p:ph type="title"/>
          </p:nvPr>
        </p:nvSpPr>
        <p:spPr>
          <a:xfrm>
            <a:off x="4126969" y="262100"/>
            <a:ext cx="3646844" cy="858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DFKai-SB"/>
              <a:buNone/>
            </a:pPr>
            <a:r>
              <a:rPr lang="zh-TW" sz="3400" b="1">
                <a:latin typeface="DFKai-SB"/>
                <a:ea typeface="DFKai-SB"/>
                <a:cs typeface="DFKai-SB"/>
                <a:sym typeface="DFKai-SB"/>
              </a:rPr>
              <a:t>調查報告大公開</a:t>
            </a:r>
            <a:endParaRPr sz="3400"/>
          </a:p>
        </p:txBody>
      </p:sp>
      <p:sp>
        <p:nvSpPr>
          <p:cNvPr id="598" name="Google Shape;598;p33"/>
          <p:cNvSpPr txBox="1"/>
          <p:nvPr/>
        </p:nvSpPr>
        <p:spPr>
          <a:xfrm>
            <a:off x="10112188" y="0"/>
            <a:ext cx="2079812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【活動五】調查報告大公開</a:t>
            </a:r>
            <a:endParaRPr/>
          </a:p>
        </p:txBody>
      </p:sp>
      <p:pic>
        <p:nvPicPr>
          <p:cNvPr id="599" name="Google Shape;59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9247" y="2618662"/>
            <a:ext cx="2849459" cy="41425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0" name="Google Shape;600;p33"/>
          <p:cNvCxnSpPr/>
          <p:nvPr/>
        </p:nvCxnSpPr>
        <p:spPr>
          <a:xfrm rot="10800000" flipH="1">
            <a:off x="3134536" y="3519521"/>
            <a:ext cx="992433" cy="1009448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1" name="Google Shape;601;p33"/>
          <p:cNvSpPr/>
          <p:nvPr/>
        </p:nvSpPr>
        <p:spPr>
          <a:xfrm>
            <a:off x="4808668" y="3559525"/>
            <a:ext cx="4098663" cy="159594"/>
          </a:xfrm>
          <a:prstGeom prst="rect">
            <a:avLst/>
          </a:prstGeom>
          <a:solidFill>
            <a:srgbClr val="EF955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33"/>
          <p:cNvSpPr/>
          <p:nvPr/>
        </p:nvSpPr>
        <p:spPr>
          <a:xfrm>
            <a:off x="4636594" y="3251948"/>
            <a:ext cx="5593979" cy="535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378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600" b="1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分享與回饋</a:t>
            </a:r>
            <a:endParaRPr sz="6600" b="1">
              <a:solidFill>
                <a:srgbClr val="2B626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8858" y="3591711"/>
            <a:ext cx="1906502" cy="295440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sp>
        <p:nvSpPr>
          <p:cNvPr id="608" name="Google Shape;608;p34"/>
          <p:cNvSpPr/>
          <p:nvPr/>
        </p:nvSpPr>
        <p:spPr>
          <a:xfrm>
            <a:off x="393539" y="339224"/>
            <a:ext cx="8866208" cy="5254906"/>
          </a:xfrm>
          <a:prstGeom prst="cloudCallout">
            <a:avLst>
              <a:gd name="adj1" fmla="val 57871"/>
              <a:gd name="adj2" fmla="val 42801"/>
            </a:avLst>
          </a:prstGeom>
          <a:solidFill>
            <a:schemeClr val="lt1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34"/>
          <p:cNvSpPr txBox="1"/>
          <p:nvPr/>
        </p:nvSpPr>
        <p:spPr>
          <a:xfrm>
            <a:off x="1718327" y="1571983"/>
            <a:ext cx="6392004" cy="261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DFKai-SB"/>
              <a:buNone/>
            </a:pPr>
            <a:r>
              <a:rPr lang="zh-TW" sz="30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大家的分享實在太精采了，</a:t>
            </a:r>
            <a:endParaRPr sz="30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DFKai-SB"/>
              <a:buNone/>
            </a:pPr>
            <a:r>
              <a:rPr lang="zh-TW" sz="30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接下來請各位幫忙將提出的交通狀況及解決做法分成兩大類：</a:t>
            </a:r>
            <a:endParaRPr/>
          </a:p>
          <a:p>
            <a:pPr marL="514350" marR="0" lvl="0" indent="-51435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EA6E1A"/>
              </a:buClr>
              <a:buSzPts val="3000"/>
              <a:buFont typeface="Calibri"/>
              <a:buAutoNum type="arabicPeriod"/>
            </a:pPr>
            <a:r>
              <a:rPr lang="zh-TW" sz="3000" b="1" i="0" u="none" strike="noStrike" cap="none">
                <a:solidFill>
                  <a:srgbClr val="EA6E1A"/>
                </a:solidFill>
                <a:latin typeface="DFKai-SB"/>
                <a:ea typeface="DFKai-SB"/>
                <a:cs typeface="DFKai-SB"/>
                <a:sym typeface="DFKai-SB"/>
              </a:rPr>
              <a:t>自己能夠做到的解決做法</a:t>
            </a:r>
            <a:endParaRPr sz="3000" b="1" i="0" u="none" strike="noStrike" cap="none">
              <a:solidFill>
                <a:srgbClr val="EA6E1A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marR="0" lvl="0" indent="-51435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Font typeface="Calibri"/>
              <a:buAutoNum type="arabicPeriod"/>
            </a:pPr>
            <a:r>
              <a:rPr lang="zh-TW" sz="3000" b="1" i="0" u="none" strike="noStrike" cap="none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需要他人幫忙的解決做法</a:t>
            </a:r>
            <a:endParaRPr/>
          </a:p>
        </p:txBody>
      </p:sp>
      <p:sp>
        <p:nvSpPr>
          <p:cNvPr id="610" name="Google Shape;610;p34"/>
          <p:cNvSpPr txBox="1"/>
          <p:nvPr/>
        </p:nvSpPr>
        <p:spPr>
          <a:xfrm>
            <a:off x="10126980" y="0"/>
            <a:ext cx="20650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FKai-SB"/>
              <a:buNone/>
            </a:pPr>
            <a:r>
              <a:rPr lang="zh-TW" sz="1200" b="0" i="0" u="none" strike="noStrike" cap="none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【活動六】斑斑社長的約定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5"/>
          <p:cNvSpPr txBox="1"/>
          <p:nvPr/>
        </p:nvSpPr>
        <p:spPr>
          <a:xfrm>
            <a:off x="10126980" y="0"/>
            <a:ext cx="20650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FKai-SB"/>
              <a:buNone/>
            </a:pPr>
            <a:r>
              <a:rPr lang="zh-TW" sz="1200" b="0" i="0" u="none" strike="noStrike" cap="none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【活動六】斑斑社長的約定</a:t>
            </a:r>
            <a:endParaRPr/>
          </a:p>
        </p:txBody>
      </p:sp>
      <p:cxnSp>
        <p:nvCxnSpPr>
          <p:cNvPr id="617" name="Google Shape;617;p35"/>
          <p:cNvCxnSpPr/>
          <p:nvPr/>
        </p:nvCxnSpPr>
        <p:spPr>
          <a:xfrm>
            <a:off x="6089718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8" name="Google Shape;618;p35"/>
          <p:cNvSpPr/>
          <p:nvPr/>
        </p:nvSpPr>
        <p:spPr>
          <a:xfrm>
            <a:off x="925416" y="285299"/>
            <a:ext cx="4216600" cy="724824"/>
          </a:xfrm>
          <a:prstGeom prst="roundRect">
            <a:avLst>
              <a:gd name="adj" fmla="val 16667"/>
            </a:avLst>
          </a:prstGeom>
          <a:solidFill>
            <a:srgbClr val="F4E3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solidFill>
                  <a:srgbClr val="EA6E1A"/>
                </a:solidFill>
                <a:latin typeface="DFKai-SB"/>
                <a:ea typeface="DFKai-SB"/>
                <a:cs typeface="DFKai-SB"/>
                <a:sym typeface="DFKai-SB"/>
              </a:rPr>
              <a:t>自己能夠做到</a:t>
            </a:r>
            <a:r>
              <a:rPr lang="zh-TW" sz="2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的解決做法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35"/>
          <p:cNvSpPr/>
          <p:nvPr/>
        </p:nvSpPr>
        <p:spPr>
          <a:xfrm>
            <a:off x="7049984" y="276999"/>
            <a:ext cx="4216600" cy="724824"/>
          </a:xfrm>
          <a:prstGeom prst="roundRect">
            <a:avLst>
              <a:gd name="adj" fmla="val 16667"/>
            </a:avLst>
          </a:prstGeom>
          <a:solidFill>
            <a:srgbClr val="F4E3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1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需要他人幫忙</a:t>
            </a:r>
            <a:r>
              <a:rPr lang="zh-TW" sz="26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的解決做法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6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FKai-SB"/>
              <a:buNone/>
            </a:pPr>
            <a:r>
              <a:rPr lang="zh-TW" sz="1200" b="0" i="0" u="none" strike="noStrike" cap="none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【活動四】任務三：有效解決力</a:t>
            </a:r>
            <a:endParaRPr/>
          </a:p>
        </p:txBody>
      </p:sp>
      <p:pic>
        <p:nvPicPr>
          <p:cNvPr id="625" name="Google Shape;62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8858" y="3591711"/>
            <a:ext cx="1906502" cy="295440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sp>
        <p:nvSpPr>
          <p:cNvPr id="626" name="Google Shape;626;p36"/>
          <p:cNvSpPr/>
          <p:nvPr/>
        </p:nvSpPr>
        <p:spPr>
          <a:xfrm>
            <a:off x="393539" y="339224"/>
            <a:ext cx="8866208" cy="5254906"/>
          </a:xfrm>
          <a:prstGeom prst="cloudCallout">
            <a:avLst>
              <a:gd name="adj1" fmla="val 57871"/>
              <a:gd name="adj2" fmla="val 42801"/>
            </a:avLst>
          </a:prstGeom>
          <a:solidFill>
            <a:schemeClr val="lt1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36"/>
          <p:cNvSpPr txBox="1"/>
          <p:nvPr/>
        </p:nvSpPr>
        <p:spPr>
          <a:xfrm>
            <a:off x="1480019" y="1263870"/>
            <a:ext cx="6419972" cy="313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DFKai-SB"/>
              <a:buNone/>
            </a:pPr>
            <a:r>
              <a:rPr lang="zh-TW" sz="30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   你們真是太棒了，很認真地挑戰完成三個關卡。大家都很努力想成為一位偵探。</a:t>
            </a:r>
            <a:endParaRPr sz="30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DFKai-SB"/>
              <a:buNone/>
            </a:pPr>
            <a:r>
              <a:rPr lang="zh-TW" sz="30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   </a:t>
            </a:r>
            <a:endParaRPr sz="3000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DFKai-SB"/>
              <a:buNone/>
            </a:pPr>
            <a:r>
              <a:rPr lang="zh-TW" sz="30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    但是，偵探社有專屬公約，要成為合格的偵探，就必須要遵守！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7"/>
          <p:cNvSpPr txBox="1"/>
          <p:nvPr/>
        </p:nvSpPr>
        <p:spPr>
          <a:xfrm>
            <a:off x="4210381" y="890562"/>
            <a:ext cx="3761772" cy="695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B6260"/>
              </a:buClr>
              <a:buSzPts val="4000"/>
              <a:buFont typeface="DFKai-SB"/>
              <a:buNone/>
            </a:pPr>
            <a:r>
              <a:rPr lang="zh-TW" sz="4000" b="1" i="0" u="none" strike="noStrike" cap="none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《偵探公約》</a:t>
            </a:r>
            <a:endParaRPr/>
          </a:p>
        </p:txBody>
      </p:sp>
      <p:sp>
        <p:nvSpPr>
          <p:cNvPr id="634" name="Google Shape;634;p37"/>
          <p:cNvSpPr txBox="1">
            <a:spLocks noGrp="1"/>
          </p:cNvSpPr>
          <p:nvPr>
            <p:ph type="body" idx="1"/>
          </p:nvPr>
        </p:nvSpPr>
        <p:spPr>
          <a:xfrm>
            <a:off x="2009775" y="1739604"/>
            <a:ext cx="8930520" cy="473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lang="zh-TW" sz="3000" b="1">
                <a:latin typeface="DFKai-SB"/>
                <a:ea typeface="DFKai-SB"/>
                <a:cs typeface="DFKai-SB"/>
                <a:sym typeface="DFKai-SB"/>
              </a:rPr>
              <a:t>挑戰者將「偵探培訓書」翻至</a:t>
            </a:r>
            <a:r>
              <a:rPr lang="zh-TW" sz="3000" b="1" u="sng">
                <a:latin typeface="DFKai-SB"/>
                <a:ea typeface="DFKai-SB"/>
                <a:cs typeface="DFKai-SB"/>
                <a:sym typeface="DFKai-SB"/>
              </a:rPr>
              <a:t>第15-16頁</a:t>
            </a:r>
            <a:r>
              <a:rPr lang="zh-TW" sz="3000" b="1">
                <a:latin typeface="DFKai-SB"/>
                <a:ea typeface="DFKai-SB"/>
                <a:cs typeface="DFKai-SB"/>
                <a:sym typeface="DFKai-SB"/>
              </a:rPr>
              <a:t>：</a:t>
            </a:r>
            <a:endParaRPr/>
          </a:p>
        </p:txBody>
      </p:sp>
      <p:sp>
        <p:nvSpPr>
          <p:cNvPr id="635" name="Google Shape;635;p37"/>
          <p:cNvSpPr txBox="1"/>
          <p:nvPr/>
        </p:nvSpPr>
        <p:spPr>
          <a:xfrm>
            <a:off x="6311348" y="2404039"/>
            <a:ext cx="4766014" cy="87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1076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AutoNum type="arabicPeriod"/>
            </a:pPr>
            <a:r>
              <a:rPr lang="zh-TW" sz="26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請依據前面的分類結果，從「自己能夠做到的解決做法」中，選擇3～5項作為全體挑戰者的偵探公約，並記錄於</a:t>
            </a:r>
            <a:r>
              <a:rPr lang="zh-TW" sz="2600" b="1" i="0" strike="noStrike" cap="none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第一列</a:t>
            </a:r>
            <a:r>
              <a:rPr lang="zh-TW" sz="26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的公約中。</a:t>
            </a:r>
            <a:endParaRPr sz="26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marR="0" lvl="0" indent="-514350" algn="l" rtl="0">
              <a:lnSpc>
                <a:spcPct val="107692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AutoNum type="arabicPeriod"/>
            </a:pPr>
            <a:r>
              <a:rPr lang="zh-TW" sz="26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接下來的14天，如果有遵守公約就可以在當天的格子中打勾。</a:t>
            </a:r>
            <a:endParaRPr sz="26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marR="0" lvl="0" indent="-514350" algn="l" rtl="0">
              <a:lnSpc>
                <a:spcPct val="107692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Noto Sans Symbols"/>
              <a:buAutoNum type="arabicPeriod"/>
            </a:pPr>
            <a:r>
              <a:rPr lang="zh-TW" sz="26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14天後，</a:t>
            </a:r>
            <a:r>
              <a:rPr lang="zh-TW" sz="2600" b="0" i="0" u="sng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斑斑</a:t>
            </a:r>
            <a:r>
              <a:rPr lang="zh-TW" sz="26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社長將贈送給各位偵探</a:t>
            </a:r>
            <a:r>
              <a:rPr lang="zh-TW" sz="2600" b="1" i="0" u="none" strike="noStrike" cap="none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專屬獎勵</a:t>
            </a:r>
            <a:r>
              <a:rPr lang="zh-TW" sz="26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26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636" name="Google Shape;636;p37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FKai-SB"/>
              <a:buNone/>
            </a:pPr>
            <a:r>
              <a:rPr lang="zh-TW" sz="1200" b="0" i="0" u="none" strike="noStrike" cap="none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【活動三】任務二：深入思考力</a:t>
            </a:r>
            <a:endParaRPr/>
          </a:p>
        </p:txBody>
      </p:sp>
      <p:pic>
        <p:nvPicPr>
          <p:cNvPr id="637" name="Google Shape;637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2574" y="1804236"/>
            <a:ext cx="457201" cy="4663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8" name="Google Shape;638;p37"/>
          <p:cNvGrpSpPr/>
          <p:nvPr/>
        </p:nvGrpSpPr>
        <p:grpSpPr>
          <a:xfrm>
            <a:off x="1114638" y="2404039"/>
            <a:ext cx="5083358" cy="3688080"/>
            <a:chOff x="1552574" y="2469245"/>
            <a:chExt cx="5083358" cy="3688080"/>
          </a:xfrm>
        </p:grpSpPr>
        <p:pic>
          <p:nvPicPr>
            <p:cNvPr id="639" name="Google Shape;639;p37"/>
            <p:cNvPicPr preferRelativeResize="0"/>
            <p:nvPr/>
          </p:nvPicPr>
          <p:blipFill rotWithShape="1">
            <a:blip r:embed="rId5">
              <a:alphaModFix/>
            </a:blip>
            <a:srcRect r="53383"/>
            <a:stretch/>
          </p:blipFill>
          <p:spPr>
            <a:xfrm>
              <a:off x="1552574" y="2469245"/>
              <a:ext cx="2592341" cy="3688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0" name="Google Shape;640;p37"/>
            <p:cNvPicPr preferRelativeResize="0"/>
            <p:nvPr/>
          </p:nvPicPr>
          <p:blipFill rotWithShape="1">
            <a:blip r:embed="rId5">
              <a:alphaModFix/>
            </a:blip>
            <a:srcRect l="52646"/>
            <a:stretch/>
          </p:blipFill>
          <p:spPr>
            <a:xfrm>
              <a:off x="4002589" y="2469245"/>
              <a:ext cx="2633343" cy="36880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8"/>
          <p:cNvSpPr txBox="1"/>
          <p:nvPr/>
        </p:nvSpPr>
        <p:spPr>
          <a:xfrm>
            <a:off x="3286125" y="860134"/>
            <a:ext cx="5848350" cy="695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2B6260"/>
              </a:buClr>
              <a:buSzPts val="4000"/>
              <a:buFont typeface="DFKai-SB"/>
              <a:buNone/>
            </a:pPr>
            <a:r>
              <a:rPr lang="zh-TW" sz="4000" b="1" i="0" u="none" strike="noStrike" cap="none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《任務三：有效解決力》</a:t>
            </a:r>
            <a:endParaRPr sz="4000" b="1" i="0" u="none" strike="noStrike" cap="none">
              <a:solidFill>
                <a:srgbClr val="2B626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647" name="Google Shape;647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117" y="1968824"/>
            <a:ext cx="2603037" cy="3228471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38"/>
          <p:cNvSpPr txBox="1"/>
          <p:nvPr/>
        </p:nvSpPr>
        <p:spPr>
          <a:xfrm>
            <a:off x="3920786" y="2902333"/>
            <a:ext cx="7128213" cy="229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zh-TW" sz="30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請將「偵探培訓書」翻至貼紙頁2。</a:t>
            </a:r>
            <a:endParaRPr sz="30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zh-TW" sz="30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選取「任務三：有效解決力」的能力徽章貼紙。</a:t>
            </a:r>
            <a:endParaRPr sz="3000" b="0" i="0" u="none" strike="noStrike" cap="none">
              <a:solidFill>
                <a:srgbClr val="00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zh-TW" sz="30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將貼紙貼在培訓書第4頁的相對位置。</a:t>
            </a:r>
            <a:endParaRPr/>
          </a:p>
        </p:txBody>
      </p:sp>
      <p:sp>
        <p:nvSpPr>
          <p:cNvPr id="649" name="Google Shape;649;p38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FKai-SB"/>
              <a:buNone/>
            </a:pPr>
            <a:r>
              <a:rPr lang="zh-TW" sz="1200" b="0" i="0" u="none" strike="noStrike" cap="none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【活動三】任務二：深入思考力</a:t>
            </a:r>
            <a:endParaRPr/>
          </a:p>
        </p:txBody>
      </p:sp>
      <p:pic>
        <p:nvPicPr>
          <p:cNvPr id="650" name="Google Shape;650;p38"/>
          <p:cNvPicPr preferRelativeResize="0"/>
          <p:nvPr/>
        </p:nvPicPr>
        <p:blipFill rotWithShape="1">
          <a:blip r:embed="rId5">
            <a:alphaModFix/>
          </a:blip>
          <a:srcRect r="45765" b="34774"/>
          <a:stretch/>
        </p:blipFill>
        <p:spPr>
          <a:xfrm>
            <a:off x="837444" y="1952046"/>
            <a:ext cx="1531836" cy="214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38"/>
          <p:cNvPicPr preferRelativeResize="0"/>
          <p:nvPr/>
        </p:nvPicPr>
        <p:blipFill rotWithShape="1">
          <a:blip r:embed="rId6">
            <a:alphaModFix/>
          </a:blip>
          <a:srcRect l="47023" b="33678"/>
          <a:stretch/>
        </p:blipFill>
        <p:spPr>
          <a:xfrm>
            <a:off x="2147168" y="1952046"/>
            <a:ext cx="1518170" cy="2213864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38"/>
          <p:cNvSpPr/>
          <p:nvPr/>
        </p:nvSpPr>
        <p:spPr>
          <a:xfrm>
            <a:off x="4017849" y="1968824"/>
            <a:ext cx="3467044" cy="642174"/>
          </a:xfrm>
          <a:prstGeom prst="roundRect">
            <a:avLst>
              <a:gd name="adj" fmla="val 16667"/>
            </a:avLst>
          </a:prstGeom>
          <a:solidFill>
            <a:srgbClr val="EA6E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DFKai-SB"/>
              <a:buNone/>
            </a:pPr>
            <a:r>
              <a:rPr lang="zh-TW" sz="3200" b="1" i="0" u="none" strike="noStrike" cap="none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恭喜你挑戰成功！</a:t>
            </a:r>
            <a:endParaRPr sz="3200" b="1" i="0" u="none" strike="noStrike" cap="none">
              <a:solidFill>
                <a:srgbClr val="FFFFF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653" name="Google Shape;653;p38"/>
          <p:cNvPicPr preferRelativeResize="0"/>
          <p:nvPr/>
        </p:nvPicPr>
        <p:blipFill rotWithShape="1">
          <a:blip r:embed="rId7">
            <a:alphaModFix/>
          </a:blip>
          <a:srcRect t="46823" r="2855"/>
          <a:stretch/>
        </p:blipFill>
        <p:spPr>
          <a:xfrm>
            <a:off x="837444" y="3479722"/>
            <a:ext cx="2743693" cy="1753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39"/>
          <p:cNvGrpSpPr/>
          <p:nvPr/>
        </p:nvGrpSpPr>
        <p:grpSpPr>
          <a:xfrm>
            <a:off x="2030819" y="265972"/>
            <a:ext cx="8130362" cy="2651179"/>
            <a:chOff x="2030819" y="476870"/>
            <a:chExt cx="8130362" cy="2609230"/>
          </a:xfrm>
        </p:grpSpPr>
        <p:sp>
          <p:nvSpPr>
            <p:cNvPr id="660" name="Google Shape;660;p39"/>
            <p:cNvSpPr/>
            <p:nvPr/>
          </p:nvSpPr>
          <p:spPr>
            <a:xfrm>
              <a:off x="2030819" y="476870"/>
              <a:ext cx="8130362" cy="2609230"/>
            </a:xfrm>
            <a:custGeom>
              <a:avLst/>
              <a:gdLst/>
              <a:ahLst/>
              <a:cxnLst/>
              <a:rect l="l" t="t" r="r" b="b"/>
              <a:pathLst>
                <a:path w="8130362" h="2609230" fill="none" extrusionOk="0">
                  <a:moveTo>
                    <a:pt x="0" y="434880"/>
                  </a:moveTo>
                  <a:cubicBezTo>
                    <a:pt x="5265" y="171725"/>
                    <a:pt x="168802" y="-835"/>
                    <a:pt x="434880" y="0"/>
                  </a:cubicBezTo>
                  <a:cubicBezTo>
                    <a:pt x="557176" y="4815"/>
                    <a:pt x="784703" y="-6344"/>
                    <a:pt x="949723" y="0"/>
                  </a:cubicBezTo>
                  <a:cubicBezTo>
                    <a:pt x="1114743" y="6344"/>
                    <a:pt x="1243006" y="20073"/>
                    <a:pt x="1391959" y="0"/>
                  </a:cubicBezTo>
                  <a:cubicBezTo>
                    <a:pt x="1540912" y="-20073"/>
                    <a:pt x="1758448" y="-20715"/>
                    <a:pt x="1906802" y="0"/>
                  </a:cubicBezTo>
                  <a:cubicBezTo>
                    <a:pt x="2055156" y="20715"/>
                    <a:pt x="2317709" y="1820"/>
                    <a:pt x="2494251" y="0"/>
                  </a:cubicBezTo>
                  <a:cubicBezTo>
                    <a:pt x="2670793" y="-1820"/>
                    <a:pt x="2876150" y="823"/>
                    <a:pt x="3154305" y="0"/>
                  </a:cubicBezTo>
                  <a:cubicBezTo>
                    <a:pt x="3432460" y="-823"/>
                    <a:pt x="3427242" y="-20888"/>
                    <a:pt x="3669148" y="0"/>
                  </a:cubicBezTo>
                  <a:cubicBezTo>
                    <a:pt x="3911054" y="20888"/>
                    <a:pt x="4217961" y="-15706"/>
                    <a:pt x="4474415" y="0"/>
                  </a:cubicBezTo>
                  <a:cubicBezTo>
                    <a:pt x="4730869" y="15706"/>
                    <a:pt x="4869663" y="1446"/>
                    <a:pt x="5134470" y="0"/>
                  </a:cubicBezTo>
                  <a:cubicBezTo>
                    <a:pt x="5399277" y="-1446"/>
                    <a:pt x="5778357" y="-13943"/>
                    <a:pt x="5939736" y="0"/>
                  </a:cubicBezTo>
                  <a:cubicBezTo>
                    <a:pt x="6101115" y="13943"/>
                    <a:pt x="6319892" y="15858"/>
                    <a:pt x="6672397" y="0"/>
                  </a:cubicBezTo>
                  <a:cubicBezTo>
                    <a:pt x="7024902" y="-15858"/>
                    <a:pt x="7312800" y="-24740"/>
                    <a:pt x="7695482" y="0"/>
                  </a:cubicBezTo>
                  <a:cubicBezTo>
                    <a:pt x="7959904" y="4156"/>
                    <a:pt x="8093790" y="208083"/>
                    <a:pt x="8130362" y="434880"/>
                  </a:cubicBezTo>
                  <a:cubicBezTo>
                    <a:pt x="8127136" y="589596"/>
                    <a:pt x="8112417" y="758001"/>
                    <a:pt x="8130362" y="997309"/>
                  </a:cubicBezTo>
                  <a:cubicBezTo>
                    <a:pt x="8148307" y="1236617"/>
                    <a:pt x="8119212" y="1399746"/>
                    <a:pt x="8130362" y="1524948"/>
                  </a:cubicBezTo>
                  <a:cubicBezTo>
                    <a:pt x="8141512" y="1650150"/>
                    <a:pt x="8099382" y="1878208"/>
                    <a:pt x="8130362" y="2174350"/>
                  </a:cubicBezTo>
                  <a:cubicBezTo>
                    <a:pt x="8133793" y="2402476"/>
                    <a:pt x="7916669" y="2575474"/>
                    <a:pt x="7695482" y="2609230"/>
                  </a:cubicBezTo>
                  <a:cubicBezTo>
                    <a:pt x="7345172" y="2615164"/>
                    <a:pt x="7210288" y="2638048"/>
                    <a:pt x="6890215" y="2609230"/>
                  </a:cubicBezTo>
                  <a:cubicBezTo>
                    <a:pt x="6570142" y="2580412"/>
                    <a:pt x="6480707" y="2619074"/>
                    <a:pt x="6375373" y="2609230"/>
                  </a:cubicBezTo>
                  <a:cubicBezTo>
                    <a:pt x="6270039" y="2599386"/>
                    <a:pt x="5974849" y="2589828"/>
                    <a:pt x="5715318" y="2609230"/>
                  </a:cubicBezTo>
                  <a:cubicBezTo>
                    <a:pt x="5455788" y="2628632"/>
                    <a:pt x="5278990" y="2583214"/>
                    <a:pt x="4982657" y="2609230"/>
                  </a:cubicBezTo>
                  <a:cubicBezTo>
                    <a:pt x="4686324" y="2635246"/>
                    <a:pt x="4475924" y="2642184"/>
                    <a:pt x="4177390" y="2609230"/>
                  </a:cubicBezTo>
                  <a:cubicBezTo>
                    <a:pt x="3878856" y="2576276"/>
                    <a:pt x="3754102" y="2629084"/>
                    <a:pt x="3444730" y="2609230"/>
                  </a:cubicBezTo>
                  <a:cubicBezTo>
                    <a:pt x="3135358" y="2589376"/>
                    <a:pt x="2840448" y="2632325"/>
                    <a:pt x="2639463" y="2609230"/>
                  </a:cubicBezTo>
                  <a:cubicBezTo>
                    <a:pt x="2438478" y="2586135"/>
                    <a:pt x="2217718" y="2639121"/>
                    <a:pt x="1906802" y="2609230"/>
                  </a:cubicBezTo>
                  <a:cubicBezTo>
                    <a:pt x="1595886" y="2579339"/>
                    <a:pt x="1513335" y="2628099"/>
                    <a:pt x="1391959" y="2609230"/>
                  </a:cubicBezTo>
                  <a:cubicBezTo>
                    <a:pt x="1270583" y="2590361"/>
                    <a:pt x="819194" y="2573672"/>
                    <a:pt x="434880" y="2609230"/>
                  </a:cubicBezTo>
                  <a:cubicBezTo>
                    <a:pt x="209058" y="2611442"/>
                    <a:pt x="7278" y="2425694"/>
                    <a:pt x="0" y="2174350"/>
                  </a:cubicBezTo>
                  <a:cubicBezTo>
                    <a:pt x="-10356" y="1965489"/>
                    <a:pt x="27425" y="1787936"/>
                    <a:pt x="0" y="1577132"/>
                  </a:cubicBezTo>
                  <a:cubicBezTo>
                    <a:pt x="-27425" y="1366328"/>
                    <a:pt x="25514" y="1189152"/>
                    <a:pt x="0" y="1032098"/>
                  </a:cubicBezTo>
                  <a:cubicBezTo>
                    <a:pt x="-25514" y="875044"/>
                    <a:pt x="28420" y="565792"/>
                    <a:pt x="0" y="434880"/>
                  </a:cubicBezTo>
                  <a:close/>
                </a:path>
                <a:path w="8130362" h="2609230" extrusionOk="0">
                  <a:moveTo>
                    <a:pt x="0" y="434880"/>
                  </a:moveTo>
                  <a:cubicBezTo>
                    <a:pt x="-5131" y="191537"/>
                    <a:pt x="138897" y="20945"/>
                    <a:pt x="434880" y="0"/>
                  </a:cubicBezTo>
                  <a:cubicBezTo>
                    <a:pt x="598438" y="-32519"/>
                    <a:pt x="923511" y="28703"/>
                    <a:pt x="1240147" y="0"/>
                  </a:cubicBezTo>
                  <a:cubicBezTo>
                    <a:pt x="1556783" y="-28703"/>
                    <a:pt x="1671782" y="-25697"/>
                    <a:pt x="1827595" y="0"/>
                  </a:cubicBezTo>
                  <a:cubicBezTo>
                    <a:pt x="1983408" y="25697"/>
                    <a:pt x="2117510" y="-24225"/>
                    <a:pt x="2342438" y="0"/>
                  </a:cubicBezTo>
                  <a:cubicBezTo>
                    <a:pt x="2567366" y="24225"/>
                    <a:pt x="2805601" y="10115"/>
                    <a:pt x="3075099" y="0"/>
                  </a:cubicBezTo>
                  <a:cubicBezTo>
                    <a:pt x="3344597" y="-10115"/>
                    <a:pt x="3472802" y="12291"/>
                    <a:pt x="3662548" y="0"/>
                  </a:cubicBezTo>
                  <a:cubicBezTo>
                    <a:pt x="3852294" y="-12291"/>
                    <a:pt x="4285730" y="-13799"/>
                    <a:pt x="4467814" y="0"/>
                  </a:cubicBezTo>
                  <a:cubicBezTo>
                    <a:pt x="4649898" y="13799"/>
                    <a:pt x="4780077" y="-3321"/>
                    <a:pt x="4982657" y="0"/>
                  </a:cubicBezTo>
                  <a:cubicBezTo>
                    <a:pt x="5185237" y="3321"/>
                    <a:pt x="5395115" y="14152"/>
                    <a:pt x="5787924" y="0"/>
                  </a:cubicBezTo>
                  <a:cubicBezTo>
                    <a:pt x="6180733" y="-14152"/>
                    <a:pt x="6079984" y="21679"/>
                    <a:pt x="6230161" y="0"/>
                  </a:cubicBezTo>
                  <a:cubicBezTo>
                    <a:pt x="6380338" y="-21679"/>
                    <a:pt x="6680175" y="-3252"/>
                    <a:pt x="6890215" y="0"/>
                  </a:cubicBezTo>
                  <a:cubicBezTo>
                    <a:pt x="7100255" y="3252"/>
                    <a:pt x="7365096" y="74"/>
                    <a:pt x="7695482" y="0"/>
                  </a:cubicBezTo>
                  <a:cubicBezTo>
                    <a:pt x="7953529" y="-17658"/>
                    <a:pt x="8153270" y="179931"/>
                    <a:pt x="8130362" y="434880"/>
                  </a:cubicBezTo>
                  <a:cubicBezTo>
                    <a:pt x="8127053" y="667517"/>
                    <a:pt x="8140250" y="803637"/>
                    <a:pt x="8130362" y="1014703"/>
                  </a:cubicBezTo>
                  <a:cubicBezTo>
                    <a:pt x="8120474" y="1225769"/>
                    <a:pt x="8116482" y="1302455"/>
                    <a:pt x="8130362" y="1559737"/>
                  </a:cubicBezTo>
                  <a:cubicBezTo>
                    <a:pt x="8144242" y="1817019"/>
                    <a:pt x="8154716" y="2021408"/>
                    <a:pt x="8130362" y="2174350"/>
                  </a:cubicBezTo>
                  <a:cubicBezTo>
                    <a:pt x="8117853" y="2389029"/>
                    <a:pt x="7938893" y="2565494"/>
                    <a:pt x="7695482" y="2609230"/>
                  </a:cubicBezTo>
                  <a:cubicBezTo>
                    <a:pt x="7356704" y="2611464"/>
                    <a:pt x="7310855" y="2615604"/>
                    <a:pt x="6962821" y="2609230"/>
                  </a:cubicBezTo>
                  <a:cubicBezTo>
                    <a:pt x="6614787" y="2602856"/>
                    <a:pt x="6589037" y="2626950"/>
                    <a:pt x="6447979" y="2609230"/>
                  </a:cubicBezTo>
                  <a:cubicBezTo>
                    <a:pt x="6306921" y="2591510"/>
                    <a:pt x="5927342" y="2588888"/>
                    <a:pt x="5642712" y="2609230"/>
                  </a:cubicBezTo>
                  <a:cubicBezTo>
                    <a:pt x="5358082" y="2629572"/>
                    <a:pt x="5176620" y="2578506"/>
                    <a:pt x="4982657" y="2609230"/>
                  </a:cubicBezTo>
                  <a:cubicBezTo>
                    <a:pt x="4788694" y="2639954"/>
                    <a:pt x="4598797" y="2617840"/>
                    <a:pt x="4467814" y="2609230"/>
                  </a:cubicBezTo>
                  <a:cubicBezTo>
                    <a:pt x="4336831" y="2600620"/>
                    <a:pt x="4010843" y="2601940"/>
                    <a:pt x="3807760" y="2609230"/>
                  </a:cubicBezTo>
                  <a:cubicBezTo>
                    <a:pt x="3604677" y="2616520"/>
                    <a:pt x="3470537" y="2603863"/>
                    <a:pt x="3365523" y="2609230"/>
                  </a:cubicBezTo>
                  <a:cubicBezTo>
                    <a:pt x="3260509" y="2614597"/>
                    <a:pt x="3030339" y="2604480"/>
                    <a:pt x="2923286" y="2609230"/>
                  </a:cubicBezTo>
                  <a:cubicBezTo>
                    <a:pt x="2816233" y="2613980"/>
                    <a:pt x="2395412" y="2595195"/>
                    <a:pt x="2263232" y="2609230"/>
                  </a:cubicBezTo>
                  <a:cubicBezTo>
                    <a:pt x="2131052" y="2623265"/>
                    <a:pt x="1903238" y="2621630"/>
                    <a:pt x="1748389" y="2609230"/>
                  </a:cubicBezTo>
                  <a:cubicBezTo>
                    <a:pt x="1593540" y="2596830"/>
                    <a:pt x="1295006" y="2576761"/>
                    <a:pt x="1015728" y="2609230"/>
                  </a:cubicBezTo>
                  <a:cubicBezTo>
                    <a:pt x="736450" y="2641699"/>
                    <a:pt x="640625" y="2630287"/>
                    <a:pt x="434880" y="2609230"/>
                  </a:cubicBezTo>
                  <a:cubicBezTo>
                    <a:pt x="182650" y="2646804"/>
                    <a:pt x="-12820" y="2374156"/>
                    <a:pt x="0" y="2174350"/>
                  </a:cubicBezTo>
                  <a:cubicBezTo>
                    <a:pt x="16951" y="1957136"/>
                    <a:pt x="-16655" y="1871851"/>
                    <a:pt x="0" y="1594527"/>
                  </a:cubicBezTo>
                  <a:cubicBezTo>
                    <a:pt x="16655" y="1317203"/>
                    <a:pt x="22343" y="1213468"/>
                    <a:pt x="0" y="1049493"/>
                  </a:cubicBezTo>
                  <a:cubicBezTo>
                    <a:pt x="-22343" y="885518"/>
                    <a:pt x="-20664" y="627656"/>
                    <a:pt x="0" y="434880"/>
                  </a:cubicBezTo>
                  <a:close/>
                </a:path>
              </a:pathLst>
            </a:custGeom>
            <a:solidFill>
              <a:schemeClr val="lt1">
                <a:alpha val="60000"/>
              </a:schemeClr>
            </a:solidFill>
            <a:ln w="19050" cap="flat" cmpd="sng">
              <a:solidFill>
                <a:srgbClr val="EA6E1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39"/>
            <p:cNvSpPr txBox="1"/>
            <p:nvPr/>
          </p:nvSpPr>
          <p:spPr>
            <a:xfrm>
              <a:off x="2369287" y="694072"/>
              <a:ext cx="7453425" cy="20817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83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rial"/>
                <a:buNone/>
              </a:pPr>
              <a:r>
                <a:rPr lang="zh-TW" sz="30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恭喜各位挑戰者成為偵探社的一員了，</a:t>
              </a:r>
              <a:endParaRPr sz="3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l" rtl="0">
                <a:lnSpc>
                  <a:spcPct val="83333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rial"/>
                <a:buNone/>
              </a:pPr>
              <a:r>
                <a:rPr lang="zh-TW" sz="30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我們要持續發揮偵探的能力，</a:t>
              </a:r>
              <a:endParaRPr sz="3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l" rtl="0">
                <a:lnSpc>
                  <a:spcPct val="83333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rial"/>
                <a:buNone/>
              </a:pPr>
              <a:r>
                <a:rPr lang="zh-TW" sz="30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在道路上專心、注意哪裡可能有危險，</a:t>
              </a:r>
              <a:endParaRPr sz="3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l" rtl="0">
                <a:lnSpc>
                  <a:spcPct val="83333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rial"/>
                <a:buNone/>
              </a:pPr>
              <a:r>
                <a:rPr lang="zh-TW" sz="30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想想自己或家人、朋友可以怎麼做，</a:t>
              </a:r>
              <a:endParaRPr sz="3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endParaRPr>
            </a:p>
            <a:p>
              <a:pPr marL="0" marR="0" lvl="0" indent="0" algn="l" rtl="0">
                <a:lnSpc>
                  <a:spcPct val="83333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Arial"/>
                <a:buNone/>
              </a:pPr>
              <a:r>
                <a:rPr lang="zh-TW" sz="3000">
                  <a:solidFill>
                    <a:schemeClr val="dk1"/>
                  </a:solidFill>
                  <a:latin typeface="DFKai-SB"/>
                  <a:ea typeface="DFKai-SB"/>
                  <a:cs typeface="DFKai-SB"/>
                  <a:sym typeface="DFKai-SB"/>
                </a:rPr>
                <a:t>並透過行動來落實，一起讓交通變得更安全。</a:t>
              </a:r>
              <a:r>
                <a:rPr lang="zh-TW" sz="3000">
                  <a:solidFill>
                    <a:srgbClr val="2B626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/>
            </a:p>
          </p:txBody>
        </p:sp>
      </p:grpSp>
      <p:pic>
        <p:nvPicPr>
          <p:cNvPr id="662" name="Google Shape;662;p39"/>
          <p:cNvPicPr preferRelativeResize="0"/>
          <p:nvPr/>
        </p:nvPicPr>
        <p:blipFill rotWithShape="1">
          <a:blip r:embed="rId4">
            <a:alphaModFix/>
          </a:blip>
          <a:srcRect l="9218" t="24138" r="10033" b="12005"/>
          <a:stretch/>
        </p:blipFill>
        <p:spPr>
          <a:xfrm>
            <a:off x="2267687" y="2917151"/>
            <a:ext cx="7062381" cy="3141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6886" y="2906678"/>
            <a:ext cx="1618227" cy="1044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/>
          <p:nvPr/>
        </p:nvSpPr>
        <p:spPr>
          <a:xfrm>
            <a:off x="4062713" y="890562"/>
            <a:ext cx="3758325" cy="733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偵探團隊招募中</a:t>
            </a:r>
            <a:endParaRPr sz="4000" b="1">
              <a:solidFill>
                <a:srgbClr val="2B626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19" name="Google Shape;119;p5"/>
          <p:cNvSpPr txBox="1">
            <a:spLocks noGrp="1"/>
          </p:cNvSpPr>
          <p:nvPr>
            <p:ph type="body" idx="1"/>
          </p:nvPr>
        </p:nvSpPr>
        <p:spPr>
          <a:xfrm>
            <a:off x="3844587" y="1978484"/>
            <a:ext cx="7289578" cy="229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每人領取一本偵探培訓書。</a:t>
            </a:r>
            <a:endParaRPr sz="3000">
              <a:latin typeface="DFKai-SB"/>
              <a:ea typeface="DFKai-SB"/>
              <a:cs typeface="DFKai-SB"/>
              <a:sym typeface="DFKai-SB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在偵探培訓書的封面寫下學校、班級、座號及姓名。</a:t>
            </a:r>
            <a:endParaRPr sz="3000">
              <a:latin typeface="DFKai-SB"/>
              <a:ea typeface="DFKai-SB"/>
              <a:cs typeface="DFKai-SB"/>
              <a:sym typeface="DFKai-SB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將偵探培訓書翻至第1頁，認識</a:t>
            </a:r>
            <a:r>
              <a:rPr lang="zh-TW" sz="3000" u="sng">
                <a:latin typeface="DFKai-SB"/>
                <a:ea typeface="DFKai-SB"/>
                <a:cs typeface="DFKai-SB"/>
                <a:sym typeface="DFKai-SB"/>
              </a:rPr>
              <a:t>斑斑</a:t>
            </a: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社長設計的3個挑戰任務。</a:t>
            </a:r>
            <a:endParaRPr sz="3000">
              <a:latin typeface="DFKai-SB"/>
              <a:ea typeface="DFKai-SB"/>
              <a:cs typeface="DFKai-SB"/>
              <a:sym typeface="DFKai-SB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通過挑戰任務並蒐集3張「偵探能力徽章貼紙」後，就能成為偵探社的ㄧ員，獲得</a:t>
            </a:r>
            <a:r>
              <a:rPr lang="zh-TW" sz="3000" u="sng">
                <a:latin typeface="DFKai-SB"/>
                <a:ea typeface="DFKai-SB"/>
                <a:cs typeface="DFKai-SB"/>
                <a:sym typeface="DFKai-SB"/>
              </a:rPr>
              <a:t>斑斑</a:t>
            </a: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社長的專屬禮物喔！</a:t>
            </a:r>
            <a:endParaRPr/>
          </a:p>
        </p:txBody>
      </p:sp>
      <p:sp>
        <p:nvSpPr>
          <p:cNvPr id="120" name="Google Shape;120;p5"/>
          <p:cNvSpPr txBox="1"/>
          <p:nvPr/>
        </p:nvSpPr>
        <p:spPr>
          <a:xfrm>
            <a:off x="10117350" y="0"/>
            <a:ext cx="2074650" cy="282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【活動一】偵探團隊招募中</a:t>
            </a:r>
            <a:endParaRPr/>
          </a:p>
        </p:txBody>
      </p:sp>
      <p:pic>
        <p:nvPicPr>
          <p:cNvPr id="121" name="Google Shape;12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7117" y="1968824"/>
            <a:ext cx="2603037" cy="322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5">
            <a:alphaModFix/>
          </a:blip>
          <a:srcRect r="45765" b="34774"/>
          <a:stretch/>
        </p:blipFill>
        <p:spPr>
          <a:xfrm>
            <a:off x="837444" y="1952046"/>
            <a:ext cx="1531836" cy="214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6">
            <a:alphaModFix/>
          </a:blip>
          <a:srcRect l="47023" b="33678"/>
          <a:stretch/>
        </p:blipFill>
        <p:spPr>
          <a:xfrm>
            <a:off x="2147168" y="1952046"/>
            <a:ext cx="1518170" cy="2213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7">
            <a:alphaModFix/>
          </a:blip>
          <a:srcRect t="46823" r="2855"/>
          <a:stretch/>
        </p:blipFill>
        <p:spPr>
          <a:xfrm>
            <a:off x="837444" y="3479722"/>
            <a:ext cx="2743693" cy="1753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【活動二】任務一：細微觀察力</a:t>
            </a:r>
            <a:endParaRPr/>
          </a:p>
        </p:txBody>
      </p:sp>
      <p:pic>
        <p:nvPicPr>
          <p:cNvPr id="130" name="Google Shape;13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8858" y="3591711"/>
            <a:ext cx="1906502" cy="295440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sp>
        <p:nvSpPr>
          <p:cNvPr id="131" name="Google Shape;131;p6"/>
          <p:cNvSpPr/>
          <p:nvPr/>
        </p:nvSpPr>
        <p:spPr>
          <a:xfrm>
            <a:off x="393539" y="339224"/>
            <a:ext cx="8866208" cy="5254906"/>
          </a:xfrm>
          <a:prstGeom prst="cloudCallout">
            <a:avLst>
              <a:gd name="adj1" fmla="val 57871"/>
              <a:gd name="adj2" fmla="val 42801"/>
            </a:avLst>
          </a:prstGeom>
          <a:solidFill>
            <a:schemeClr val="lt1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6"/>
          <p:cNvSpPr txBox="1"/>
          <p:nvPr/>
        </p:nvSpPr>
        <p:spPr>
          <a:xfrm>
            <a:off x="1116956" y="2417695"/>
            <a:ext cx="7419373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想成為偵探社的一員，要具備細微的觀察力。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請各位仔細觀察我提供的森林村線索圖，</a:t>
            </a:r>
            <a:endParaRPr sz="28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0" marR="0" lvl="0" indent="0" algn="l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一起來幫幫村民們吧！</a:t>
            </a:r>
            <a:endParaRPr/>
          </a:p>
        </p:txBody>
      </p:sp>
      <p:pic>
        <p:nvPicPr>
          <p:cNvPr id="133" name="Google Shape;13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9348" y="3453690"/>
            <a:ext cx="1526652" cy="16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2226865" y="1178128"/>
            <a:ext cx="57876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6260"/>
              </a:buClr>
              <a:buSzPts val="4800"/>
              <a:buFont typeface="DFKai-SB"/>
              <a:buNone/>
            </a:pPr>
            <a:r>
              <a:rPr lang="zh-TW" sz="4800" b="1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任務一：細微觀察力</a:t>
            </a:r>
            <a:endParaRPr sz="4800">
              <a:solidFill>
                <a:srgbClr val="2B626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【活動二】任務一：細微觀察力</a:t>
            </a:r>
            <a:endParaRPr/>
          </a:p>
        </p:txBody>
      </p:sp>
      <p:sp>
        <p:nvSpPr>
          <p:cNvPr id="141" name="Google Shape;141;p7"/>
          <p:cNvSpPr txBox="1"/>
          <p:nvPr/>
        </p:nvSpPr>
        <p:spPr>
          <a:xfrm>
            <a:off x="4210381" y="890562"/>
            <a:ext cx="3761772" cy="695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>
                <a:solidFill>
                  <a:srgbClr val="2B6260"/>
                </a:solidFill>
                <a:latin typeface="DFKai-SB"/>
                <a:ea typeface="DFKai-SB"/>
                <a:cs typeface="DFKai-SB"/>
                <a:sym typeface="DFKai-SB"/>
              </a:rPr>
              <a:t>《任務規則》</a:t>
            </a:r>
            <a:endParaRPr/>
          </a:p>
        </p:txBody>
      </p:sp>
      <p:sp>
        <p:nvSpPr>
          <p:cNvPr id="142" name="Google Shape;142;p7"/>
          <p:cNvSpPr txBox="1">
            <a:spLocks noGrp="1"/>
          </p:cNvSpPr>
          <p:nvPr>
            <p:ph type="body" idx="1"/>
          </p:nvPr>
        </p:nvSpPr>
        <p:spPr>
          <a:xfrm>
            <a:off x="1235104" y="1739604"/>
            <a:ext cx="9705191" cy="252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各組推派代表，從6張交通線索圖中，隨機抽選1張。</a:t>
            </a:r>
            <a:endParaRPr sz="3000">
              <a:latin typeface="DFKai-SB"/>
              <a:ea typeface="DFKai-SB"/>
              <a:cs typeface="DFKai-SB"/>
              <a:sym typeface="DFKai-SB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所有挑戰者將「偵探培訓書」翻至</a:t>
            </a:r>
            <a:r>
              <a:rPr lang="zh-TW" sz="3000" u="sng">
                <a:latin typeface="DFKai-SB"/>
                <a:ea typeface="DFKai-SB"/>
                <a:cs typeface="DFKai-SB"/>
                <a:sym typeface="DFKai-SB"/>
              </a:rPr>
              <a:t>貼紙頁1</a:t>
            </a: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，找到與自己組別抽選到的線索圖相同的貼紙，將</a:t>
            </a:r>
            <a:r>
              <a:rPr lang="zh-TW" sz="3000" u="sng">
                <a:latin typeface="DFKai-SB"/>
                <a:ea typeface="DFKai-SB"/>
                <a:cs typeface="DFKai-SB"/>
                <a:sym typeface="DFKai-SB"/>
              </a:rPr>
              <a:t>貼紙貼在第5頁</a:t>
            </a: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的方框中。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小組仔細觀察抽選到的交通線索圖，討論以下兩個問題，並將討論結果簡單記錄在</a:t>
            </a:r>
            <a:r>
              <a:rPr lang="zh-TW" sz="3000" u="sng">
                <a:latin typeface="DFKai-SB"/>
                <a:ea typeface="DFKai-SB"/>
                <a:cs typeface="DFKai-SB"/>
                <a:sym typeface="DFKai-SB"/>
              </a:rPr>
              <a:t>第6頁</a:t>
            </a: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。</a:t>
            </a:r>
            <a:endParaRPr sz="30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43" name="Google Shape;143;p7"/>
          <p:cNvSpPr txBox="1"/>
          <p:nvPr/>
        </p:nvSpPr>
        <p:spPr>
          <a:xfrm>
            <a:off x="1765117" y="4519025"/>
            <a:ext cx="9705191" cy="87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96153"/>
              </a:lnSpc>
              <a:spcBef>
                <a:spcPts val="0"/>
              </a:spcBef>
              <a:spcAft>
                <a:spcPts val="0"/>
              </a:spcAft>
              <a:buClr>
                <a:srgbClr val="EA6E1A"/>
              </a:buClr>
              <a:buSzPts val="2600"/>
              <a:buFont typeface="Noto Sans Symbols"/>
              <a:buAutoNum type="arabicPeriod"/>
            </a:pPr>
            <a:r>
              <a:rPr lang="zh-TW" sz="2600" b="1">
                <a:solidFill>
                  <a:srgbClr val="EA6E1A"/>
                </a:solidFill>
                <a:latin typeface="DFKai-SB"/>
                <a:ea typeface="DFKai-SB"/>
                <a:cs typeface="DFKai-SB"/>
                <a:sym typeface="DFKai-SB"/>
              </a:rPr>
              <a:t>線索圖中有哪些危險？可能發生什麼樣的交通事故？</a:t>
            </a:r>
            <a:endParaRPr sz="2600" b="1">
              <a:solidFill>
                <a:srgbClr val="EA6E1A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marR="0" lvl="0" indent="-514350" algn="l" rtl="0">
              <a:lnSpc>
                <a:spcPct val="96153"/>
              </a:lnSpc>
              <a:spcBef>
                <a:spcPts val="1000"/>
              </a:spcBef>
              <a:spcAft>
                <a:spcPts val="0"/>
              </a:spcAft>
              <a:buClr>
                <a:srgbClr val="EA6E1A"/>
              </a:buClr>
              <a:buSzPts val="2600"/>
              <a:buFont typeface="Noto Sans Symbols"/>
              <a:buAutoNum type="arabicPeriod"/>
            </a:pPr>
            <a:r>
              <a:rPr lang="zh-TW" sz="2600" b="1">
                <a:solidFill>
                  <a:srgbClr val="EA6E1A"/>
                </a:solidFill>
                <a:latin typeface="DFKai-SB"/>
                <a:ea typeface="DFKai-SB"/>
                <a:cs typeface="DFKai-SB"/>
                <a:sym typeface="DFKai-SB"/>
              </a:rPr>
              <a:t>造成交通事故的原因有哪些？</a:t>
            </a:r>
            <a:endParaRPr sz="2600" b="1">
              <a:solidFill>
                <a:srgbClr val="EA6E1A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44" name="Google Shape;144;p7"/>
          <p:cNvSpPr txBox="1"/>
          <p:nvPr/>
        </p:nvSpPr>
        <p:spPr>
          <a:xfrm>
            <a:off x="1235104" y="5466661"/>
            <a:ext cx="9705191" cy="628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AutoNum type="arabicPeriod" startAt="4"/>
            </a:pPr>
            <a:r>
              <a:rPr lang="zh-TW" sz="30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小組討論完成後，推派代表上臺分享。</a:t>
            </a:r>
            <a:endParaRPr sz="300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DFKai-SB"/>
              <a:buNone/>
            </a:pPr>
            <a:r>
              <a:rPr lang="zh-TW" sz="1200" b="0" i="0" u="none" strike="noStrike" cap="none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【活動二】任務一：細微觀察力</a:t>
            </a:r>
            <a:endParaRPr/>
          </a:p>
        </p:txBody>
      </p:sp>
      <p:sp>
        <p:nvSpPr>
          <p:cNvPr id="150" name="Google Shape;150;p8"/>
          <p:cNvSpPr/>
          <p:nvPr/>
        </p:nvSpPr>
        <p:spPr>
          <a:xfrm>
            <a:off x="925416" y="462708"/>
            <a:ext cx="9987749" cy="934986"/>
          </a:xfrm>
          <a:prstGeom prst="roundRect">
            <a:avLst>
              <a:gd name="adj" fmla="val 16667"/>
            </a:avLst>
          </a:prstGeom>
          <a:solidFill>
            <a:srgbClr val="F4E3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2299873" y="515433"/>
            <a:ext cx="8019684" cy="858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FKai-SB"/>
              <a:buNone/>
            </a:pPr>
            <a:r>
              <a:rPr lang="zh-TW" sz="4000" b="1">
                <a:latin typeface="DFKai-SB"/>
                <a:ea typeface="DFKai-SB"/>
                <a:cs typeface="DFKai-SB"/>
                <a:sym typeface="DFKai-SB"/>
              </a:rPr>
              <a:t>任務一：細微觀察力｜小組討論</a:t>
            </a:r>
            <a:endParaRPr sz="4000"/>
          </a:p>
        </p:txBody>
      </p:sp>
      <p:pic>
        <p:nvPicPr>
          <p:cNvPr id="152" name="Google Shape;15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6386" y="1798418"/>
            <a:ext cx="3163501" cy="223683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pic>
        <p:nvPicPr>
          <p:cNvPr id="153" name="Google Shape;15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7442" y="4158453"/>
            <a:ext cx="3163501" cy="223683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pic>
        <p:nvPicPr>
          <p:cNvPr id="154" name="Google Shape;15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7441" y="1798419"/>
            <a:ext cx="3163501" cy="223683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pic>
        <p:nvPicPr>
          <p:cNvPr id="155" name="Google Shape;155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25331" y="1798417"/>
            <a:ext cx="3163501" cy="223683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pic>
        <p:nvPicPr>
          <p:cNvPr id="156" name="Google Shape;156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25327" y="4157155"/>
            <a:ext cx="3163501" cy="223683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pic>
        <p:nvPicPr>
          <p:cNvPr id="157" name="Google Shape;157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76386" y="4158453"/>
            <a:ext cx="3163501" cy="223683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pic>
        <p:nvPicPr>
          <p:cNvPr id="158" name="Google Shape;158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607673">
            <a:off x="1812807" y="517100"/>
            <a:ext cx="694411" cy="85523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8"/>
          <p:cNvSpPr txBox="1"/>
          <p:nvPr/>
        </p:nvSpPr>
        <p:spPr>
          <a:xfrm>
            <a:off x="2577003" y="3342758"/>
            <a:ext cx="7015236" cy="1384995"/>
          </a:xfrm>
          <a:prstGeom prst="rect">
            <a:avLst/>
          </a:prstGeom>
          <a:solidFill>
            <a:srgbClr val="FF00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AutoNum type="arabicPeriod"/>
            </a:pPr>
            <a:r>
              <a:rPr lang="zh-TW" sz="28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線索圖中有哪些危險？可能發生什麼樣的交通事故？</a:t>
            </a:r>
            <a:endParaRPr sz="280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marL="514350" marR="0" lvl="0" indent="-514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AutoNum type="arabicPeriod"/>
            </a:pPr>
            <a:r>
              <a:rPr lang="zh-TW" sz="2800">
                <a:solidFill>
                  <a:schemeClr val="lt1"/>
                </a:solidFill>
                <a:latin typeface="DFKai-SB"/>
                <a:ea typeface="DFKai-SB"/>
                <a:cs typeface="DFKai-SB"/>
                <a:sym typeface="DFKai-SB"/>
              </a:rPr>
              <a:t>造成交通事故的原因有哪些？</a:t>
            </a:r>
            <a:endParaRPr sz="2800">
              <a:solidFill>
                <a:schemeClr val="lt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6260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/>
          <p:nvPr/>
        </p:nvSpPr>
        <p:spPr>
          <a:xfrm rot="5400000">
            <a:off x="-1164193" y="1570642"/>
            <a:ext cx="4076701" cy="935422"/>
          </a:xfrm>
          <a:prstGeom prst="homePlate">
            <a:avLst>
              <a:gd name="adj" fmla="val 50000"/>
            </a:avLst>
          </a:prstGeom>
          <a:solidFill>
            <a:srgbClr val="BA6E5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9"/>
          <p:cNvSpPr txBox="1"/>
          <p:nvPr/>
        </p:nvSpPr>
        <p:spPr>
          <a:xfrm>
            <a:off x="9815332" y="0"/>
            <a:ext cx="2376668" cy="277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  <a:latin typeface="DFKai-SB"/>
                <a:ea typeface="DFKai-SB"/>
                <a:cs typeface="DFKai-SB"/>
                <a:sym typeface="DFKai-SB"/>
              </a:rPr>
              <a:t>【活動二】任務一：細微觀察力</a:t>
            </a:r>
            <a:endParaRPr/>
          </a:p>
        </p:txBody>
      </p:sp>
      <p:pic>
        <p:nvPicPr>
          <p:cNvPr id="167" name="Google Shape;16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5938" y="459328"/>
            <a:ext cx="9049468" cy="639867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</p:pic>
      <p:sp>
        <p:nvSpPr>
          <p:cNvPr id="168" name="Google Shape;168;p9"/>
          <p:cNvSpPr/>
          <p:nvPr/>
        </p:nvSpPr>
        <p:spPr>
          <a:xfrm rot="5400000">
            <a:off x="-1012641" y="1417816"/>
            <a:ext cx="3771051" cy="935422"/>
          </a:xfrm>
          <a:prstGeom prst="homePlate">
            <a:avLst>
              <a:gd name="adj" fmla="val 50000"/>
            </a:avLst>
          </a:prstGeom>
          <a:solidFill>
            <a:srgbClr val="FEFA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 rot="5400000">
            <a:off x="-771944" y="1338952"/>
            <a:ext cx="3291395" cy="61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DFKai-SB"/>
              <a:buNone/>
            </a:pPr>
            <a:r>
              <a:rPr lang="zh-TW" sz="3200" b="1">
                <a:latin typeface="DFKai-SB"/>
                <a:ea typeface="DFKai-SB"/>
                <a:cs typeface="DFKai-SB"/>
                <a:sym typeface="DFKai-SB"/>
              </a:rPr>
              <a:t>小組發表-線索圖</a:t>
            </a:r>
            <a:endParaRPr sz="3200"/>
          </a:p>
        </p:txBody>
      </p:sp>
      <p:sp>
        <p:nvSpPr>
          <p:cNvPr id="170" name="Google Shape;170;p9"/>
          <p:cNvSpPr txBox="1"/>
          <p:nvPr/>
        </p:nvSpPr>
        <p:spPr>
          <a:xfrm>
            <a:off x="558627" y="3009554"/>
            <a:ext cx="628512" cy="692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FKai-SB"/>
              <a:buNone/>
            </a:pPr>
            <a:r>
              <a:rPr lang="zh-TW" sz="3800" b="1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❶</a:t>
            </a:r>
            <a:endParaRPr sz="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1" name="Google Shape;171;p9"/>
          <p:cNvGrpSpPr/>
          <p:nvPr/>
        </p:nvGrpSpPr>
        <p:grpSpPr>
          <a:xfrm>
            <a:off x="3447467" y="138896"/>
            <a:ext cx="1581732" cy="1313234"/>
            <a:chOff x="3447467" y="138896"/>
            <a:chExt cx="1581732" cy="1313234"/>
          </a:xfrm>
        </p:grpSpPr>
        <p:sp>
          <p:nvSpPr>
            <p:cNvPr id="172" name="Google Shape;172;p9"/>
            <p:cNvSpPr/>
            <p:nvPr/>
          </p:nvSpPr>
          <p:spPr>
            <a:xfrm>
              <a:off x="3715965" y="138896"/>
              <a:ext cx="1313234" cy="1313234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3" name="Google Shape;173;p9"/>
            <p:cNvGrpSpPr/>
            <p:nvPr/>
          </p:nvGrpSpPr>
          <p:grpSpPr>
            <a:xfrm>
              <a:off x="3447467" y="185230"/>
              <a:ext cx="413566" cy="425117"/>
              <a:chOff x="549258" y="3032668"/>
              <a:chExt cx="413566" cy="425117"/>
            </a:xfrm>
          </p:grpSpPr>
          <p:sp>
            <p:nvSpPr>
              <p:cNvPr id="174" name="Google Shape;174;p9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9"/>
              <p:cNvSpPr txBox="1"/>
              <p:nvPr/>
            </p:nvSpPr>
            <p:spPr>
              <a:xfrm>
                <a:off x="549258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1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6" name="Google Shape;176;p9"/>
          <p:cNvGrpSpPr/>
          <p:nvPr/>
        </p:nvGrpSpPr>
        <p:grpSpPr>
          <a:xfrm>
            <a:off x="2043619" y="3768134"/>
            <a:ext cx="1410234" cy="2205057"/>
            <a:chOff x="2043619" y="3768134"/>
            <a:chExt cx="1410234" cy="2205057"/>
          </a:xfrm>
        </p:grpSpPr>
        <p:sp>
          <p:nvSpPr>
            <p:cNvPr id="177" name="Google Shape;177;p9"/>
            <p:cNvSpPr/>
            <p:nvPr/>
          </p:nvSpPr>
          <p:spPr>
            <a:xfrm rot="-687360">
              <a:off x="2449613" y="3827293"/>
              <a:ext cx="805030" cy="2086739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ED6C0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8" name="Google Shape;178;p9"/>
            <p:cNvGrpSpPr/>
            <p:nvPr/>
          </p:nvGrpSpPr>
          <p:grpSpPr>
            <a:xfrm>
              <a:off x="2043619" y="3858978"/>
              <a:ext cx="413566" cy="425117"/>
              <a:chOff x="539530" y="3032668"/>
              <a:chExt cx="413566" cy="425117"/>
            </a:xfrm>
          </p:grpSpPr>
          <p:sp>
            <p:nvSpPr>
              <p:cNvPr id="179" name="Google Shape;179;p9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180;p9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2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1" name="Google Shape;181;p9"/>
          <p:cNvGrpSpPr/>
          <p:nvPr/>
        </p:nvGrpSpPr>
        <p:grpSpPr>
          <a:xfrm>
            <a:off x="3453853" y="5119649"/>
            <a:ext cx="1313234" cy="1738351"/>
            <a:chOff x="3453853" y="5119649"/>
            <a:chExt cx="1313234" cy="1738351"/>
          </a:xfrm>
        </p:grpSpPr>
        <p:sp>
          <p:nvSpPr>
            <p:cNvPr id="182" name="Google Shape;182;p9"/>
            <p:cNvSpPr/>
            <p:nvPr/>
          </p:nvSpPr>
          <p:spPr>
            <a:xfrm>
              <a:off x="3453853" y="5544766"/>
              <a:ext cx="1313234" cy="1313234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ED6C0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3" name="Google Shape;183;p9"/>
            <p:cNvGrpSpPr/>
            <p:nvPr/>
          </p:nvGrpSpPr>
          <p:grpSpPr>
            <a:xfrm>
              <a:off x="4004971" y="5119649"/>
              <a:ext cx="413566" cy="425117"/>
              <a:chOff x="549258" y="3032668"/>
              <a:chExt cx="413566" cy="425117"/>
            </a:xfrm>
          </p:grpSpPr>
          <p:sp>
            <p:nvSpPr>
              <p:cNvPr id="184" name="Google Shape;184;p9"/>
              <p:cNvSpPr/>
              <p:nvPr/>
            </p:nvSpPr>
            <p:spPr>
              <a:xfrm>
                <a:off x="558986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9"/>
              <p:cNvSpPr txBox="1"/>
              <p:nvPr/>
            </p:nvSpPr>
            <p:spPr>
              <a:xfrm>
                <a:off x="549258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3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6" name="Google Shape;186;p9"/>
          <p:cNvGrpSpPr/>
          <p:nvPr/>
        </p:nvGrpSpPr>
        <p:grpSpPr>
          <a:xfrm>
            <a:off x="6591903" y="1470501"/>
            <a:ext cx="3748418" cy="1715204"/>
            <a:chOff x="6591903" y="1470501"/>
            <a:chExt cx="3748418" cy="1715204"/>
          </a:xfrm>
        </p:grpSpPr>
        <p:sp>
          <p:nvSpPr>
            <p:cNvPr id="187" name="Google Shape;187;p9"/>
            <p:cNvSpPr/>
            <p:nvPr/>
          </p:nvSpPr>
          <p:spPr>
            <a:xfrm rot="365848">
              <a:off x="6639169" y="1910144"/>
              <a:ext cx="3653886" cy="1084571"/>
            </a:xfrm>
            <a:prstGeom prst="ellipse">
              <a:avLst/>
            </a:prstGeom>
            <a:noFill/>
            <a:ln w="50800" cap="flat" cmpd="sng">
              <a:solidFill>
                <a:srgbClr val="00B0F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ED6C0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8" name="Google Shape;188;p9"/>
            <p:cNvGrpSpPr/>
            <p:nvPr/>
          </p:nvGrpSpPr>
          <p:grpSpPr>
            <a:xfrm>
              <a:off x="7250474" y="1470501"/>
              <a:ext cx="413566" cy="425117"/>
              <a:chOff x="539530" y="3032668"/>
              <a:chExt cx="413566" cy="425117"/>
            </a:xfrm>
          </p:grpSpPr>
          <p:sp>
            <p:nvSpPr>
              <p:cNvPr id="189" name="Google Shape;189;p9"/>
              <p:cNvSpPr/>
              <p:nvPr/>
            </p:nvSpPr>
            <p:spPr>
              <a:xfrm>
                <a:off x="549258" y="3093396"/>
                <a:ext cx="284206" cy="284206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9"/>
              <p:cNvSpPr txBox="1"/>
              <p:nvPr/>
            </p:nvSpPr>
            <p:spPr>
              <a:xfrm>
                <a:off x="539530" y="3032668"/>
                <a:ext cx="413566" cy="4251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1600"/>
                  <a:buFont typeface="DFKai-SB"/>
                  <a:buNone/>
                </a:pPr>
                <a:r>
                  <a:rPr lang="zh-TW" sz="1600" b="1">
                    <a:solidFill>
                      <a:schemeClr val="lt1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4</a:t>
                </a:r>
                <a:endParaRPr sz="1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3083</Words>
  <Application>Microsoft Office PowerPoint</Application>
  <PresentationFormat>寬螢幕</PresentationFormat>
  <Paragraphs>266</Paragraphs>
  <Slides>39</Slides>
  <Notes>39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4" baseType="lpstr">
      <vt:lpstr>Noto Sans Symbols</vt:lpstr>
      <vt:lpstr>DFKai-SB</vt:lpstr>
      <vt:lpstr>Arial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任務一：細微觀察力</vt:lpstr>
      <vt:lpstr>PowerPoint 簡報</vt:lpstr>
      <vt:lpstr>任務一：細微觀察力｜小組討論</vt:lpstr>
      <vt:lpstr>小組發表-線索圖</vt:lpstr>
      <vt:lpstr>小組發表-線索圖</vt:lpstr>
      <vt:lpstr>小組發表-線索圖</vt:lpstr>
      <vt:lpstr>小組發表-線索圖</vt:lpstr>
      <vt:lpstr>小組發表-線索圖</vt:lpstr>
      <vt:lpstr>小組發表-線索圖</vt:lpstr>
      <vt:lpstr>森林村全圖</vt:lpstr>
      <vt:lpstr>森林村怎麼了？發生交通事故的原因</vt:lpstr>
      <vt:lpstr>森林村怎麼了？發生交通事故的原因</vt:lpstr>
      <vt:lpstr>森林村怎麼了？發生交通事故的原因</vt:lpstr>
      <vt:lpstr>森林村怎麼了？發生交通事故的原因</vt:lpstr>
      <vt:lpstr>森林村怎麼了？發生交通事故的原因</vt:lpstr>
      <vt:lpstr>PowerPoint 簡報</vt:lpstr>
      <vt:lpstr>PowerPoint 簡報</vt:lpstr>
      <vt:lpstr>任務二：深入思考力</vt:lpstr>
      <vt:lpstr>PowerPoint 簡報</vt:lpstr>
      <vt:lpstr>PowerPoint 簡報</vt:lpstr>
      <vt:lpstr>PowerPoint 簡報</vt:lpstr>
      <vt:lpstr>PowerPoint 簡報</vt:lpstr>
      <vt:lpstr>PowerPoint 簡報</vt:lpstr>
      <vt:lpstr>任務三：有效解決力</vt:lpstr>
      <vt:lpstr>PowerPoint 簡報</vt:lpstr>
      <vt:lpstr>PowerPoint 簡報</vt:lpstr>
      <vt:lpstr>調查報告大公開</vt:lpstr>
      <vt:lpstr>調查報告大公開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榕容</dc:creator>
  <cp:lastModifiedBy>德和國小</cp:lastModifiedBy>
  <cp:revision>1</cp:revision>
  <dcterms:created xsi:type="dcterms:W3CDTF">2023-02-13T01:23:25Z</dcterms:created>
  <dcterms:modified xsi:type="dcterms:W3CDTF">2023-04-13T06:43:43Z</dcterms:modified>
</cp:coreProperties>
</file>