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817" r:id="rId2"/>
  </p:sldMasterIdLst>
  <p:notesMasterIdLst>
    <p:notesMasterId r:id="rId27"/>
  </p:notesMasterIdLst>
  <p:handoutMasterIdLst>
    <p:handoutMasterId r:id="rId28"/>
  </p:handoutMasterIdLst>
  <p:sldIdLst>
    <p:sldId id="257" r:id="rId3"/>
    <p:sldId id="296" r:id="rId4"/>
    <p:sldId id="298" r:id="rId5"/>
    <p:sldId id="297" r:id="rId6"/>
    <p:sldId id="295" r:id="rId7"/>
    <p:sldId id="268" r:id="rId8"/>
    <p:sldId id="300" r:id="rId9"/>
    <p:sldId id="283" r:id="rId10"/>
    <p:sldId id="287" r:id="rId11"/>
    <p:sldId id="291" r:id="rId12"/>
    <p:sldId id="292" r:id="rId13"/>
    <p:sldId id="269" r:id="rId14"/>
    <p:sldId id="270" r:id="rId15"/>
    <p:sldId id="293" r:id="rId16"/>
    <p:sldId id="272" r:id="rId17"/>
    <p:sldId id="273" r:id="rId18"/>
    <p:sldId id="271" r:id="rId19"/>
    <p:sldId id="289" r:id="rId20"/>
    <p:sldId id="276" r:id="rId21"/>
    <p:sldId id="277" r:id="rId22"/>
    <p:sldId id="274" r:id="rId23"/>
    <p:sldId id="280" r:id="rId24"/>
    <p:sldId id="294" r:id="rId25"/>
    <p:sldId id="282" r:id="rId26"/>
  </p:sldIdLst>
  <p:sldSz cx="12192000" cy="6858000"/>
  <p:notesSz cx="6888163" cy="100203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58"/>
    <a:srgbClr val="767171"/>
    <a:srgbClr val="FF579F"/>
    <a:srgbClr val="FF8614"/>
    <a:srgbClr val="4372C3"/>
    <a:srgbClr val="F5B800"/>
    <a:srgbClr val="E0A800"/>
    <a:srgbClr val="4372C4"/>
    <a:srgbClr val="ED7C31"/>
    <a:srgbClr val="EB7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/>
    <p:restoredTop sz="94153"/>
  </p:normalViewPr>
  <p:slideViewPr>
    <p:cSldViewPr snapToGrid="0" snapToObjects="1">
      <p:cViewPr varScale="1">
        <p:scale>
          <a:sx n="109" d="100"/>
          <a:sy n="109" d="100"/>
        </p:scale>
        <p:origin x="834" y="96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D54F15F-095C-40EE-A99E-C037B8EBD75E}" type="datetimeFigureOut">
              <a:rPr lang="zh-TW" altLang="en-US" smtClean="0"/>
              <a:t>2020/3/5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77A76F3-8A74-43DF-9B29-AF66742859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862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A4D8BC7-DE1D-4243-B198-D738F8BADCA8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0A26E12-84DF-4B45-9032-3C3BABC297A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097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26E12-84DF-4B45-9032-3C3BABC297A6}" type="slidenum">
              <a:rPr kumimoji="1" lang="zh-TW" altLang="en-US" smtClean="0"/>
              <a:t>15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7742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26E12-84DF-4B45-9032-3C3BABC297A6}" type="slidenum">
              <a:rPr kumimoji="1" lang="zh-TW" altLang="en-US" smtClean="0"/>
              <a:t>18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62970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26E12-84DF-4B45-9032-3C3BABC297A6}" type="slidenum">
              <a:rPr kumimoji="1" lang="zh-TW" altLang="en-US" smtClean="0"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2176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26E12-84DF-4B45-9032-3C3BABC297A6}" type="slidenum">
              <a:rPr kumimoji="1" lang="zh-TW" altLang="en-US" smtClean="0"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3632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1BCA55-54EF-4F41-969D-7E1732DE9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3A9F780-2CAE-4E4D-95A4-D1A00307E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CABB0E-1567-5B43-8AE3-CD999F673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9B0903-642F-C64F-98ED-5551D5A7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9E7F66-3405-894E-8E2B-552C96DE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308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100408-FBDC-1542-8EF3-EDB2A559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3CD8C14-5A5B-4445-91C0-59E2F9C62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A9B313F-FDF5-7B41-A659-7285FCAFE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A59378-B18A-E742-9DBB-E77192630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3C3B2D-798C-0843-B40D-FD599AAA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0676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6795323-06E0-4941-8E36-0D748798E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9729FD3-E32F-4542-91BF-9557802BF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BD1015-70A2-AC4C-BFA9-F1951DA84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19DE744-88EB-CF46-BE58-6407B13B4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1E3150-13AF-C041-A53C-D860841C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92154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573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83573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60835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7770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73653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53774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22367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0134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1BFB27-E5F0-2341-8B42-CA59775C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5CC1E7-AE0B-E542-8E8C-275D99E0D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78F2F4-B44B-544E-8311-5507A2117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EFD9F3-593E-0F45-8111-264CEFC13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93C65E-4D0C-0A4C-A665-67DD7FAE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21384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63561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48394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41901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8268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09879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7896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47274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34634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8096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04602F-E194-B842-A403-67EBBFE85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C807070-1432-9247-A004-CB449D7AF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271BE93-9ED8-1247-B727-5631198DD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9DF2C3-51E8-0A45-A1DF-5AE5D548D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8472CF-FA16-0A46-B0AA-7814C266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2365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C7EEA5-EE11-CA46-97B5-D2DEAD35F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D7A28F-75BB-894D-852F-91955030F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8215DDE-D49E-674B-A89D-D981BA8E0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47D9FCB-F22E-6547-A9F5-84A12139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FB9A15C-871D-1F47-8D36-FFE6E289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618966B-B1F1-6D4B-9AAD-604A9F9D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1434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32C250-0D5B-AB47-9371-702DDDF34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48515D2-F374-3149-A12C-3D576884A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8764C65-090F-4849-A9C8-E649670FE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D962C30-92FA-CE49-8944-A88F17FAE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BC81FF4-2FE5-0C4C-89D4-102DDB48F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461577C-011B-FD46-886E-9F86E4A49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A3A6075-2481-0445-90AA-6DF84C286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5A7D7BC-FC60-504D-9701-66916762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9818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44BD67-5D48-2445-8B1B-EDA822BE4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304BCAE-9319-F24E-A78A-060130B06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1316527-89D7-4445-8D54-F60D903B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06EFA5E-CAE9-1244-AA07-FB7536D91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882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00D5819-D0FA-BE45-AB5E-7F5AE71F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71F791E-C7C1-3C4D-B149-9E13601F2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6828EB0-C7F0-D44E-A8A0-C410034A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1191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D970-8B59-FA46-BC2D-811EDA284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1BD4BF-858A-614E-9F15-520BF3D35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19DB583-4B98-AC4B-B365-7C9ACE4C1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016C538-1D45-4049-8F06-D4205137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7557B78-81A3-1D4B-B8E0-2CC3344F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89F4035-07D3-AF40-B3C0-F775A5A72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7428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2B57A6-1515-E94D-9C9B-233A0D69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15DB4A5-5166-A049-9663-049D3128E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5BD62D5-6C47-9D42-A18C-A33E6A0F4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AFCEC20-1D88-E441-90A3-8CC1C855C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5DD7BD7-6A3F-7A40-B0D0-468C4B57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4F7DE8B-FB1B-5543-8F7C-50B172E9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7148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D148CF7-0EE4-804F-9864-3C61E87F4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ADE3119-768D-EB49-8299-D8B508AA2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66A0F86-E6B2-594A-AEE8-D3688E3FC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E5DA32-57E9-5645-8ED4-D1AF1AFC5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6738DA-E05C-934A-95F2-F31FD3EB0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8105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33F11-E634-D043-8DB4-A71E785D4CCF}" type="datetimeFigureOut">
              <a:rPr kumimoji="1" lang="zh-TW" altLang="en-US" smtClean="0"/>
              <a:t>2020/3/5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02A6EB-C766-2C4F-B9DB-A355426F369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5482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5.pn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microsoft.com/office/2007/relationships/hdphoto" Target="../media/hdphoto1.wdp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A63E47D-FB43-224F-9D81-AEC7260758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9"/>
            <a:ext cx="6952151" cy="6855861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9FBB8C68-8E8A-394F-85A1-9A55819775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546" y="965276"/>
            <a:ext cx="4415058" cy="2433066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5157E19F-894F-504A-9C03-D3DE44CACE77}"/>
              </a:ext>
            </a:extLst>
          </p:cNvPr>
          <p:cNvSpPr txBox="1"/>
          <p:nvPr/>
        </p:nvSpPr>
        <p:spPr>
          <a:xfrm>
            <a:off x="6823165" y="3736305"/>
            <a:ext cx="4519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親師生平台</a:t>
            </a:r>
            <a:r>
              <a:rPr kumimoji="1" lang="en-US" altLang="zh-TW" sz="48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endParaRPr kumimoji="1" lang="zh-TW" altLang="en-US" sz="4800" b="1" baseline="3000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E75CF3A-17BD-914F-B5B3-FDD07C061EDB}"/>
              </a:ext>
            </a:extLst>
          </p:cNvPr>
          <p:cNvSpPr txBox="1"/>
          <p:nvPr/>
        </p:nvSpPr>
        <p:spPr>
          <a:xfrm>
            <a:off x="7165401" y="4567302"/>
            <a:ext cx="3964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kumimoji="1" lang="zh-CN" altLang="en-US" sz="32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kumimoji="1" lang="zh-TW" altLang="en-US" sz="32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kumimoji="1" lang="en-US" altLang="zh-TW" sz="32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1" lang="zh-TW" altLang="en-US" sz="32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適用人員</a:t>
            </a:r>
            <a:r>
              <a:rPr kumimoji="1" lang="en-US" altLang="zh-TW" sz="32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1" lang="zh-TW" altLang="en-US" sz="32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學校老師</a:t>
            </a:r>
            <a:endParaRPr kumimoji="1" lang="zh-TW" altLang="en-US" sz="32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/>
          <p:cNvSpPr>
            <a:spLocks noGrp="1"/>
          </p:cNvSpPr>
          <p:nvPr>
            <p:ph type="subTitle" idx="1"/>
          </p:nvPr>
        </p:nvSpPr>
        <p:spPr>
          <a:xfrm>
            <a:off x="7797823" y="5879247"/>
            <a:ext cx="2840360" cy="406896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民國 </a:t>
            </a: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年 </a:t>
            </a: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TW" altLang="en-US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76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8E05F8D3-98A1-3246-A7BE-65BDBA9D12EE}"/>
              </a:ext>
            </a:extLst>
          </p:cNvPr>
          <p:cNvSpPr txBox="1"/>
          <p:nvPr/>
        </p:nvSpPr>
        <p:spPr>
          <a:xfrm>
            <a:off x="789067" y="339194"/>
            <a:ext cx="5699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介面說明</a:t>
            </a:r>
            <a:endParaRPr kumimoji="1" lang="zh-TW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592A51EF-002D-0A40-9450-C45D80B3102B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7" name="Rectangle 19">
              <a:extLst>
                <a:ext uri="{FF2B5EF4-FFF2-40B4-BE49-F238E27FC236}">
                  <a16:creationId xmlns:a16="http://schemas.microsoft.com/office/drawing/2014/main" id="{E1120EEB-F486-6347-8FAD-2B821FB02430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65CC103F-59E6-8842-A66B-EE60CE24DE78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DBAC3753-53DF-644D-9BBD-A20524354F7E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C96E1CB5-1F94-B242-AA0D-5A2AD6796F9E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487F0719-CD00-FD4B-98A7-EC8D8D6D34D5}"/>
              </a:ext>
            </a:extLst>
          </p:cNvPr>
          <p:cNvSpPr txBox="1"/>
          <p:nvPr/>
        </p:nvSpPr>
        <p:spPr>
          <a:xfrm>
            <a:off x="789067" y="3871113"/>
            <a:ext cx="5081089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親師生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APP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平台整合服務功能，右圖為提供的</a:t>
            </a:r>
            <a:r>
              <a:rPr lang="zh-TW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功能模組</a:t>
            </a:r>
          </a:p>
        </p:txBody>
      </p:sp>
      <p:sp>
        <p:nvSpPr>
          <p:cNvPr id="30" name="矩形 29"/>
          <p:cNvSpPr/>
          <p:nvPr/>
        </p:nvSpPr>
        <p:spPr>
          <a:xfrm>
            <a:off x="884311" y="2848680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</a:t>
            </a:r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6585699" y="251285"/>
            <a:ext cx="3525086" cy="6342978"/>
            <a:chOff x="6585699" y="251285"/>
            <a:chExt cx="3525086" cy="6342978"/>
          </a:xfrm>
        </p:grpSpPr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id="{0C46347E-3EA5-2A47-B2A1-6BC123F81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5699" y="251285"/>
              <a:ext cx="3525086" cy="6342978"/>
            </a:xfrm>
            <a:prstGeom prst="rect">
              <a:avLst/>
            </a:prstGeom>
          </p:spPr>
        </p:pic>
        <p:grpSp>
          <p:nvGrpSpPr>
            <p:cNvPr id="13" name="群組 12"/>
            <p:cNvGrpSpPr/>
            <p:nvPr/>
          </p:nvGrpSpPr>
          <p:grpSpPr>
            <a:xfrm>
              <a:off x="6751915" y="776636"/>
              <a:ext cx="3253009" cy="5363392"/>
              <a:chOff x="777621" y="1286990"/>
              <a:chExt cx="2743074" cy="4747684"/>
            </a:xfrm>
          </p:grpSpPr>
          <p:grpSp>
            <p:nvGrpSpPr>
              <p:cNvPr id="3" name="群組 2"/>
              <p:cNvGrpSpPr/>
              <p:nvPr/>
            </p:nvGrpSpPr>
            <p:grpSpPr>
              <a:xfrm>
                <a:off x="777621" y="1286990"/>
                <a:ext cx="2743074" cy="4747684"/>
                <a:chOff x="4626943" y="1462836"/>
                <a:chExt cx="2743074" cy="4747684"/>
              </a:xfrm>
            </p:grpSpPr>
            <p:grpSp>
              <p:nvGrpSpPr>
                <p:cNvPr id="31" name="群組 30"/>
                <p:cNvGrpSpPr/>
                <p:nvPr/>
              </p:nvGrpSpPr>
              <p:grpSpPr>
                <a:xfrm>
                  <a:off x="4626943" y="1462836"/>
                  <a:ext cx="2743074" cy="4747684"/>
                  <a:chOff x="0" y="0"/>
                  <a:chExt cx="2159000" cy="3837940"/>
                </a:xfrm>
              </p:grpSpPr>
              <p:pic>
                <p:nvPicPr>
                  <p:cNvPr id="33" name="圖片 32">
                    <a:extLst>
                      <a:ext uri="{FF2B5EF4-FFF2-40B4-BE49-F238E27FC236}">
                        <a16:creationId xmlns:a16="http://schemas.microsoft.com/office/drawing/2014/main" id="{8D6704E8-19AE-714E-B384-6CCFCCF5B7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0"/>
                    <a:ext cx="2159000" cy="3837940"/>
                  </a:xfrm>
                  <a:prstGeom prst="rect">
                    <a:avLst/>
                  </a:prstGeom>
                  <a:ln w="9525">
                    <a:noFill/>
                  </a:ln>
                </p:spPr>
              </p:pic>
              <p:pic>
                <p:nvPicPr>
                  <p:cNvPr id="34" name="圖片 33"/>
                  <p:cNvPicPr>
                    <a:picLocks noChangeAspect="1"/>
                  </p:cNvPicPr>
                  <p:nvPr/>
                </p:nvPicPr>
                <p:blipFill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53162" y="1392865"/>
                    <a:ext cx="478155" cy="594360"/>
                  </a:xfrm>
                  <a:prstGeom prst="rect">
                    <a:avLst/>
                  </a:prstGeom>
                  <a:ln w="9525"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  <p:pic>
              <p:nvPicPr>
                <p:cNvPr id="2" name="圖片 1"/>
                <p:cNvPicPr>
                  <a:picLocks noChangeAspect="1"/>
                </p:cNvPicPr>
                <p:nvPr/>
              </p:nvPicPr>
              <p:blipFill rotWithShape="1"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358663" y="3238617"/>
                  <a:ext cx="550241" cy="667768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43D74D27-CAA7-7C40-B52D-561EC6254893}"/>
                  </a:ext>
                </a:extLst>
              </p:cNvPr>
              <p:cNvSpPr/>
              <p:nvPr/>
            </p:nvSpPr>
            <p:spPr>
              <a:xfrm>
                <a:off x="777621" y="2155911"/>
                <a:ext cx="2743074" cy="1739082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7E375D02-E878-424C-959E-934D35799B4E}"/>
                  </a:ext>
                </a:extLst>
              </p:cNvPr>
              <p:cNvSpPr/>
              <p:nvPr/>
            </p:nvSpPr>
            <p:spPr>
              <a:xfrm>
                <a:off x="1793253" y="5229217"/>
                <a:ext cx="721114" cy="452315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grpSp>
          <p:nvGrpSpPr>
            <p:cNvPr id="40" name="群組 39"/>
            <p:cNvGrpSpPr/>
            <p:nvPr/>
          </p:nvGrpSpPr>
          <p:grpSpPr>
            <a:xfrm>
              <a:off x="6832014" y="1739319"/>
              <a:ext cx="3103293" cy="3979567"/>
              <a:chOff x="5424744" y="2500040"/>
              <a:chExt cx="2715202" cy="3881399"/>
            </a:xfrm>
          </p:grpSpPr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5557F7D3-7F41-4549-9921-0E2B046D3E1E}"/>
                  </a:ext>
                </a:extLst>
              </p:cNvPr>
              <p:cNvSpPr/>
              <p:nvPr/>
            </p:nvSpPr>
            <p:spPr>
              <a:xfrm>
                <a:off x="5424744" y="2500040"/>
                <a:ext cx="2715202" cy="272089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C46F8983-EC5F-414C-9764-98549F7F2964}"/>
                  </a:ext>
                </a:extLst>
              </p:cNvPr>
              <p:cNvSpPr/>
              <p:nvPr/>
            </p:nvSpPr>
            <p:spPr>
              <a:xfrm>
                <a:off x="6417201" y="5958023"/>
                <a:ext cx="721114" cy="42341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97F918F8-FBBA-3246-8A11-6906E5CB69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743123" y="984643"/>
              <a:ext cx="3253009" cy="659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77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6087" y="852854"/>
            <a:ext cx="3084029" cy="52989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E05F8D3-98A1-3246-A7BE-65BDBA9D12EE}"/>
              </a:ext>
            </a:extLst>
          </p:cNvPr>
          <p:cNvSpPr txBox="1"/>
          <p:nvPr/>
        </p:nvSpPr>
        <p:spPr>
          <a:xfrm>
            <a:off x="789067" y="339194"/>
            <a:ext cx="3941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介面說明</a:t>
            </a:r>
            <a:endParaRPr kumimoji="1" lang="zh-TW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592A51EF-002D-0A40-9450-C45D80B3102B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7" name="Rectangle 19">
              <a:extLst>
                <a:ext uri="{FF2B5EF4-FFF2-40B4-BE49-F238E27FC236}">
                  <a16:creationId xmlns:a16="http://schemas.microsoft.com/office/drawing/2014/main" id="{E1120EEB-F486-6347-8FAD-2B821FB02430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65CC103F-59E6-8842-A66B-EE60CE24DE78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DBAC3753-53DF-644D-9BBD-A20524354F7E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C96E1CB5-1F94-B242-AA0D-5A2AD6796F9E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C9EDBFC0-F8AA-474D-AEC9-8FC2B272F710}"/>
              </a:ext>
            </a:extLst>
          </p:cNvPr>
          <p:cNvSpPr txBox="1"/>
          <p:nvPr/>
        </p:nvSpPr>
        <p:spPr>
          <a:xfrm>
            <a:off x="878031" y="5092933"/>
            <a:ext cx="343126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TW" altLang="en-US" sz="2000" b="1" dirty="0" smtClean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</a:t>
            </a:r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以「</a:t>
            </a:r>
            <a:r>
              <a:rPr lang="zh-TW" altLang="en-US" sz="20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老師</a:t>
            </a:r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」身份</a:t>
            </a:r>
            <a:r>
              <a:rPr lang="zh-TW" altLang="en-US" sz="2000" b="1" dirty="0" smtClean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登入</a:t>
            </a:r>
            <a:endParaRPr lang="en-US" altLang="zh-TW" sz="2000" b="1" dirty="0" smtClean="0">
              <a:solidFill>
                <a:schemeClr val="bg2">
                  <a:lumMod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>
              <a:buAutoNum type="arabicPeriod"/>
            </a:pPr>
            <a:r>
              <a:rPr lang="zh-TW" altLang="en-US" sz="2000" b="1" dirty="0" smtClean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</a:t>
            </a:r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</a:t>
            </a:r>
            <a:r>
              <a:rPr lang="zh-TW" altLang="en-US" sz="2000" b="1" dirty="0" smtClean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</a:t>
            </a:r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新增子女</a:t>
            </a:r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endParaRPr kumimoji="1" lang="zh-TW" altLang="en-US" sz="2000" b="1" dirty="0">
              <a:solidFill>
                <a:schemeClr val="bg2">
                  <a:lumMod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B72C0414-1066-F04B-A116-2491A5A612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093" y="4571561"/>
            <a:ext cx="404489" cy="404489"/>
          </a:xfrm>
          <a:prstGeom prst="rect">
            <a:avLst/>
          </a:prstGeom>
        </p:spPr>
      </p:pic>
      <p:sp>
        <p:nvSpPr>
          <p:cNvPr id="37" name="文字方塊 36">
            <a:extLst>
              <a:ext uri="{FF2B5EF4-FFF2-40B4-BE49-F238E27FC236}">
                <a16:creationId xmlns:a16="http://schemas.microsoft.com/office/drawing/2014/main" id="{8B293FD5-C46C-294B-92DF-5127B982405B}"/>
              </a:ext>
            </a:extLst>
          </p:cNvPr>
          <p:cNvSpPr txBox="1"/>
          <p:nvPr/>
        </p:nvSpPr>
        <p:spPr>
          <a:xfrm>
            <a:off x="1272581" y="4580309"/>
            <a:ext cx="3005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若您是老師也是</a:t>
            </a:r>
            <a:r>
              <a:rPr lang="zh-TW" altLang="en-US" sz="2000" b="1" dirty="0" smtClean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家長</a:t>
            </a:r>
            <a:endParaRPr lang="en-US" altLang="zh-TW" sz="2000" b="1" dirty="0">
              <a:solidFill>
                <a:schemeClr val="accent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487F0719-CD00-FD4B-98A7-EC8D8D6D34D5}"/>
              </a:ext>
            </a:extLst>
          </p:cNvPr>
          <p:cNvSpPr txBox="1"/>
          <p:nvPr/>
        </p:nvSpPr>
        <p:spPr>
          <a:xfrm>
            <a:off x="868093" y="2994157"/>
            <a:ext cx="3755371" cy="1292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進行身份、裝置管理，老師點選</a:t>
            </a:r>
            <a:r>
              <a:rPr lang="zh-TW" altLang="en-US" sz="26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切換身分</a:t>
            </a:r>
            <a:r>
              <a:rPr lang="zh-TW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即可切換教職員或家長身份</a:t>
            </a:r>
            <a:endParaRPr lang="zh-TW" alt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68093" y="1986902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</a:t>
            </a:r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557F7D3-7F41-4549-9921-0E2B046D3E1E}"/>
              </a:ext>
            </a:extLst>
          </p:cNvPr>
          <p:cNvSpPr/>
          <p:nvPr/>
        </p:nvSpPr>
        <p:spPr>
          <a:xfrm>
            <a:off x="5107552" y="1430354"/>
            <a:ext cx="2884071" cy="10139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46F8983-EC5F-414C-9764-98549F7F2964}"/>
              </a:ext>
            </a:extLst>
          </p:cNvPr>
          <p:cNvSpPr/>
          <p:nvPr/>
        </p:nvSpPr>
        <p:spPr>
          <a:xfrm>
            <a:off x="7236541" y="5624967"/>
            <a:ext cx="622397" cy="5180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8806701" y="852854"/>
            <a:ext cx="3084029" cy="5240216"/>
            <a:chOff x="8157769" y="852854"/>
            <a:chExt cx="3084029" cy="5240216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57769" y="852854"/>
              <a:ext cx="3084029" cy="5240216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35970" y="1332885"/>
              <a:ext cx="1330062" cy="140056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35970" y="1867280"/>
              <a:ext cx="1330062" cy="140056"/>
            </a:xfrm>
            <a:prstGeom prst="rect">
              <a:avLst/>
            </a:prstGeom>
          </p:spPr>
        </p:pic>
      </p:grpSp>
      <p:pic>
        <p:nvPicPr>
          <p:cNvPr id="43" name="圖片 42">
            <a:extLst>
              <a:ext uri="{FF2B5EF4-FFF2-40B4-BE49-F238E27FC236}">
                <a16:creationId xmlns:a16="http://schemas.microsoft.com/office/drawing/2014/main" id="{BBF802C4-88C5-5049-AF29-C9B5A4F0E4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279" y="303020"/>
            <a:ext cx="3450490" cy="6412412"/>
          </a:xfrm>
          <a:prstGeom prst="rect">
            <a:avLst/>
          </a:prstGeom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id="{BBF802C4-88C5-5049-AF29-C9B5A4F0E4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488" y="299866"/>
            <a:ext cx="3450490" cy="641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0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8">
            <a:extLst>
              <a:ext uri="{FF2B5EF4-FFF2-40B4-BE49-F238E27FC236}">
                <a16:creationId xmlns:a16="http://schemas.microsoft.com/office/drawing/2014/main" id="{FE5A9426-9791-AB49-810C-F9F537DC30D2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E26D7BDB-E36E-584F-8D6E-674E6C2860D6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FE45C3F6-0AF5-E248-A8FD-F60292C6378B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C81819D0-4964-A84E-B64F-83EE135CA443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63DB27AC-D783-4449-879A-E9CF15279C54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590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生請假與假單管理</a:t>
            </a:r>
          </a:p>
        </p:txBody>
      </p:sp>
      <p:sp>
        <p:nvSpPr>
          <p:cNvPr id="2" name="矩形 1"/>
          <p:cNvSpPr/>
          <p:nvPr/>
        </p:nvSpPr>
        <p:spPr>
          <a:xfrm>
            <a:off x="940213" y="5131131"/>
            <a:ext cx="3902931" cy="11439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4060"/>
              </a:lnSpc>
            </a:pP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□ 家長</a:t>
            </a:r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en-US" sz="20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老師</a:t>
            </a:r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皆能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幫學生</a:t>
            </a: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請假</a:t>
            </a:r>
            <a:endParaRPr lang="en-US" altLang="zh-TW" sz="2000" b="1" dirty="0" smtClean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060"/>
              </a:lnSpc>
            </a:pP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□ 支援</a:t>
            </a:r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多日連續請假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9170736" y="1360986"/>
            <a:ext cx="2668726" cy="4528125"/>
            <a:chOff x="7259478" y="776636"/>
            <a:chExt cx="3146479" cy="5593742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3060A63E-F22B-6E46-AC99-FC82A95C2B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259478" y="776636"/>
              <a:ext cx="3146479" cy="5593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00B32DA-0BA5-5D48-816B-76CBA011B436}"/>
                </a:ext>
              </a:extLst>
            </p:cNvPr>
            <p:cNvSpPr/>
            <p:nvPr/>
          </p:nvSpPr>
          <p:spPr>
            <a:xfrm>
              <a:off x="7336554" y="2593731"/>
              <a:ext cx="2987660" cy="31691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E00B32DA-0BA5-5D48-816B-76CBA011B436}"/>
                </a:ext>
              </a:extLst>
            </p:cNvPr>
            <p:cNvSpPr/>
            <p:nvPr/>
          </p:nvSpPr>
          <p:spPr>
            <a:xfrm>
              <a:off x="9223130" y="2081763"/>
              <a:ext cx="633047" cy="3800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8CC459B-7643-B84B-87A9-218B3D21F519}"/>
              </a:ext>
            </a:extLst>
          </p:cNvPr>
          <p:cNvSpPr txBox="1"/>
          <p:nvPr/>
        </p:nvSpPr>
        <p:spPr>
          <a:xfrm>
            <a:off x="439051" y="1654021"/>
            <a:ext cx="5975545" cy="3247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kumimoji="1"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於首頁點選</a:t>
            </a:r>
            <a:r>
              <a:rPr kumimoji="1" lang="zh-CN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學生</a:t>
            </a:r>
            <a:r>
              <a:rPr kumimoji="1" lang="zh-CN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請假</a:t>
            </a:r>
            <a:endParaRPr kumimoji="1" lang="en-US" altLang="zh-CN" sz="2800" b="1" dirty="0" smtClean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060"/>
              </a:lnSpc>
            </a:pPr>
            <a:r>
              <a:rPr kumimoji="1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選擇班級、學生並點選</a:t>
            </a:r>
            <a:r>
              <a:rPr kumimoji="1"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學生請假</a:t>
            </a:r>
            <a:r>
              <a:rPr kumimoji="1" lang="zh-TW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申請</a:t>
            </a:r>
            <a:endParaRPr lang="en-US" altLang="zh-TW" sz="2800" b="1" dirty="0" smtClean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假別</a:t>
            </a:r>
            <a:endParaRPr lang="en-US" altLang="zh-TW" sz="2800" b="1" dirty="0" smtClean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輸入</a:t>
            </a:r>
            <a:r>
              <a:rPr lang="zh-TW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請假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原因</a:t>
            </a:r>
            <a:endParaRPr lang="en-US" altLang="zh-TW" sz="2800" b="1" dirty="0" smtClean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FontTx/>
              <a:buAutoNum type="arabicPeriod"/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</a:t>
            </a:r>
            <a:r>
              <a:rPr lang="zh-TW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日期與時間</a:t>
            </a:r>
            <a:endParaRPr lang="en-US" altLang="zh-TW" sz="2800" b="1" dirty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點選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送出申請</a:t>
            </a:r>
            <a:endParaRPr lang="en-US" altLang="zh-TW" sz="2800" b="1" dirty="0" smtClean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38" name="群組 37"/>
          <p:cNvGrpSpPr/>
          <p:nvPr/>
        </p:nvGrpSpPr>
        <p:grpSpPr>
          <a:xfrm>
            <a:off x="439052" y="2728393"/>
            <a:ext cx="475910" cy="497609"/>
            <a:chOff x="592173" y="4294812"/>
            <a:chExt cx="619057" cy="619057"/>
          </a:xfrm>
        </p:grpSpPr>
        <p:sp>
          <p:nvSpPr>
            <p:cNvPr id="39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0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450140" y="3293967"/>
            <a:ext cx="475910" cy="497609"/>
            <a:chOff x="592173" y="4294812"/>
            <a:chExt cx="619057" cy="619057"/>
          </a:xfrm>
        </p:grpSpPr>
        <p:sp>
          <p:nvSpPr>
            <p:cNvPr id="54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5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441031" y="3837839"/>
            <a:ext cx="475910" cy="497609"/>
            <a:chOff x="592173" y="4294812"/>
            <a:chExt cx="619057" cy="619057"/>
          </a:xfrm>
        </p:grpSpPr>
        <p:sp>
          <p:nvSpPr>
            <p:cNvPr id="57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441031" y="4385482"/>
            <a:ext cx="475910" cy="497609"/>
            <a:chOff x="592173" y="4294812"/>
            <a:chExt cx="619057" cy="619057"/>
          </a:xfrm>
        </p:grpSpPr>
        <p:sp>
          <p:nvSpPr>
            <p:cNvPr id="60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1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" name="Picture 2">
            <a:extLst>
              <a:ext uri="{FF2B5EF4-FFF2-40B4-BE49-F238E27FC236}">
                <a16:creationId xmlns:a16="http://schemas.microsoft.com/office/drawing/2014/main" id="{97F918F8-FBBA-3246-8A11-6906E5CB6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6"/>
          <a:stretch/>
        </p:blipFill>
        <p:spPr bwMode="auto">
          <a:xfrm>
            <a:off x="6241197" y="1360986"/>
            <a:ext cx="2860207" cy="452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E00B32DA-0BA5-5D48-816B-76CBA011B436}"/>
              </a:ext>
            </a:extLst>
          </p:cNvPr>
          <p:cNvSpPr/>
          <p:nvPr/>
        </p:nvSpPr>
        <p:spPr>
          <a:xfrm>
            <a:off x="6414596" y="5178669"/>
            <a:ext cx="536927" cy="372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00B32DA-0BA5-5D48-816B-76CBA011B436}"/>
              </a:ext>
            </a:extLst>
          </p:cNvPr>
          <p:cNvSpPr/>
          <p:nvPr/>
        </p:nvSpPr>
        <p:spPr>
          <a:xfrm>
            <a:off x="6400800" y="2410691"/>
            <a:ext cx="810492" cy="2147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0675651" y="4031672"/>
            <a:ext cx="1038367" cy="11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9296400" y="4142510"/>
            <a:ext cx="540327" cy="126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9857509" y="5036127"/>
            <a:ext cx="1773382" cy="27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54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7F918F8-FBBA-3246-8A11-6906E5CB6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08813" y="432250"/>
            <a:ext cx="3286718" cy="584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18">
            <a:extLst>
              <a:ext uri="{FF2B5EF4-FFF2-40B4-BE49-F238E27FC236}">
                <a16:creationId xmlns:a16="http://schemas.microsoft.com/office/drawing/2014/main" id="{FE5A9426-9791-AB49-810C-F9F537DC30D2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E26D7BDB-E36E-584F-8D6E-674E6C2860D6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FE45C3F6-0AF5-E248-A8FD-F60292C6378B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C81819D0-4964-A84E-B64F-83EE135CA443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63DB27AC-D783-4449-879A-E9CF15279C54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590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學生請假與假單管理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C997A11-9B49-9545-99B5-E12260191BA4}"/>
              </a:ext>
            </a:extLst>
          </p:cNvPr>
          <p:cNvSpPr txBox="1"/>
          <p:nvPr/>
        </p:nvSpPr>
        <p:spPr>
          <a:xfrm>
            <a:off x="880516" y="2813417"/>
            <a:ext cx="4593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即時通知導師</a:t>
            </a:r>
            <a:endParaRPr kumimoji="1" lang="zh-TW" altLang="en-US" sz="44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8CC459B-7643-B84B-87A9-218B3D21F519}"/>
              </a:ext>
            </a:extLst>
          </p:cNvPr>
          <p:cNvSpPr txBox="1"/>
          <p:nvPr/>
        </p:nvSpPr>
        <p:spPr>
          <a:xfrm>
            <a:off x="538295" y="3977215"/>
            <a:ext cx="5707581" cy="1669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TW" altLang="en-US" sz="28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透過</a:t>
            </a:r>
            <a:r>
              <a:rPr lang="en-US" altLang="zh-TW" sz="28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App</a:t>
            </a:r>
            <a:r>
              <a:rPr lang="zh-TW" altLang="en-US" sz="28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導師能</a:t>
            </a:r>
            <a:r>
              <a:rPr lang="zh-TW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即時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收到學</a:t>
            </a:r>
            <a:r>
              <a:rPr lang="zh-TW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請假</a:t>
            </a:r>
            <a:r>
              <a:rPr lang="zh-TW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通知</a:t>
            </a:r>
            <a:r>
              <a:rPr lang="zh-TW" altLang="en-US" sz="28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，得知該學生今日不會</a:t>
            </a:r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出席，並能馬上審核假單</a:t>
            </a:r>
            <a:endParaRPr lang="zh-TW" altLang="en-US" sz="2800" b="1" dirty="0">
              <a:solidFill>
                <a:schemeClr val="bg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A379B37F-45C6-3D41-A3F7-34D06ED58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891" y="141196"/>
            <a:ext cx="5741022" cy="767480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662397F-DAB5-9D42-9A95-FD196F570DA1}"/>
              </a:ext>
            </a:extLst>
          </p:cNvPr>
          <p:cNvSpPr/>
          <p:nvPr/>
        </p:nvSpPr>
        <p:spPr>
          <a:xfrm>
            <a:off x="7737230" y="2095499"/>
            <a:ext cx="3059723" cy="5978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886BAE1-EAF5-E548-AA47-D9A2915501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4191">
            <a:off x="6624289" y="1714010"/>
            <a:ext cx="581113" cy="581113"/>
          </a:xfrm>
          <a:prstGeom prst="rect">
            <a:avLst/>
          </a:prstGeom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534EB1B6-58B0-D347-BA56-907716D376C5}"/>
              </a:ext>
            </a:extLst>
          </p:cNvPr>
          <p:cNvCxnSpPr>
            <a:cxnSpLocks/>
          </p:cNvCxnSpPr>
          <p:nvPr/>
        </p:nvCxnSpPr>
        <p:spPr>
          <a:xfrm flipH="1" flipV="1">
            <a:off x="6703336" y="1170191"/>
            <a:ext cx="681138" cy="696079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F43EE228-5055-F845-BA44-80F5CAA28BCB}"/>
              </a:ext>
            </a:extLst>
          </p:cNvPr>
          <p:cNvCxnSpPr>
            <a:cxnSpLocks/>
          </p:cNvCxnSpPr>
          <p:nvPr/>
        </p:nvCxnSpPr>
        <p:spPr>
          <a:xfrm flipH="1">
            <a:off x="6471939" y="2271943"/>
            <a:ext cx="885812" cy="375623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3119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4843" y="874999"/>
            <a:ext cx="3175738" cy="52884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id="{F79852DD-3771-2743-A45B-C7FC4F3B6D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479" y="313100"/>
            <a:ext cx="3525086" cy="6342978"/>
          </a:xfrm>
          <a:prstGeom prst="rect">
            <a:avLst/>
          </a:prstGeom>
        </p:spPr>
      </p:pic>
      <p:grpSp>
        <p:nvGrpSpPr>
          <p:cNvPr id="10" name="Group 18">
            <a:extLst>
              <a:ext uri="{FF2B5EF4-FFF2-40B4-BE49-F238E27FC236}">
                <a16:creationId xmlns:a16="http://schemas.microsoft.com/office/drawing/2014/main" id="{FE5A9426-9791-AB49-810C-F9F537DC30D2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E26D7BDB-E36E-584F-8D6E-674E6C2860D6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FE45C3F6-0AF5-E248-A8FD-F60292C6378B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C81819D0-4964-A84E-B64F-83EE135CA443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63DB27AC-D783-4449-879A-E9CF15279C54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590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學生請假與假單管理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C997A11-9B49-9545-99B5-E12260191BA4}"/>
              </a:ext>
            </a:extLst>
          </p:cNvPr>
          <p:cNvSpPr txBox="1"/>
          <p:nvPr/>
        </p:nvSpPr>
        <p:spPr>
          <a:xfrm>
            <a:off x="797859" y="1782028"/>
            <a:ext cx="2772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假單查詢</a:t>
            </a:r>
            <a:endParaRPr kumimoji="1" lang="zh-TW" altLang="en-US" sz="44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8CC459B-7643-B84B-87A9-218B3D21F519}"/>
              </a:ext>
            </a:extLst>
          </p:cNvPr>
          <p:cNvSpPr txBox="1"/>
          <p:nvPr/>
        </p:nvSpPr>
        <p:spPr>
          <a:xfrm>
            <a:off x="264299" y="2575185"/>
            <a:ext cx="7043180" cy="3247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kumimoji="1"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於首頁點選</a:t>
            </a:r>
            <a:r>
              <a:rPr kumimoji="1" lang="zh-CN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學生</a:t>
            </a:r>
            <a:r>
              <a:rPr kumimoji="1" lang="zh-CN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請假</a:t>
            </a:r>
            <a:endParaRPr kumimoji="1" lang="en-US" altLang="zh-CN" sz="2800" b="1" dirty="0" smtClean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060"/>
              </a:lnSpc>
            </a:pPr>
            <a:r>
              <a:rPr kumimoji="1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選擇年班、學生</a:t>
            </a:r>
            <a:r>
              <a:rPr kumimoji="1"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並點選</a:t>
            </a:r>
            <a:r>
              <a:rPr kumimoji="1"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請假紀錄查詢</a:t>
            </a:r>
            <a:r>
              <a:rPr kumimoji="1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可瀏覽</a:t>
            </a:r>
            <a:endParaRPr kumimoji="1"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kumimoji="1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請假</a:t>
            </a:r>
            <a:r>
              <a:rPr kumimoji="1"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假別</a:t>
            </a:r>
            <a:endParaRPr kumimoji="1" lang="en-US" altLang="zh-TW" sz="2800" b="1" dirty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請假</a:t>
            </a:r>
            <a:r>
              <a:rPr lang="zh-TW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日期與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時間</a:t>
            </a:r>
            <a:endParaRPr lang="en-US" altLang="zh-TW" sz="2800" b="1" dirty="0" smtClean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單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申請人</a:t>
            </a:r>
            <a:endParaRPr lang="en-US" altLang="zh-TW" sz="2800" b="1" dirty="0" smtClean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單</a:t>
            </a:r>
            <a:r>
              <a:rPr lang="zh-TW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審核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狀態</a:t>
            </a:r>
            <a:endParaRPr lang="zh-TW" altLang="en-US" sz="2800" b="1" dirty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277619" y="3667357"/>
            <a:ext cx="475910" cy="497609"/>
            <a:chOff x="592173" y="4294812"/>
            <a:chExt cx="619057" cy="619057"/>
          </a:xfrm>
        </p:grpSpPr>
        <p:sp>
          <p:nvSpPr>
            <p:cNvPr id="25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288707" y="4232931"/>
            <a:ext cx="475910" cy="497609"/>
            <a:chOff x="592173" y="4294812"/>
            <a:chExt cx="619057" cy="619057"/>
          </a:xfrm>
        </p:grpSpPr>
        <p:sp>
          <p:nvSpPr>
            <p:cNvPr id="28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279598" y="4776803"/>
            <a:ext cx="475910" cy="497609"/>
            <a:chOff x="592173" y="4294812"/>
            <a:chExt cx="619057" cy="619057"/>
          </a:xfrm>
        </p:grpSpPr>
        <p:sp>
          <p:nvSpPr>
            <p:cNvPr id="31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2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279598" y="5324446"/>
            <a:ext cx="475910" cy="497609"/>
            <a:chOff x="592173" y="4294812"/>
            <a:chExt cx="619057" cy="619057"/>
          </a:xfrm>
        </p:grpSpPr>
        <p:sp>
          <p:nvSpPr>
            <p:cNvPr id="34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C46F8983-EC5F-414C-9764-98549F7F2964}"/>
              </a:ext>
            </a:extLst>
          </p:cNvPr>
          <p:cNvSpPr/>
          <p:nvPr/>
        </p:nvSpPr>
        <p:spPr>
          <a:xfrm>
            <a:off x="7759710" y="1827827"/>
            <a:ext cx="1090235" cy="2887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C46F8983-EC5F-414C-9764-98549F7F2964}"/>
              </a:ext>
            </a:extLst>
          </p:cNvPr>
          <p:cNvSpPr/>
          <p:nvPr/>
        </p:nvSpPr>
        <p:spPr>
          <a:xfrm>
            <a:off x="7494843" y="2176939"/>
            <a:ext cx="2928309" cy="24311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3310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4156" y="722181"/>
            <a:ext cx="3156732" cy="5440325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F79852DD-3771-2743-A45B-C7FC4F3B6D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041" y="196356"/>
            <a:ext cx="3525086" cy="6342978"/>
          </a:xfrm>
          <a:prstGeom prst="rect">
            <a:avLst/>
          </a:prstGeom>
        </p:spPr>
      </p:pic>
      <p:grpSp>
        <p:nvGrpSpPr>
          <p:cNvPr id="10" name="Group 18">
            <a:extLst>
              <a:ext uri="{FF2B5EF4-FFF2-40B4-BE49-F238E27FC236}">
                <a16:creationId xmlns:a16="http://schemas.microsoft.com/office/drawing/2014/main" id="{FE5A9426-9791-AB49-810C-F9F537DC30D2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E26D7BDB-E36E-584F-8D6E-674E6C2860D6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FE45C3F6-0AF5-E248-A8FD-F60292C6378B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C81819D0-4964-A84E-B64F-83EE135CA443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63DB27AC-D783-4449-879A-E9CF15279C54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590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8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kumimoji="1" lang="zh-TW" altLang="en-US" sz="48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生出缺席</a:t>
            </a:r>
            <a:endParaRPr kumimoji="1" lang="zh-TW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C997A11-9B49-9545-99B5-E12260191BA4}"/>
              </a:ext>
            </a:extLst>
          </p:cNvPr>
          <p:cNvSpPr txBox="1"/>
          <p:nvPr/>
        </p:nvSpPr>
        <p:spPr>
          <a:xfrm>
            <a:off x="810177" y="2435175"/>
            <a:ext cx="5271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出缺席統計即時瀏覽</a:t>
            </a:r>
            <a:endParaRPr kumimoji="1" lang="zh-TW" altLang="en-US" sz="44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C439D7D-975C-B942-A564-66ECE6656EF6}"/>
              </a:ext>
            </a:extLst>
          </p:cNvPr>
          <p:cNvSpPr txBox="1"/>
          <p:nvPr/>
        </p:nvSpPr>
        <p:spPr>
          <a:xfrm>
            <a:off x="90152" y="32583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8D6704E8-19AE-714E-B384-6CCFCCF5B7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1708" y="266695"/>
            <a:ext cx="888023" cy="975596"/>
          </a:xfrm>
          <a:prstGeom prst="rect">
            <a:avLst/>
          </a:prstGeom>
          <a:ln w="9525">
            <a:noFill/>
          </a:ln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28CC459B-7643-B84B-87A9-218B3D21F519}"/>
              </a:ext>
            </a:extLst>
          </p:cNvPr>
          <p:cNvSpPr txBox="1"/>
          <p:nvPr/>
        </p:nvSpPr>
        <p:spPr>
          <a:xfrm>
            <a:off x="889324" y="3621447"/>
            <a:ext cx="5707581" cy="11439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假單送出後寫入學生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出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缺席資料，提供導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師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查詢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學生當</a:t>
            </a:r>
            <a:r>
              <a:rPr lang="zh-TW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出缺席紀錄</a:t>
            </a:r>
            <a:endParaRPr lang="zh-TW" altLang="en-US" sz="2800" b="1" dirty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C46F8983-EC5F-414C-9764-98549F7F2964}"/>
              </a:ext>
            </a:extLst>
          </p:cNvPr>
          <p:cNvSpPr/>
          <p:nvPr/>
        </p:nvSpPr>
        <p:spPr>
          <a:xfrm>
            <a:off x="7450355" y="1415562"/>
            <a:ext cx="3180533" cy="6682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6092"/>
          <a:stretch/>
        </p:blipFill>
        <p:spPr>
          <a:xfrm>
            <a:off x="8230109" y="2135778"/>
            <a:ext cx="342391" cy="176599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6092"/>
          <a:stretch/>
        </p:blipFill>
        <p:spPr>
          <a:xfrm>
            <a:off x="8211313" y="1476356"/>
            <a:ext cx="170687" cy="17659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6092"/>
          <a:stretch/>
        </p:blipFill>
        <p:spPr>
          <a:xfrm>
            <a:off x="9358745" y="1689107"/>
            <a:ext cx="228600" cy="176599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6092"/>
          <a:stretch/>
        </p:blipFill>
        <p:spPr>
          <a:xfrm>
            <a:off x="9393382" y="2364826"/>
            <a:ext cx="145474" cy="176599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6092"/>
          <a:stretch/>
        </p:blipFill>
        <p:spPr>
          <a:xfrm>
            <a:off x="9657395" y="3028017"/>
            <a:ext cx="144696" cy="176599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6092"/>
          <a:stretch/>
        </p:blipFill>
        <p:spPr>
          <a:xfrm>
            <a:off x="8230109" y="2829536"/>
            <a:ext cx="342391" cy="176599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6092"/>
          <a:stretch/>
        </p:blipFill>
        <p:spPr>
          <a:xfrm>
            <a:off x="8230109" y="3521958"/>
            <a:ext cx="342391" cy="176599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6092"/>
          <a:stretch/>
        </p:blipFill>
        <p:spPr>
          <a:xfrm>
            <a:off x="9657395" y="3698557"/>
            <a:ext cx="213970" cy="208425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6092"/>
          <a:stretch/>
        </p:blipFill>
        <p:spPr>
          <a:xfrm>
            <a:off x="8230109" y="4168904"/>
            <a:ext cx="342391" cy="176599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6092"/>
          <a:stretch/>
        </p:blipFill>
        <p:spPr>
          <a:xfrm>
            <a:off x="9394872" y="4400981"/>
            <a:ext cx="192473" cy="176599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6092"/>
          <a:stretch/>
        </p:blipFill>
        <p:spPr>
          <a:xfrm>
            <a:off x="8232906" y="4871328"/>
            <a:ext cx="342391" cy="176599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6092"/>
          <a:stretch/>
        </p:blipFill>
        <p:spPr>
          <a:xfrm>
            <a:off x="9379528" y="5071521"/>
            <a:ext cx="193964" cy="176599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6092"/>
          <a:stretch/>
        </p:blipFill>
        <p:spPr>
          <a:xfrm>
            <a:off x="8232906" y="5524499"/>
            <a:ext cx="342391" cy="176599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6092"/>
          <a:stretch/>
        </p:blipFill>
        <p:spPr>
          <a:xfrm>
            <a:off x="9394872" y="5739891"/>
            <a:ext cx="178619" cy="1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434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8">
            <a:extLst>
              <a:ext uri="{FF2B5EF4-FFF2-40B4-BE49-F238E27FC236}">
                <a16:creationId xmlns:a16="http://schemas.microsoft.com/office/drawing/2014/main" id="{FE5A9426-9791-AB49-810C-F9F537DC30D2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E26D7BDB-E36E-584F-8D6E-674E6C2860D6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FE45C3F6-0AF5-E248-A8FD-F60292C6378B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C81819D0-4964-A84E-B64F-83EE135CA443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63DB27AC-D783-4449-879A-E9CF15279C54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590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學生出缺席</a:t>
            </a:r>
            <a:endParaRPr kumimoji="1" lang="zh-TW" altLang="en-US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218" name="Picture 2" descr="https://lh4.googleusercontent.com/lU384fJLfuqkXYQIRjCBWqopXMkOyh4p2AV89ykqKVOMBrYUTjP7ja3zCq2HDvFuNzPd8ME0trdPh8COog0JY4CeFqTHvd5_opr7QFCiHH70ppWUe2eXI1aI7uftzfbcu-MhWzUs">
            <a:extLst>
              <a:ext uri="{FF2B5EF4-FFF2-40B4-BE49-F238E27FC236}">
                <a16:creationId xmlns:a16="http://schemas.microsoft.com/office/drawing/2014/main" id="{1B1E0AF4-92A6-8247-85CB-825926963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0096" y="2000318"/>
            <a:ext cx="6646106" cy="42929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A72F3C90-B35A-CE47-A911-503E3C618120}"/>
              </a:ext>
            </a:extLst>
          </p:cNvPr>
          <p:cNvSpPr txBox="1"/>
          <p:nvPr/>
        </p:nvSpPr>
        <p:spPr>
          <a:xfrm>
            <a:off x="407841" y="4258259"/>
            <a:ext cx="477962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不論在何時、何地，校方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都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即時</a:t>
            </a:r>
            <a:r>
              <a:rPr lang="zh-TW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掌握出缺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情形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F7047F06-D9CC-A34F-8DD7-0B8777A7A257}"/>
              </a:ext>
            </a:extLst>
          </p:cNvPr>
          <p:cNvSpPr txBox="1"/>
          <p:nvPr/>
        </p:nvSpPr>
        <p:spPr>
          <a:xfrm>
            <a:off x="407841" y="3256016"/>
            <a:ext cx="4923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40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App</a:t>
            </a:r>
            <a:r>
              <a:rPr kumimoji="1" lang="zh-CN" altLang="en-US" sz="40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</a:t>
            </a:r>
            <a:r>
              <a:rPr kumimoji="1" lang="en" altLang="zh-CN" sz="40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Web</a:t>
            </a:r>
            <a:r>
              <a:rPr kumimoji="1" lang="zh-CN" altLang="en-US" sz="40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資料同步</a:t>
            </a:r>
            <a:endParaRPr kumimoji="1" lang="zh-TW" altLang="en-US" sz="40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8D6704E8-19AE-714E-B384-6CCFCCF5B7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1708" y="266695"/>
            <a:ext cx="888023" cy="975596"/>
          </a:xfrm>
          <a:prstGeom prst="rect">
            <a:avLst/>
          </a:prstGeom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5349240" y="2000318"/>
            <a:ext cx="6636962" cy="42929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7534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7376741" y="1030645"/>
            <a:ext cx="2734410" cy="4728317"/>
            <a:chOff x="4285380" y="489901"/>
            <a:chExt cx="3320736" cy="5730129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85380" y="489901"/>
              <a:ext cx="3320736" cy="5730129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85380" y="2277208"/>
              <a:ext cx="3320736" cy="534671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85380" y="1633831"/>
              <a:ext cx="3320736" cy="782515"/>
            </a:xfrm>
            <a:prstGeom prst="rect">
              <a:avLst/>
            </a:prstGeom>
          </p:spPr>
        </p:pic>
      </p:grpSp>
      <p:pic>
        <p:nvPicPr>
          <p:cNvPr id="31" name="圖片 30">
            <a:extLst>
              <a:ext uri="{FF2B5EF4-FFF2-40B4-BE49-F238E27FC236}">
                <a16:creationId xmlns:a16="http://schemas.microsoft.com/office/drawing/2014/main" id="{F79852DD-3771-2743-A45B-C7FC4F3B6D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014" y="578093"/>
            <a:ext cx="3055623" cy="5641937"/>
          </a:xfrm>
          <a:prstGeom prst="rect">
            <a:avLst/>
          </a:prstGeom>
        </p:spPr>
      </p:pic>
      <p:grpSp>
        <p:nvGrpSpPr>
          <p:cNvPr id="10" name="Group 18">
            <a:extLst>
              <a:ext uri="{FF2B5EF4-FFF2-40B4-BE49-F238E27FC236}">
                <a16:creationId xmlns:a16="http://schemas.microsoft.com/office/drawing/2014/main" id="{FE5A9426-9791-AB49-810C-F9F537DC30D2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E26D7BDB-E36E-584F-8D6E-674E6C2860D6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FE45C3F6-0AF5-E248-A8FD-F60292C6378B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C81819D0-4964-A84E-B64F-83EE135CA443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63DB27AC-D783-4449-879A-E9CF15279C54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3598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dirty="0">
                <a:solidFill>
                  <a:schemeClr val="bg2">
                    <a:lumMod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到校管理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C997A11-9B49-9545-99B5-E12260191BA4}"/>
              </a:ext>
            </a:extLst>
          </p:cNvPr>
          <p:cNvSpPr txBox="1"/>
          <p:nvPr/>
        </p:nvSpPr>
        <p:spPr>
          <a:xfrm>
            <a:off x="877288" y="2385516"/>
            <a:ext cx="469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 smtClean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</a:t>
            </a:r>
            <a:r>
              <a:rPr kumimoji="1"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生到校刷卡</a:t>
            </a:r>
            <a:endParaRPr kumimoji="1" lang="en-US" altLang="zh-CN" sz="4400" b="1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9FA45F3-FBCC-4B44-81CA-5E1F66869892}"/>
              </a:ext>
            </a:extLst>
          </p:cNvPr>
          <p:cNvSpPr/>
          <p:nvPr/>
        </p:nvSpPr>
        <p:spPr>
          <a:xfrm>
            <a:off x="7359158" y="1327425"/>
            <a:ext cx="2751994" cy="1292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2E34ED64-F902-2644-BF22-3AC4A64EF4BB}"/>
              </a:ext>
            </a:extLst>
          </p:cNvPr>
          <p:cNvSpPr txBox="1"/>
          <p:nvPr/>
        </p:nvSpPr>
        <p:spPr>
          <a:xfrm>
            <a:off x="789067" y="3399061"/>
            <a:ext cx="5707581" cy="1669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學生持樂學卡感應卡機，系統會自動彙整學生讀卡紀錄，學校可即時查閱學生到校情形</a:t>
            </a:r>
            <a:endParaRPr lang="en-US" altLang="zh-CN" sz="2800" b="1" dirty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8D6704E8-19AE-714E-B384-6CCFCCF5B7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0390" y="397062"/>
            <a:ext cx="803250" cy="789638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97941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圖片 50">
            <a:extLst>
              <a:ext uri="{FF2B5EF4-FFF2-40B4-BE49-F238E27FC236}">
                <a16:creationId xmlns:a16="http://schemas.microsoft.com/office/drawing/2014/main" id="{F79852DD-3771-2743-A45B-C7FC4F3B6D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404" y="496761"/>
            <a:ext cx="3191982" cy="5910634"/>
          </a:xfrm>
          <a:prstGeom prst="rect">
            <a:avLst/>
          </a:prstGeom>
        </p:spPr>
      </p:pic>
      <p:grpSp>
        <p:nvGrpSpPr>
          <p:cNvPr id="10" name="Group 18">
            <a:extLst>
              <a:ext uri="{FF2B5EF4-FFF2-40B4-BE49-F238E27FC236}">
                <a16:creationId xmlns:a16="http://schemas.microsoft.com/office/drawing/2014/main" id="{FE5A9426-9791-AB49-810C-F9F537DC30D2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E26D7BDB-E36E-584F-8D6E-674E6C2860D6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FE45C3F6-0AF5-E248-A8FD-F60292C6378B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C81819D0-4964-A84E-B64F-83EE135CA443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63DB27AC-D783-4449-879A-E9CF15279C54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3736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dirty="0" smtClean="0">
                <a:solidFill>
                  <a:schemeClr val="bg2">
                    <a:lumMod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訊息通</a:t>
            </a:r>
            <a:r>
              <a:rPr kumimoji="1" lang="zh-TW" altLang="en-US" sz="4800" dirty="0">
                <a:solidFill>
                  <a:schemeClr val="bg2">
                    <a:lumMod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知</a:t>
            </a:r>
            <a:r>
              <a:rPr kumimoji="1" lang="zh-TW" altLang="en-US" sz="4800" dirty="0" smtClean="0">
                <a:solidFill>
                  <a:schemeClr val="bg2">
                    <a:lumMod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 </a:t>
            </a:r>
            <a:endParaRPr kumimoji="1" lang="zh-TW" altLang="en-US" sz="4800" dirty="0">
              <a:solidFill>
                <a:schemeClr val="bg2">
                  <a:lumMod val="2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8D6704E8-19AE-714E-B384-6CCFCCF5B7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416" y="402248"/>
            <a:ext cx="948264" cy="800099"/>
          </a:xfrm>
          <a:prstGeom prst="rect">
            <a:avLst/>
          </a:prstGeom>
          <a:ln w="9525">
            <a:noFill/>
          </a:ln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CC997A11-9B49-9545-99B5-E12260191BA4}"/>
              </a:ext>
            </a:extLst>
          </p:cNvPr>
          <p:cNvSpPr txBox="1"/>
          <p:nvPr/>
        </p:nvSpPr>
        <p:spPr>
          <a:xfrm>
            <a:off x="789067" y="2783443"/>
            <a:ext cx="4825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導師</a:t>
            </a:r>
            <a:r>
              <a:rPr kumimoji="1"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能收到</a:t>
            </a:r>
            <a:endParaRPr kumimoji="1" lang="zh-TW" altLang="en-US" sz="44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6861718" y="1017196"/>
            <a:ext cx="2836198" cy="1678123"/>
            <a:chOff x="6844133" y="2246451"/>
            <a:chExt cx="2836198" cy="1678123"/>
          </a:xfrm>
        </p:grpSpPr>
        <p:grpSp>
          <p:nvGrpSpPr>
            <p:cNvPr id="7" name="群組 6"/>
            <p:cNvGrpSpPr/>
            <p:nvPr/>
          </p:nvGrpSpPr>
          <p:grpSpPr>
            <a:xfrm>
              <a:off x="6844133" y="2246451"/>
              <a:ext cx="2836198" cy="1678123"/>
              <a:chOff x="4999017" y="954933"/>
              <a:chExt cx="3127028" cy="1678123"/>
            </a:xfrm>
          </p:grpSpPr>
          <p:pic>
            <p:nvPicPr>
              <p:cNvPr id="48" name="圖片 4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99017" y="954933"/>
                <a:ext cx="3127028" cy="1665175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5" name="群組 4"/>
              <p:cNvGrpSpPr/>
              <p:nvPr/>
            </p:nvGrpSpPr>
            <p:grpSpPr>
              <a:xfrm>
                <a:off x="4999017" y="2167064"/>
                <a:ext cx="3127028" cy="465992"/>
                <a:chOff x="1498294" y="2373923"/>
                <a:chExt cx="3127028" cy="465992"/>
              </a:xfrm>
            </p:grpSpPr>
            <p:pic>
              <p:nvPicPr>
                <p:cNvPr id="27" name="圖片 26"/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498294" y="2373923"/>
                  <a:ext cx="3127028" cy="465992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3" name="文字方塊 2"/>
                <p:cNvSpPr txBox="1"/>
                <p:nvPr/>
              </p:nvSpPr>
              <p:spPr>
                <a:xfrm>
                  <a:off x="1900558" y="2416542"/>
                  <a:ext cx="1328842" cy="3924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900" dirty="0" smtClean="0">
                      <a:solidFill>
                        <a:schemeClr val="bg2">
                          <a:lumMod val="7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系統訊</a:t>
                  </a:r>
                  <a:r>
                    <a:rPr lang="zh-TW" altLang="en-US" sz="900" dirty="0">
                      <a:solidFill>
                        <a:schemeClr val="bg2">
                          <a:lumMod val="7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息</a:t>
                  </a:r>
                  <a:endParaRPr lang="en-US" altLang="zh-TW" sz="900" dirty="0" smtClean="0">
                    <a:solidFill>
                      <a:schemeClr val="bg2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r>
                    <a:rPr lang="zh-TW" altLang="en-US" sz="105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學生出缺</a:t>
                  </a:r>
                  <a:r>
                    <a:rPr lang="zh-TW" altLang="en-US" sz="105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席</a:t>
                  </a:r>
                  <a:r>
                    <a:rPr lang="zh-TW" altLang="en-US" sz="105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通知</a:t>
                  </a:r>
                  <a:endParaRPr lang="zh-TW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A814929-E89D-6644-A3E9-83D6725201EC}"/>
                </a:ext>
              </a:extLst>
            </p:cNvPr>
            <p:cNvSpPr/>
            <p:nvPr/>
          </p:nvSpPr>
          <p:spPr>
            <a:xfrm>
              <a:off x="6844134" y="2968939"/>
              <a:ext cx="2836197" cy="942687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0663" y="2678765"/>
            <a:ext cx="2807253" cy="463465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id="{6A814929-E89D-6644-A3E9-83D6725201EC}"/>
              </a:ext>
            </a:extLst>
          </p:cNvPr>
          <p:cNvSpPr/>
          <p:nvPr/>
        </p:nvSpPr>
        <p:spPr>
          <a:xfrm>
            <a:off x="6864255" y="1723339"/>
            <a:ext cx="2836197" cy="14794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28CC459B-7643-B84B-87A9-218B3D21F519}"/>
              </a:ext>
            </a:extLst>
          </p:cNvPr>
          <p:cNvSpPr txBox="1"/>
          <p:nvPr/>
        </p:nvSpPr>
        <p:spPr>
          <a:xfrm>
            <a:off x="950450" y="3699859"/>
            <a:ext cx="4640063" cy="2195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060"/>
              </a:lnSpc>
              <a:buAutoNum type="arabicPeriod"/>
            </a:pPr>
            <a:r>
              <a:rPr kumimoji="1"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公告推</a:t>
            </a:r>
            <a:r>
              <a:rPr kumimoji="1" lang="zh-TW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播</a:t>
            </a:r>
            <a:endParaRPr kumimoji="1" lang="en-US" altLang="zh-TW" sz="2800" b="1" dirty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學生出缺席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通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知</a:t>
            </a:r>
            <a:endParaRPr lang="en-US" altLang="zh-TW" sz="2800" b="1" dirty="0" smtClean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班級圖書逾期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通知</a:t>
            </a:r>
            <a:endParaRPr lang="en-US" altLang="zh-TW" sz="2800" b="1" dirty="0" smtClean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ts val="4060"/>
              </a:lnSpc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除接收通知，也可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瀏覽訊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息</a:t>
            </a:r>
          </a:p>
        </p:txBody>
      </p:sp>
      <p:grpSp>
        <p:nvGrpSpPr>
          <p:cNvPr id="37" name="群組 36"/>
          <p:cNvGrpSpPr/>
          <p:nvPr/>
        </p:nvGrpSpPr>
        <p:grpSpPr>
          <a:xfrm>
            <a:off x="965574" y="3701900"/>
            <a:ext cx="475910" cy="497609"/>
            <a:chOff x="592173" y="4294812"/>
            <a:chExt cx="619057" cy="619057"/>
          </a:xfrm>
        </p:grpSpPr>
        <p:sp>
          <p:nvSpPr>
            <p:cNvPr id="38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9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976662" y="4267474"/>
            <a:ext cx="475910" cy="497609"/>
            <a:chOff x="592173" y="4294812"/>
            <a:chExt cx="619057" cy="619057"/>
          </a:xfrm>
        </p:grpSpPr>
        <p:sp>
          <p:nvSpPr>
            <p:cNvPr id="41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967553" y="4811346"/>
            <a:ext cx="475910" cy="497609"/>
            <a:chOff x="592173" y="4294812"/>
            <a:chExt cx="619057" cy="619057"/>
          </a:xfrm>
        </p:grpSpPr>
        <p:sp>
          <p:nvSpPr>
            <p:cNvPr id="44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5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群組 60"/>
          <p:cNvGrpSpPr/>
          <p:nvPr/>
        </p:nvGrpSpPr>
        <p:grpSpPr>
          <a:xfrm>
            <a:off x="9198519" y="3017415"/>
            <a:ext cx="1150801" cy="1076126"/>
            <a:chOff x="6073908" y="2301557"/>
            <a:chExt cx="1150801" cy="1076126"/>
          </a:xfrm>
          <a:solidFill>
            <a:schemeClr val="accent2"/>
          </a:solidFill>
        </p:grpSpPr>
        <p:sp>
          <p:nvSpPr>
            <p:cNvPr id="62" name="Oval 14">
              <a:extLst>
                <a:ext uri="{FF2B5EF4-FFF2-40B4-BE49-F238E27FC236}">
                  <a16:creationId xmlns:a16="http://schemas.microsoft.com/office/drawing/2014/main" id="{5366C917-4E27-874C-ACA0-1218F949856E}"/>
                </a:ext>
              </a:extLst>
            </p:cNvPr>
            <p:cNvSpPr/>
            <p:nvPr/>
          </p:nvSpPr>
          <p:spPr>
            <a:xfrm>
              <a:off x="6076540" y="2301557"/>
              <a:ext cx="1076126" cy="10761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3" name="文字方塊 62">
              <a:extLst>
                <a:ext uri="{FF2B5EF4-FFF2-40B4-BE49-F238E27FC236}">
                  <a16:creationId xmlns:a16="http://schemas.microsoft.com/office/drawing/2014/main" id="{3F8EB809-384E-AD4E-A770-845CC86D70FE}"/>
                </a:ext>
              </a:extLst>
            </p:cNvPr>
            <p:cNvSpPr txBox="1"/>
            <p:nvPr/>
          </p:nvSpPr>
          <p:spPr>
            <a:xfrm>
              <a:off x="6073908" y="2483731"/>
              <a:ext cx="1150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b="1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點選可</a:t>
              </a:r>
              <a:endParaRPr kumimoji="1" lang="en-US" altLang="zh-TW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r>
                <a:rPr kumimoji="1" lang="zh-TW" altLang="en-US" b="1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瀏覽訊息</a:t>
              </a:r>
              <a:endParaRPr kumimoji="1"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1388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5.googleusercontent.com/I1a5hFPGTw3sPrx3VLhCOys_LRFqbWaJQltUGzOdb7cDNy7AEL6fdYNcAGofAKCH-4bcap4BlNO0cMOAmFNatKI7POj6vDRR-V4HEuxb13oFzTyzKTcnJV-As3Xu9f-5dlaJYHNB">
            <a:extLst>
              <a:ext uri="{FF2B5EF4-FFF2-40B4-BE49-F238E27FC236}">
                <a16:creationId xmlns:a16="http://schemas.microsoft.com/office/drawing/2014/main" id="{8ADA6501-2BC9-0444-9BAD-8B2EC3346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2236" y="723165"/>
            <a:ext cx="3215139" cy="561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BBF802C4-88C5-5049-AF29-C9B5A4F0E4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779" y="181682"/>
            <a:ext cx="3608459" cy="6504555"/>
          </a:xfrm>
          <a:prstGeom prst="rect">
            <a:avLst/>
          </a:prstGeom>
        </p:spPr>
      </p:pic>
      <p:grpSp>
        <p:nvGrpSpPr>
          <p:cNvPr id="10" name="Group 18">
            <a:extLst>
              <a:ext uri="{FF2B5EF4-FFF2-40B4-BE49-F238E27FC236}">
                <a16:creationId xmlns:a16="http://schemas.microsoft.com/office/drawing/2014/main" id="{FE5A9426-9791-AB49-810C-F9F537DC30D2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E26D7BDB-E36E-584F-8D6E-674E6C2860D6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FE45C3F6-0AF5-E248-A8FD-F60292C6378B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C81819D0-4964-A84E-B64F-83EE135CA443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63DB27AC-D783-4449-879A-E9CF15279C54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CC997A11-9B49-9545-99B5-E12260191BA4}"/>
              </a:ext>
            </a:extLst>
          </p:cNvPr>
          <p:cNvSpPr txBox="1"/>
          <p:nvPr/>
        </p:nvSpPr>
        <p:spPr>
          <a:xfrm>
            <a:off x="973930" y="2591440"/>
            <a:ext cx="2490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無聲廣播</a:t>
            </a:r>
            <a:endParaRPr kumimoji="1" lang="zh-CN" altLang="en-US" sz="4400" b="1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8CC459B-7643-B84B-87A9-218B3D21F519}"/>
              </a:ext>
            </a:extLst>
          </p:cNvPr>
          <p:cNvSpPr txBox="1"/>
          <p:nvPr/>
        </p:nvSpPr>
        <p:spPr>
          <a:xfrm>
            <a:off x="718954" y="3538921"/>
            <a:ext cx="5752186" cy="27212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供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校長、主任發送公告的功能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060"/>
              </a:lnSpc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於右上角點選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新增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後為右圖畫面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提供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文字、拍照、上傳附件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功能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公告推播對象</a:t>
            </a:r>
            <a:endParaRPr lang="en-US" altLang="zh-TW" sz="2800" b="1" dirty="0" smtClean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點選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發送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即發布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015ABEC-B8C8-0446-BCB1-2193D8B74C60}"/>
              </a:ext>
            </a:extLst>
          </p:cNvPr>
          <p:cNvSpPr/>
          <p:nvPr/>
        </p:nvSpPr>
        <p:spPr>
          <a:xfrm>
            <a:off x="7068488" y="1455718"/>
            <a:ext cx="3093529" cy="15416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CACDD7D-E16A-2E4B-B302-A7DB2F3376DB}"/>
              </a:ext>
            </a:extLst>
          </p:cNvPr>
          <p:cNvSpPr/>
          <p:nvPr/>
        </p:nvSpPr>
        <p:spPr>
          <a:xfrm>
            <a:off x="7069032" y="3768126"/>
            <a:ext cx="3092985" cy="23906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590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dirty="0" smtClean="0">
                <a:solidFill>
                  <a:schemeClr val="bg2">
                    <a:lumMod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公告推播 </a:t>
            </a:r>
            <a:endParaRPr kumimoji="1" lang="zh-TW" altLang="en-US" sz="4800" dirty="0">
              <a:solidFill>
                <a:schemeClr val="bg2">
                  <a:lumMod val="2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8D6704E8-19AE-714E-B384-6CCFCCF5B7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0" y="339194"/>
            <a:ext cx="988755" cy="847506"/>
          </a:xfrm>
          <a:prstGeom prst="rect">
            <a:avLst/>
          </a:prstGeom>
          <a:ln w="9525">
            <a:noFill/>
          </a:ln>
        </p:spPr>
      </p:pic>
      <p:grpSp>
        <p:nvGrpSpPr>
          <p:cNvPr id="26" name="群組 25"/>
          <p:cNvGrpSpPr/>
          <p:nvPr/>
        </p:nvGrpSpPr>
        <p:grpSpPr>
          <a:xfrm>
            <a:off x="728063" y="4616756"/>
            <a:ext cx="475910" cy="497609"/>
            <a:chOff x="592173" y="4294812"/>
            <a:chExt cx="619057" cy="619057"/>
          </a:xfrm>
        </p:grpSpPr>
        <p:sp>
          <p:nvSpPr>
            <p:cNvPr id="27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739151" y="5182330"/>
            <a:ext cx="475910" cy="497609"/>
            <a:chOff x="592173" y="4294812"/>
            <a:chExt cx="619057" cy="619057"/>
          </a:xfrm>
        </p:grpSpPr>
        <p:sp>
          <p:nvSpPr>
            <p:cNvPr id="30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730042" y="5726202"/>
            <a:ext cx="475910" cy="497609"/>
            <a:chOff x="592173" y="4294812"/>
            <a:chExt cx="619057" cy="619057"/>
          </a:xfrm>
        </p:grpSpPr>
        <p:sp>
          <p:nvSpPr>
            <p:cNvPr id="33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9646716" y="999612"/>
            <a:ext cx="643724" cy="413239"/>
            <a:chOff x="3980967" y="1706850"/>
            <a:chExt cx="694592" cy="462580"/>
          </a:xfrm>
        </p:grpSpPr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DD60F65E-B3C4-524D-9D10-8D7CD17D88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23533" y="1706850"/>
              <a:ext cx="588202" cy="462580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2" name="文字方塊 1"/>
            <p:cNvSpPr txBox="1"/>
            <p:nvPr/>
          </p:nvSpPr>
          <p:spPr>
            <a:xfrm>
              <a:off x="3980967" y="1722336"/>
              <a:ext cx="694592" cy="344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chemeClr val="bg1">
                      <a:lumMod val="9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發送</a:t>
              </a:r>
              <a:endParaRPr lang="zh-TW" altLang="en-US" sz="14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8015ABEC-B8C8-0446-BCB1-2193D8B74C60}"/>
              </a:ext>
            </a:extLst>
          </p:cNvPr>
          <p:cNvSpPr/>
          <p:nvPr/>
        </p:nvSpPr>
        <p:spPr>
          <a:xfrm>
            <a:off x="9425355" y="995364"/>
            <a:ext cx="736662" cy="4603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02312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9" grpId="0" animBg="1"/>
      <p:bldP spid="22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id="{A18EED4E-F653-EA42-A3DF-AA5321B710A4}"/>
              </a:ext>
            </a:extLst>
          </p:cNvPr>
          <p:cNvSpPr txBox="1"/>
          <p:nvPr/>
        </p:nvSpPr>
        <p:spPr>
          <a:xfrm>
            <a:off x="789067" y="339194"/>
            <a:ext cx="4529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與安裝</a:t>
            </a:r>
            <a:endParaRPr kumimoji="1" lang="en-US" altLang="zh-TW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https://lh4.googleusercontent.com/ajI2-0HFjNRoKgWeg92MbqWasMNG1T4s9nU2xTCvq8-ZHvVRROwPrZXUUa6u9HOX9HdGXaYyx71L5CFDc3cxsqkT6bbl_QfeOltQ_Rf6nQBViOUayL7NwOfpO4eJzqUxhR6n6TNF">
            <a:extLst>
              <a:ext uri="{FF2B5EF4-FFF2-40B4-BE49-F238E27FC236}">
                <a16:creationId xmlns:a16="http://schemas.microsoft.com/office/drawing/2014/main" id="{FE7C373B-A611-A24A-B199-A7EF352A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5601" y="1330572"/>
            <a:ext cx="1991048" cy="199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3859718" y="3451375"/>
            <a:ext cx="2382815" cy="536128"/>
            <a:chOff x="712381" y="4905474"/>
            <a:chExt cx="3072810" cy="662970"/>
          </a:xfrm>
        </p:grpSpPr>
        <p:sp>
          <p:nvSpPr>
            <p:cNvPr id="2" name="圓角矩形 1">
              <a:extLst>
                <a:ext uri="{FF2B5EF4-FFF2-40B4-BE49-F238E27FC236}">
                  <a16:creationId xmlns:a16="http://schemas.microsoft.com/office/drawing/2014/main" id="{C70587B4-06BD-1D4B-943E-1814F448F5F6}"/>
                </a:ext>
              </a:extLst>
            </p:cNvPr>
            <p:cNvSpPr/>
            <p:nvPr/>
          </p:nvSpPr>
          <p:spPr>
            <a:xfrm>
              <a:off x="712381" y="4905474"/>
              <a:ext cx="3072810" cy="659218"/>
            </a:xfrm>
            <a:prstGeom prst="roundRect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10C2CE98-CB84-8A4B-841A-79D00A1F6DF7}"/>
                </a:ext>
              </a:extLst>
            </p:cNvPr>
            <p:cNvSpPr/>
            <p:nvPr/>
          </p:nvSpPr>
          <p:spPr>
            <a:xfrm rot="18900000">
              <a:off x="3290960" y="5015255"/>
              <a:ext cx="224961" cy="501167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微軟正黑體" panose="020B0604030504040204" pitchFamily="34" charset="-120"/>
              </a:endParaRPr>
            </a:p>
          </p:txBody>
        </p:sp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00A090FA-EA67-3549-939F-E1F11FD6256B}"/>
                </a:ext>
              </a:extLst>
            </p:cNvPr>
            <p:cNvSpPr txBox="1"/>
            <p:nvPr/>
          </p:nvSpPr>
          <p:spPr>
            <a:xfrm>
              <a:off x="1028715" y="4921437"/>
              <a:ext cx="2395022" cy="647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</a:t>
              </a:r>
              <a:r>
                <a:rPr kumimoji="1"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務系統</a:t>
              </a:r>
              <a:endPara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2" name="圖片 11">
            <a:extLst>
              <a:ext uri="{FF2B5EF4-FFF2-40B4-BE49-F238E27FC236}">
                <a16:creationId xmlns:a16="http://schemas.microsoft.com/office/drawing/2014/main" id="{129EB863-C8B8-7944-8E89-3047293A3A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48" y="1509041"/>
            <a:ext cx="5242387" cy="2028787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0C13D4B-8D50-2B44-89C9-66FC2E6BC9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827" y="3497867"/>
            <a:ext cx="4611195" cy="1593891"/>
          </a:xfrm>
          <a:prstGeom prst="rect">
            <a:avLst/>
          </a:prstGeom>
        </p:spPr>
      </p:pic>
      <p:grpSp>
        <p:nvGrpSpPr>
          <p:cNvPr id="25" name="Group 18">
            <a:extLst>
              <a:ext uri="{FF2B5EF4-FFF2-40B4-BE49-F238E27FC236}">
                <a16:creationId xmlns:a16="http://schemas.microsoft.com/office/drawing/2014/main" id="{BABEA768-2D77-6C49-984B-0336A22A4291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7EE9F8EE-EEBC-9C45-B300-9191C05EB0D7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AA772951-A4FE-C540-A1DA-3080CC3055CC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24DC696A-84D8-E44F-96C1-AD22D8ACE65C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CBF5EDB4-2F30-5E4D-A2C2-27299CF3AE06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76D969E2-18EC-0947-9CE5-40966627F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527" y="1330572"/>
            <a:ext cx="2740781" cy="2740781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EBF81AA9-E344-5541-8DCE-EFCAF6E67307}"/>
              </a:ext>
            </a:extLst>
          </p:cNvPr>
          <p:cNvSpPr txBox="1"/>
          <p:nvPr/>
        </p:nvSpPr>
        <p:spPr>
          <a:xfrm>
            <a:off x="789067" y="4308449"/>
            <a:ext cx="5940996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kumimoji="1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請掃描上方</a:t>
            </a:r>
            <a:r>
              <a:rPr kumimoji="1"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kumimoji="1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  <a:endParaRPr kumimoji="1"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endParaRPr kumimoji="1"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r>
              <a:rPr kumimoji="1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教師可由</a:t>
            </a:r>
            <a:r>
              <a:rPr kumimoji="1"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iOS</a:t>
            </a:r>
            <a:r>
              <a:rPr kumimoji="1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1"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</a:t>
            </a:r>
            <a:r>
              <a:rPr kumimoji="1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kumimoji="1"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kumimoji="1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商店</a:t>
            </a:r>
            <a:r>
              <a:rPr kumimoji="1"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</a:t>
            </a:r>
            <a:r>
              <a:rPr kumimoji="1"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kumimoji="1"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校務系統</a:t>
            </a:r>
            <a:r>
              <a:rPr kumimoji="1"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kumimoji="1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endParaRPr kumimoji="1"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21730" y="4301234"/>
            <a:ext cx="619057" cy="1401861"/>
            <a:chOff x="668423" y="4308449"/>
            <a:chExt cx="619057" cy="1401861"/>
          </a:xfrm>
          <a:solidFill>
            <a:schemeClr val="accent5">
              <a:lumMod val="75000"/>
            </a:schemeClr>
          </a:solidFill>
        </p:grpSpPr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668423" y="4308449"/>
              <a:ext cx="619057" cy="619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0784F955-E7C3-0F42-B12F-E784D3178F7F}"/>
                </a:ext>
              </a:extLst>
            </p:cNvPr>
            <p:cNvSpPr txBox="1"/>
            <p:nvPr/>
          </p:nvSpPr>
          <p:spPr>
            <a:xfrm>
              <a:off x="762157" y="4441061"/>
              <a:ext cx="449073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C3328C62-5345-614F-BCF2-BF6A880AE5B6}"/>
                </a:ext>
              </a:extLst>
            </p:cNvPr>
            <p:cNvSpPr/>
            <p:nvPr/>
          </p:nvSpPr>
          <p:spPr>
            <a:xfrm>
              <a:off x="668423" y="5091253"/>
              <a:ext cx="619057" cy="619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62157" y="5221281"/>
              <a:ext cx="449073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7691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lh6.googleusercontent.com/DbOXmGNZgRG7J_DuavMW6-Z5JkEn4qgpkCzXyFBR2QTCQ2HPIE0-GQEUsFFEgu1OAxywXlDsPX1Ij4f1BiRy5OOkRuKNc7ArvcxJZNQmQ8etXfpAfozjsfTYUlOwz0e_Ju_O4wpy">
            <a:extLst>
              <a:ext uri="{FF2B5EF4-FFF2-40B4-BE49-F238E27FC236}">
                <a16:creationId xmlns:a16="http://schemas.microsoft.com/office/drawing/2014/main" id="{B37229C3-82A4-E74B-8673-504C63314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1826" y="780610"/>
            <a:ext cx="314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lh3.googleusercontent.com/6JaNuvSlEEtkR9zuAS_7rHqBgLmydy0YF-Q4bpOUJEAE2bvKKOoZ-_cJw1OTgNKrH7mtVnWroeYWgG69wYM0YsWIPAtIa6MNwdR23RKYXKudpiYqf7HcZ6XxbWlz_D8Vqj3CDvuX">
            <a:extLst>
              <a:ext uri="{FF2B5EF4-FFF2-40B4-BE49-F238E27FC236}">
                <a16:creationId xmlns:a16="http://schemas.microsoft.com/office/drawing/2014/main" id="{586E7DD9-281B-9243-91D6-AF4896283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506" y="772368"/>
            <a:ext cx="31115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BBF802C4-88C5-5049-AF29-C9B5A4F0E4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787" y="235308"/>
            <a:ext cx="3500335" cy="6298442"/>
          </a:xfrm>
          <a:prstGeom prst="rect">
            <a:avLst/>
          </a:prstGeom>
        </p:spPr>
      </p:pic>
      <p:grpSp>
        <p:nvGrpSpPr>
          <p:cNvPr id="10" name="Group 18">
            <a:extLst>
              <a:ext uri="{FF2B5EF4-FFF2-40B4-BE49-F238E27FC236}">
                <a16:creationId xmlns:a16="http://schemas.microsoft.com/office/drawing/2014/main" id="{FE5A9426-9791-AB49-810C-F9F537DC30D2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E26D7BDB-E36E-584F-8D6E-674E6C2860D6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FE45C3F6-0AF5-E248-A8FD-F60292C6378B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C81819D0-4964-A84E-B64F-83EE135CA443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63DB27AC-D783-4449-879A-E9CF15279C54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CC997A11-9B49-9545-99B5-E12260191BA4}"/>
              </a:ext>
            </a:extLst>
          </p:cNvPr>
          <p:cNvSpPr txBox="1"/>
          <p:nvPr/>
        </p:nvSpPr>
        <p:spPr>
          <a:xfrm>
            <a:off x="825473" y="2331108"/>
            <a:ext cx="35922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通知未讀未簽統計回報</a:t>
            </a:r>
            <a:endParaRPr kumimoji="1" lang="zh-CN" altLang="en-US" sz="4400" b="1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8CC459B-7643-B84B-87A9-218B3D21F519}"/>
              </a:ext>
            </a:extLst>
          </p:cNvPr>
          <p:cNvSpPr txBox="1"/>
          <p:nvPr/>
        </p:nvSpPr>
        <p:spPr>
          <a:xfrm>
            <a:off x="349625" y="3971735"/>
            <a:ext cx="4446854" cy="2195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學校發送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推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播，接收對象讀取後可點選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我知道了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，校方能即時統計未讀未簽狀況</a:t>
            </a:r>
            <a:endParaRPr lang="zh-TW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E11DEC2B-1D01-C549-92BC-E2DF2E6B02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6459" y="254019"/>
            <a:ext cx="3500335" cy="6298442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292A487F-2698-4C4A-AB25-35B259887423}"/>
              </a:ext>
            </a:extLst>
          </p:cNvPr>
          <p:cNvSpPr/>
          <p:nvPr/>
        </p:nvSpPr>
        <p:spPr>
          <a:xfrm>
            <a:off x="5231939" y="4137815"/>
            <a:ext cx="2971800" cy="7979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E99E858-3A21-034C-A513-65F88B84FA1C}"/>
              </a:ext>
            </a:extLst>
          </p:cNvPr>
          <p:cNvSpPr/>
          <p:nvPr/>
        </p:nvSpPr>
        <p:spPr>
          <a:xfrm>
            <a:off x="8790876" y="4226873"/>
            <a:ext cx="3130550" cy="18376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Oval 15">
            <a:extLst>
              <a:ext uri="{FF2B5EF4-FFF2-40B4-BE49-F238E27FC236}">
                <a16:creationId xmlns:a16="http://schemas.microsoft.com/office/drawing/2014/main" id="{11F5867F-A6EA-C74C-8893-25F46698E5D7}"/>
              </a:ext>
            </a:extLst>
          </p:cNvPr>
          <p:cNvSpPr/>
          <p:nvPr/>
        </p:nvSpPr>
        <p:spPr>
          <a:xfrm>
            <a:off x="7377128" y="4825373"/>
            <a:ext cx="958876" cy="9588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4BE2A6D-176B-E746-9C7D-EE72E893D5B7}"/>
              </a:ext>
            </a:extLst>
          </p:cNvPr>
          <p:cNvSpPr txBox="1"/>
          <p:nvPr/>
        </p:nvSpPr>
        <p:spPr>
          <a:xfrm>
            <a:off x="7542979" y="4990344"/>
            <a:ext cx="671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家長</a:t>
            </a:r>
            <a:endParaRPr kumimoji="1" lang="en-US" altLang="zh-TW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回簽</a:t>
            </a:r>
          </a:p>
        </p:txBody>
      </p:sp>
      <p:sp>
        <p:nvSpPr>
          <p:cNvPr id="22" name="Oval 15">
            <a:extLst>
              <a:ext uri="{FF2B5EF4-FFF2-40B4-BE49-F238E27FC236}">
                <a16:creationId xmlns:a16="http://schemas.microsoft.com/office/drawing/2014/main" id="{9DEB3855-C40D-6441-8658-F915F71ABA22}"/>
              </a:ext>
            </a:extLst>
          </p:cNvPr>
          <p:cNvSpPr/>
          <p:nvPr/>
        </p:nvSpPr>
        <p:spPr>
          <a:xfrm>
            <a:off x="11196752" y="3368806"/>
            <a:ext cx="958876" cy="9588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DC222A7C-1E68-DA4D-B06A-BB692B3F6FF5}"/>
              </a:ext>
            </a:extLst>
          </p:cNvPr>
          <p:cNvSpPr txBox="1"/>
          <p:nvPr/>
        </p:nvSpPr>
        <p:spPr>
          <a:xfrm>
            <a:off x="11295823" y="3530603"/>
            <a:ext cx="757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即時</a:t>
            </a:r>
            <a:endParaRPr kumimoji="1" lang="en-US" altLang="zh-TW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kumimoji="1"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統計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590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dirty="0" smtClean="0">
                <a:solidFill>
                  <a:schemeClr val="bg2">
                    <a:lumMod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公告推播 </a:t>
            </a:r>
            <a:endParaRPr kumimoji="1" lang="zh-TW" altLang="en-US" sz="4800" dirty="0">
              <a:solidFill>
                <a:schemeClr val="bg2">
                  <a:lumMod val="2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8D6704E8-19AE-714E-B384-6CCFCCF5B7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0" y="339194"/>
            <a:ext cx="988755" cy="847506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859415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24" grpId="0" animBg="1"/>
      <p:bldP spid="26" grpId="0" animBg="1"/>
      <p:bldP spid="19" grpId="0" animBg="1"/>
      <p:bldP spid="18" grpId="0"/>
      <p:bldP spid="22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8">
            <a:extLst>
              <a:ext uri="{FF2B5EF4-FFF2-40B4-BE49-F238E27FC236}">
                <a16:creationId xmlns:a16="http://schemas.microsoft.com/office/drawing/2014/main" id="{FE5A9426-9791-AB49-810C-F9F537DC30D2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E26D7BDB-E36E-584F-8D6E-674E6C2860D6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FE45C3F6-0AF5-E248-A8FD-F60292C6378B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C81819D0-4964-A84E-B64F-83EE135CA443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63DB27AC-D783-4449-879A-E9CF15279C54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4319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dirty="0">
                <a:solidFill>
                  <a:schemeClr val="bg2">
                    <a:lumMod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電子聯絡簿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C997A11-9B49-9545-99B5-E12260191BA4}"/>
              </a:ext>
            </a:extLst>
          </p:cNvPr>
          <p:cNvSpPr txBox="1"/>
          <p:nvPr/>
        </p:nvSpPr>
        <p:spPr>
          <a:xfrm>
            <a:off x="852438" y="1907815"/>
            <a:ext cx="2569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導師發布</a:t>
            </a:r>
            <a:endParaRPr kumimoji="1" lang="zh-TW" altLang="en-US" sz="44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7381551" y="365570"/>
            <a:ext cx="3391977" cy="6019092"/>
            <a:chOff x="6505143" y="491396"/>
            <a:chExt cx="3391977" cy="6019092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A8737CEA-F1D1-1F4C-A288-A6B3560B9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5143" y="491396"/>
              <a:ext cx="3391977" cy="6019092"/>
            </a:xfrm>
            <a:prstGeom prst="rect">
              <a:avLst/>
            </a:prstGeom>
          </p:spPr>
        </p:pic>
        <p:pic>
          <p:nvPicPr>
            <p:cNvPr id="4098" name="Picture 2" descr="https://lh3.googleusercontent.com/XdnefTpsvsZ9yWjzxPE9dtb1wK2-RVLOm7ulRQE36P1OYhYT7ReNsD8xI4Fc7WVvYufZ_gqiE5rTUkYzqPARXTbNXaKZXdES6SurR4vtTR4JFpx2aTVFALleGCqpdgtL_iPlG4t9">
              <a:extLst>
                <a:ext uri="{FF2B5EF4-FFF2-40B4-BE49-F238E27FC236}">
                  <a16:creationId xmlns:a16="http://schemas.microsoft.com/office/drawing/2014/main" id="{8F9ED2C7-B0CB-C341-88D9-7FC84B2433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716744" y="918008"/>
              <a:ext cx="3014835" cy="509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FE73F8C-2308-0348-BF93-945EEF46B058}"/>
                </a:ext>
              </a:extLst>
            </p:cNvPr>
            <p:cNvSpPr/>
            <p:nvPr/>
          </p:nvSpPr>
          <p:spPr>
            <a:xfrm>
              <a:off x="6852561" y="1817813"/>
              <a:ext cx="2743200" cy="33967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197A038D-CA46-0440-B63E-282D77C44208}"/>
                </a:ext>
              </a:extLst>
            </p:cNvPr>
            <p:cNvSpPr/>
            <p:nvPr/>
          </p:nvSpPr>
          <p:spPr>
            <a:xfrm>
              <a:off x="9109450" y="918008"/>
              <a:ext cx="622129" cy="34796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4725" y="365570"/>
            <a:ext cx="976757" cy="830997"/>
          </a:xfrm>
          <a:prstGeom prst="rect">
            <a:avLst/>
          </a:prstGeom>
          <a:ln w="952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789067" y="2957490"/>
            <a:ext cx="5578327" cy="2721258"/>
            <a:chOff x="479573" y="2995280"/>
            <a:chExt cx="5578327" cy="2721258"/>
          </a:xfrm>
        </p:grpSpPr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3038190B-5B2A-2347-B14A-1F17F7E3E91B}"/>
                </a:ext>
              </a:extLst>
            </p:cNvPr>
            <p:cNvSpPr txBox="1"/>
            <p:nvPr/>
          </p:nvSpPr>
          <p:spPr>
            <a:xfrm>
              <a:off x="485001" y="2995280"/>
              <a:ext cx="5572899" cy="272125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060"/>
                </a:lnSpc>
              </a:pPr>
              <a:r>
                <a:rPr kumimoji="1" lang="zh-TW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於右上角點選        即可</a:t>
              </a:r>
              <a:r>
                <a:rPr kumimoji="1" lang="zh-TW" altLang="en-US" sz="2800" b="1" dirty="0" smtClean="0">
                  <a:solidFill>
                    <a:srgbClr val="00C058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編輯</a:t>
              </a:r>
              <a:endParaRPr lang="en-US" altLang="zh-TW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514350" indent="-514350">
                <a:lnSpc>
                  <a:spcPts val="4060"/>
                </a:lnSpc>
                <a:buAutoNum type="arabicPeriod"/>
              </a:pPr>
              <a:r>
                <a:rPr lang="zh-TW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整合</a:t>
              </a:r>
              <a:r>
                <a:rPr lang="zh-TW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各科</a:t>
              </a:r>
              <a:r>
                <a:rPr lang="zh-TW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作業，發布</a:t>
              </a:r>
              <a:r>
                <a:rPr lang="zh-TW" altLang="en-US" sz="2800" b="1" dirty="0" smtClean="0">
                  <a:solidFill>
                    <a:srgbClr val="00C058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回家作業</a:t>
              </a:r>
              <a:endParaRPr lang="en-US" altLang="zh-TW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514350" indent="-514350">
                <a:lnSpc>
                  <a:spcPts val="4060"/>
                </a:lnSpc>
                <a:buAutoNum type="arabicPeriod"/>
              </a:pPr>
              <a:r>
                <a:rPr lang="zh-TW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提供</a:t>
              </a:r>
              <a:r>
                <a:rPr lang="zh-TW" altLang="en-US" sz="2800" b="1" dirty="0" smtClean="0">
                  <a:solidFill>
                    <a:srgbClr val="00C058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拍照、上傳附件</a:t>
              </a:r>
              <a:r>
                <a:rPr lang="zh-TW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功能</a:t>
              </a:r>
              <a:endPara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514350" indent="-514350">
                <a:lnSpc>
                  <a:spcPts val="4060"/>
                </a:lnSpc>
                <a:buFontTx/>
                <a:buAutoNum type="arabicPeriod"/>
              </a:pPr>
              <a:r>
                <a:rPr lang="zh-TW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新增</a:t>
              </a:r>
              <a:r>
                <a:rPr lang="zh-TW" altLang="en-US" sz="2800" b="1" dirty="0">
                  <a:solidFill>
                    <a:srgbClr val="00C058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提醒事項</a:t>
              </a:r>
            </a:p>
            <a:p>
              <a:pPr marL="514350" indent="-514350">
                <a:lnSpc>
                  <a:spcPts val="4060"/>
                </a:lnSpc>
                <a:buAutoNum type="arabicPeriod"/>
              </a:pPr>
              <a:r>
                <a:rPr lang="zh-TW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新增</a:t>
              </a:r>
              <a:r>
                <a:rPr lang="zh-TW" altLang="en-US" sz="2800" b="1" dirty="0" smtClean="0">
                  <a:solidFill>
                    <a:srgbClr val="00C058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老師的話</a:t>
              </a:r>
              <a:endParaRPr lang="en-US" altLang="zh-TW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grpSp>
          <p:nvGrpSpPr>
            <p:cNvPr id="8" name="群組 7"/>
            <p:cNvGrpSpPr/>
            <p:nvPr/>
          </p:nvGrpSpPr>
          <p:grpSpPr>
            <a:xfrm>
              <a:off x="479573" y="3519505"/>
              <a:ext cx="470651" cy="1607055"/>
              <a:chOff x="479573" y="3545881"/>
              <a:chExt cx="470651" cy="1607055"/>
            </a:xfrm>
          </p:grpSpPr>
          <p:grpSp>
            <p:nvGrpSpPr>
              <p:cNvPr id="25" name="群組 24"/>
              <p:cNvGrpSpPr/>
              <p:nvPr/>
            </p:nvGrpSpPr>
            <p:grpSpPr>
              <a:xfrm>
                <a:off x="479573" y="3545881"/>
                <a:ext cx="459935" cy="497609"/>
                <a:chOff x="592173" y="4294812"/>
                <a:chExt cx="619057" cy="619057"/>
              </a:xfrm>
            </p:grpSpPr>
            <p:sp>
              <p:nvSpPr>
                <p:cNvPr id="26" name="Oval 14">
                  <a:extLst>
                    <a:ext uri="{FF2B5EF4-FFF2-40B4-BE49-F238E27FC236}">
                      <a16:creationId xmlns:a16="http://schemas.microsoft.com/office/drawing/2014/main" id="{202F2E78-43E0-7E4E-B728-457BA8E859C4}"/>
                    </a:ext>
                  </a:extLst>
                </p:cNvPr>
                <p:cNvSpPr/>
                <p:nvPr/>
              </p:nvSpPr>
              <p:spPr>
                <a:xfrm>
                  <a:off x="592173" y="4294812"/>
                  <a:ext cx="619057" cy="619057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TextBox 19">
                  <a:extLst>
                    <a:ext uri="{FF2B5EF4-FFF2-40B4-BE49-F238E27FC236}">
                      <a16:creationId xmlns:a16="http://schemas.microsoft.com/office/drawing/2014/main" id="{45AEFD89-694D-FB43-A0D3-DE7566CDE3C5}"/>
                    </a:ext>
                  </a:extLst>
                </p:cNvPr>
                <p:cNvSpPr txBox="1"/>
                <p:nvPr/>
              </p:nvSpPr>
              <p:spPr>
                <a:xfrm>
                  <a:off x="731654" y="4372623"/>
                  <a:ext cx="368943" cy="45803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TW" b="1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1</a:t>
                  </a:r>
                  <a:endParaRPr lang="ko-KR" alt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8" name="群組 27"/>
              <p:cNvGrpSpPr/>
              <p:nvPr/>
            </p:nvGrpSpPr>
            <p:grpSpPr>
              <a:xfrm>
                <a:off x="490289" y="4111455"/>
                <a:ext cx="459935" cy="497609"/>
                <a:chOff x="592173" y="4294812"/>
                <a:chExt cx="619057" cy="619057"/>
              </a:xfrm>
            </p:grpSpPr>
            <p:sp>
              <p:nvSpPr>
                <p:cNvPr id="29" name="Oval 14">
                  <a:extLst>
                    <a:ext uri="{FF2B5EF4-FFF2-40B4-BE49-F238E27FC236}">
                      <a16:creationId xmlns:a16="http://schemas.microsoft.com/office/drawing/2014/main" id="{202F2E78-43E0-7E4E-B728-457BA8E859C4}"/>
                    </a:ext>
                  </a:extLst>
                </p:cNvPr>
                <p:cNvSpPr/>
                <p:nvPr/>
              </p:nvSpPr>
              <p:spPr>
                <a:xfrm>
                  <a:off x="592173" y="4294812"/>
                  <a:ext cx="619057" cy="619057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TextBox 19">
                  <a:extLst>
                    <a:ext uri="{FF2B5EF4-FFF2-40B4-BE49-F238E27FC236}">
                      <a16:creationId xmlns:a16="http://schemas.microsoft.com/office/drawing/2014/main" id="{45AEFD89-694D-FB43-A0D3-DE7566CDE3C5}"/>
                    </a:ext>
                  </a:extLst>
                </p:cNvPr>
                <p:cNvSpPr txBox="1"/>
                <p:nvPr/>
              </p:nvSpPr>
              <p:spPr>
                <a:xfrm>
                  <a:off x="731654" y="4372623"/>
                  <a:ext cx="368943" cy="45803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TW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ko-KR" alt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群組 35"/>
              <p:cNvGrpSpPr/>
              <p:nvPr/>
            </p:nvGrpSpPr>
            <p:grpSpPr>
              <a:xfrm>
                <a:off x="481486" y="4655327"/>
                <a:ext cx="459935" cy="497609"/>
                <a:chOff x="592173" y="4294812"/>
                <a:chExt cx="619057" cy="619057"/>
              </a:xfrm>
            </p:grpSpPr>
            <p:sp>
              <p:nvSpPr>
                <p:cNvPr id="38" name="Oval 14">
                  <a:extLst>
                    <a:ext uri="{FF2B5EF4-FFF2-40B4-BE49-F238E27FC236}">
                      <a16:creationId xmlns:a16="http://schemas.microsoft.com/office/drawing/2014/main" id="{202F2E78-43E0-7E4E-B728-457BA8E859C4}"/>
                    </a:ext>
                  </a:extLst>
                </p:cNvPr>
                <p:cNvSpPr/>
                <p:nvPr/>
              </p:nvSpPr>
              <p:spPr>
                <a:xfrm>
                  <a:off x="592173" y="4294812"/>
                  <a:ext cx="619057" cy="619057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TextBox 19">
                  <a:extLst>
                    <a:ext uri="{FF2B5EF4-FFF2-40B4-BE49-F238E27FC236}">
                      <a16:creationId xmlns:a16="http://schemas.microsoft.com/office/drawing/2014/main" id="{45AEFD89-694D-FB43-A0D3-DE7566CDE3C5}"/>
                    </a:ext>
                  </a:extLst>
                </p:cNvPr>
                <p:cNvSpPr txBox="1"/>
                <p:nvPr/>
              </p:nvSpPr>
              <p:spPr>
                <a:xfrm>
                  <a:off x="731654" y="4372623"/>
                  <a:ext cx="368943" cy="45803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zh-TW" b="1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ko-KR" alt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46" name="Picture 2" descr="https://lh3.googleusercontent.com/XdnefTpsvsZ9yWjzxPE9dtb1wK2-RVLOm7ulRQE36P1OYhYT7ReNsD8xI4Fc7WVvYufZ_gqiE5rTUkYzqPARXTbNXaKZXdES6SurR4vtTR4JFpx2aTVFALleGCqpdgtL_iPlG4t9">
              <a:extLst>
                <a:ext uri="{FF2B5EF4-FFF2-40B4-BE49-F238E27FC236}">
                  <a16:creationId xmlns:a16="http://schemas.microsoft.com/office/drawing/2014/main" id="{8F9ED2C7-B0CB-C341-88D9-7FC84B2433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58221" y="3110163"/>
              <a:ext cx="594660" cy="334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群組 6"/>
            <p:cNvGrpSpPr/>
            <p:nvPr/>
          </p:nvGrpSpPr>
          <p:grpSpPr>
            <a:xfrm>
              <a:off x="485001" y="5181139"/>
              <a:ext cx="459935" cy="497609"/>
              <a:chOff x="485001" y="5181139"/>
              <a:chExt cx="459935" cy="497609"/>
            </a:xfrm>
          </p:grpSpPr>
          <p:sp>
            <p:nvSpPr>
              <p:cNvPr id="47" name="Oval 14">
                <a:extLst>
                  <a:ext uri="{FF2B5EF4-FFF2-40B4-BE49-F238E27FC236}">
                    <a16:creationId xmlns:a16="http://schemas.microsoft.com/office/drawing/2014/main" id="{202F2E78-43E0-7E4E-B728-457BA8E859C4}"/>
                  </a:ext>
                </a:extLst>
              </p:cNvPr>
              <p:cNvSpPr/>
              <p:nvPr/>
            </p:nvSpPr>
            <p:spPr>
              <a:xfrm>
                <a:off x="485001" y="5181139"/>
                <a:ext cx="459935" cy="49760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TextBox 19">
                <a:extLst>
                  <a:ext uri="{FF2B5EF4-FFF2-40B4-BE49-F238E27FC236}">
                    <a16:creationId xmlns:a16="http://schemas.microsoft.com/office/drawing/2014/main" id="{45AEFD89-694D-FB43-A0D3-DE7566CDE3C5}"/>
                  </a:ext>
                </a:extLst>
              </p:cNvPr>
              <p:cNvSpPr txBox="1"/>
              <p:nvPr/>
            </p:nvSpPr>
            <p:spPr>
              <a:xfrm>
                <a:off x="578604" y="5248706"/>
                <a:ext cx="274110" cy="36818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TW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26289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lh6.googleusercontent.com/IN0Qqt8WL7Sg8LcrAar1Q83fiDURdjgW0K1omlIOb66zrmmM7zfhv86fnhedpD4Wf9H6k3hsAAwJUBtk5s1hrUNR3bZEK7G9Zhb8p33iTKAt128Mvc3WkeAsJgSjJiNCzdftKakI">
            <a:extLst>
              <a:ext uri="{FF2B5EF4-FFF2-40B4-BE49-F238E27FC236}">
                <a16:creationId xmlns:a16="http://schemas.microsoft.com/office/drawing/2014/main" id="{3DEB4A1A-25E3-384C-9BDF-6EB14A307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43945" y="954933"/>
            <a:ext cx="2912909" cy="506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18">
            <a:extLst>
              <a:ext uri="{FF2B5EF4-FFF2-40B4-BE49-F238E27FC236}">
                <a16:creationId xmlns:a16="http://schemas.microsoft.com/office/drawing/2014/main" id="{FE5A9426-9791-AB49-810C-F9F537DC30D2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E26D7BDB-E36E-584F-8D6E-674E6C2860D6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FE45C3F6-0AF5-E248-A8FD-F60292C6378B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C81819D0-4964-A84E-B64F-83EE135CA443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63DB27AC-D783-4449-879A-E9CF15279C54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590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dirty="0">
                <a:solidFill>
                  <a:schemeClr val="bg2">
                    <a:lumMod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電子聯絡簿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C997A11-9B49-9545-99B5-E12260191BA4}"/>
              </a:ext>
            </a:extLst>
          </p:cNvPr>
          <p:cNvSpPr txBox="1"/>
          <p:nvPr/>
        </p:nvSpPr>
        <p:spPr>
          <a:xfrm>
            <a:off x="395412" y="2612335"/>
            <a:ext cx="5318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家長簽名後，導師能</a:t>
            </a:r>
            <a:endParaRPr kumimoji="1" lang="zh-TW" altLang="en-US" sz="44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4DEB3527-42DD-C44C-B05C-B15DC501F530}"/>
              </a:ext>
            </a:extLst>
          </p:cNvPr>
          <p:cNvSpPr txBox="1"/>
          <p:nvPr/>
        </p:nvSpPr>
        <p:spPr>
          <a:xfrm>
            <a:off x="489844" y="3887768"/>
            <a:ext cx="4570632" cy="11439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060"/>
              </a:lnSpc>
              <a:buAutoNum type="arabicPeriod"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瀏覽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家長回簽情形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統計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FontTx/>
              <a:buAutoNum type="arabicPeriod"/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查看</a:t>
            </a:r>
            <a:r>
              <a:rPr lang="zh-TW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家長私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訊</a:t>
            </a:r>
            <a:endParaRPr lang="zh-TW" altLang="en-US" sz="2800" b="1" dirty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4725" y="365570"/>
            <a:ext cx="976757" cy="830997"/>
          </a:xfrm>
          <a:prstGeom prst="rect">
            <a:avLst/>
          </a:prstGeom>
          <a:ln w="952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" descr="https://lh3.googleusercontent.com/XdnefTpsvsZ9yWjzxPE9dtb1wK2-RVLOm7ulRQE36P1OYhYT7ReNsD8xI4Fc7WVvYufZ_gqiE5rTUkYzqPARXTbNXaKZXdES6SurR4vtTR4JFpx2aTVFALleGCqpdgtL_iPlG4t9">
            <a:extLst>
              <a:ext uri="{FF2B5EF4-FFF2-40B4-BE49-F238E27FC236}">
                <a16:creationId xmlns:a16="http://schemas.microsoft.com/office/drawing/2014/main" id="{8F9ED2C7-B0CB-C341-88D9-7FC84B243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8164" y="954933"/>
            <a:ext cx="3014835" cy="50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D5CBC68D-D481-8C4D-8933-FFA0B34A3D69}"/>
              </a:ext>
            </a:extLst>
          </p:cNvPr>
          <p:cNvSpPr/>
          <p:nvPr/>
        </p:nvSpPr>
        <p:spPr>
          <a:xfrm>
            <a:off x="5882640" y="5490438"/>
            <a:ext cx="2621280" cy="5375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32" name="群組 31"/>
          <p:cNvGrpSpPr/>
          <p:nvPr/>
        </p:nvGrpSpPr>
        <p:grpSpPr>
          <a:xfrm>
            <a:off x="480038" y="3907446"/>
            <a:ext cx="475910" cy="497609"/>
            <a:chOff x="592173" y="4294812"/>
            <a:chExt cx="619057" cy="619057"/>
          </a:xfrm>
        </p:grpSpPr>
        <p:sp>
          <p:nvSpPr>
            <p:cNvPr id="33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491126" y="4473020"/>
            <a:ext cx="475910" cy="497609"/>
            <a:chOff x="592173" y="4294812"/>
            <a:chExt cx="619057" cy="619057"/>
          </a:xfrm>
        </p:grpSpPr>
        <p:sp>
          <p:nvSpPr>
            <p:cNvPr id="36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" name="圖片 19">
            <a:extLst>
              <a:ext uri="{FF2B5EF4-FFF2-40B4-BE49-F238E27FC236}">
                <a16:creationId xmlns:a16="http://schemas.microsoft.com/office/drawing/2014/main" id="{BBF802C4-88C5-5049-AF29-C9B5A4F0E4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006" y="438824"/>
            <a:ext cx="3158714" cy="6132576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BBF802C4-88C5-5049-AF29-C9B5A4F0E4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9979" y="423347"/>
            <a:ext cx="3158714" cy="613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281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5762557" y="1194954"/>
            <a:ext cx="2716979" cy="4921795"/>
            <a:chOff x="5274877" y="1194954"/>
            <a:chExt cx="3137745" cy="4921795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74877" y="1194954"/>
              <a:ext cx="3137745" cy="492179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6158346" y="1854426"/>
              <a:ext cx="921328" cy="167806"/>
            </a:xfrm>
            <a:prstGeom prst="rect">
              <a:avLst/>
            </a:prstGeom>
          </p:spPr>
        </p:pic>
      </p:grp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4064" y="1186700"/>
            <a:ext cx="2879706" cy="49383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0" name="Group 18">
            <a:extLst>
              <a:ext uri="{FF2B5EF4-FFF2-40B4-BE49-F238E27FC236}">
                <a16:creationId xmlns:a16="http://schemas.microsoft.com/office/drawing/2014/main" id="{FE5A9426-9791-AB49-810C-F9F537DC30D2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E26D7BDB-E36E-584F-8D6E-674E6C2860D6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FE45C3F6-0AF5-E248-A8FD-F60292C6378B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C81819D0-4964-A84E-B64F-83EE135CA443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63DB27AC-D783-4449-879A-E9CF15279C54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3404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dirty="0" smtClean="0">
                <a:solidFill>
                  <a:schemeClr val="bg2">
                    <a:lumMod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我的圖書</a:t>
            </a:r>
            <a:r>
              <a:rPr kumimoji="1" lang="zh-TW" altLang="en-US" sz="4800" dirty="0">
                <a:solidFill>
                  <a:schemeClr val="bg2">
                    <a:lumMod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館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C997A11-9B49-9545-99B5-E12260191BA4}"/>
              </a:ext>
            </a:extLst>
          </p:cNvPr>
          <p:cNvSpPr txBox="1"/>
          <p:nvPr/>
        </p:nvSpPr>
        <p:spPr>
          <a:xfrm>
            <a:off x="870897" y="2726109"/>
            <a:ext cx="3569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圖書借閱</a:t>
            </a:r>
            <a:r>
              <a:rPr kumimoji="1" lang="zh-TW" altLang="en-US" sz="4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紀錄</a:t>
            </a:r>
            <a:endParaRPr kumimoji="1" lang="zh-TW" altLang="en-US" sz="44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4DEB3527-42DD-C44C-B05C-B15DC501F530}"/>
              </a:ext>
            </a:extLst>
          </p:cNvPr>
          <p:cNvSpPr txBox="1"/>
          <p:nvPr/>
        </p:nvSpPr>
        <p:spPr>
          <a:xfrm>
            <a:off x="370540" y="3736352"/>
            <a:ext cx="4570632" cy="1669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當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學生借閱逾期還書，導師即時收到推播，可瀏覽訊息內容並督促學生歸還</a:t>
            </a:r>
            <a:endParaRPr lang="zh-TW" altLang="en-US" sz="2800" b="1" dirty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5CBC68D-D481-8C4D-8933-FFA0B34A3D69}"/>
              </a:ext>
            </a:extLst>
          </p:cNvPr>
          <p:cNvSpPr/>
          <p:nvPr/>
        </p:nvSpPr>
        <p:spPr>
          <a:xfrm>
            <a:off x="5791200" y="2531413"/>
            <a:ext cx="841482" cy="711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1645" y="491397"/>
            <a:ext cx="948831" cy="813540"/>
          </a:xfrm>
          <a:prstGeom prst="rect">
            <a:avLst/>
          </a:prstGeom>
          <a:ln>
            <a:noFill/>
          </a:ln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BBF802C4-88C5-5049-AF29-C9B5A4F0E44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630" y="700544"/>
            <a:ext cx="3047018" cy="5584432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BBF802C4-88C5-5049-AF29-C9B5A4F0E44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6752" y="703334"/>
            <a:ext cx="3160448" cy="558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66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365297" y="6246254"/>
            <a:ext cx="5462007" cy="611745"/>
            <a:chOff x="152400" y="152400"/>
            <a:chExt cx="9126287" cy="5143500"/>
          </a:xfrm>
        </p:grpSpPr>
        <p:sp>
          <p:nvSpPr>
            <p:cNvPr id="12" name="Rectangle 11"/>
            <p:cNvSpPr/>
            <p:nvPr/>
          </p:nvSpPr>
          <p:spPr>
            <a:xfrm>
              <a:off x="152400" y="152400"/>
              <a:ext cx="22860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36046" y="152400"/>
              <a:ext cx="2286000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2046" y="152400"/>
              <a:ext cx="2286000" cy="514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92687" y="152400"/>
              <a:ext cx="2286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3" name="Title 1"/>
          <p:cNvSpPr txBox="1">
            <a:spLocks/>
          </p:cNvSpPr>
          <p:nvPr/>
        </p:nvSpPr>
        <p:spPr>
          <a:xfrm>
            <a:off x="2503302" y="5996690"/>
            <a:ext cx="7296811" cy="72277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zh-TW" altLang="en-US" sz="4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說明結束 </a:t>
            </a:r>
            <a:r>
              <a:rPr lang="zh-CN" altLang="en-US" sz="4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zh-TW" altLang="en-US" sz="4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大家</a:t>
            </a:r>
            <a:endParaRPr lang="ko-KR" altLang="en-US" sz="4800" dirty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A1B932E-DEA8-1E44-AAEF-02DD4913B5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6961" y="450760"/>
            <a:ext cx="1791572" cy="98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443163"/>
            <a:ext cx="10515600" cy="1466850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100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登入介面</a:t>
            </a:r>
            <a:r>
              <a:rPr kumimoji="1" lang="zh-TW" altLang="en-US" sz="100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zh-TW" altLang="en-US" sz="10000" dirty="0"/>
          </a:p>
        </p:txBody>
      </p:sp>
    </p:spTree>
    <p:extLst>
      <p:ext uri="{BB962C8B-B14F-4D97-AF65-F5344CB8AC3E}">
        <p14:creationId xmlns:p14="http://schemas.microsoft.com/office/powerpoint/2010/main" val="29656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8">
            <a:extLst>
              <a:ext uri="{FF2B5EF4-FFF2-40B4-BE49-F238E27FC236}">
                <a16:creationId xmlns:a16="http://schemas.microsoft.com/office/drawing/2014/main" id="{FE5A9426-9791-AB49-810C-F9F537DC30D2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E26D7BDB-E36E-584F-8D6E-674E6C2860D6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FE45C3F6-0AF5-E248-A8FD-F60292C6378B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C81819D0-4964-A84E-B64F-83EE135CA443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63DB27AC-D783-4449-879A-E9CF15279C54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CC997A11-9B49-9545-99B5-E12260191BA4}"/>
              </a:ext>
            </a:extLst>
          </p:cNvPr>
          <p:cNvSpPr txBox="1"/>
          <p:nvPr/>
        </p:nvSpPr>
        <p:spPr>
          <a:xfrm>
            <a:off x="789067" y="2398474"/>
            <a:ext cx="580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School</a:t>
            </a:r>
            <a:r>
              <a:rPr lang="en" altLang="zh-TW" sz="4400" b="1" dirty="0" smtClean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+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親</a:t>
            </a:r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師生平台</a:t>
            </a:r>
          </a:p>
          <a:p>
            <a:endParaRPr kumimoji="1" lang="zh-TW" altLang="en-US" sz="44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8CC459B-7643-B84B-87A9-218B3D21F519}"/>
              </a:ext>
            </a:extLst>
          </p:cNvPr>
          <p:cNvSpPr txBox="1"/>
          <p:nvPr/>
        </p:nvSpPr>
        <p:spPr>
          <a:xfrm>
            <a:off x="855617" y="3164240"/>
            <a:ext cx="4230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是一款家長、老師、學生</a:t>
            </a:r>
            <a:r>
              <a:rPr lang="en-US" altLang="zh-TW" sz="2800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方通用的</a:t>
            </a:r>
            <a:r>
              <a:rPr lang="en" altLang="zh-TW" sz="2800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App</a:t>
            </a:r>
            <a:endParaRPr kumimoji="1" lang="zh-TW" alt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DA5D81A-DEC0-0945-A436-E6C4A54E1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88406" y="637432"/>
            <a:ext cx="2742410" cy="487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A379B37F-45C6-3D41-A3F7-34D06ED58C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754" y="402770"/>
            <a:ext cx="4845057" cy="6477049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3A09F71F-28D1-E145-B079-5793DD89DC13}"/>
              </a:ext>
            </a:extLst>
          </p:cNvPr>
          <p:cNvSpPr/>
          <p:nvPr/>
        </p:nvSpPr>
        <p:spPr>
          <a:xfrm>
            <a:off x="7216088" y="2714626"/>
            <a:ext cx="2676628" cy="20505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15331" y="4396198"/>
            <a:ext cx="5645562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家長、學生資料，提供</a:t>
            </a: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訊息發送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管道，減輕學校通知家長的負擔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16094" y="339194"/>
            <a:ext cx="5398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介面說明</a:t>
            </a:r>
            <a:endParaRPr kumimoji="1" lang="en-US" altLang="zh-TW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9641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8311" y="2265886"/>
            <a:ext cx="2788263" cy="463093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0322" y="2239509"/>
            <a:ext cx="2690854" cy="4618487"/>
          </a:xfrm>
          <a:prstGeom prst="rect">
            <a:avLst/>
          </a:prstGeom>
        </p:spPr>
      </p:pic>
      <p:grpSp>
        <p:nvGrpSpPr>
          <p:cNvPr id="8" name="Group 18">
            <a:extLst>
              <a:ext uri="{FF2B5EF4-FFF2-40B4-BE49-F238E27FC236}">
                <a16:creationId xmlns:a16="http://schemas.microsoft.com/office/drawing/2014/main" id="{592A51EF-002D-0A40-9450-C45D80B3102B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9" name="Rectangle 19">
              <a:extLst>
                <a:ext uri="{FF2B5EF4-FFF2-40B4-BE49-F238E27FC236}">
                  <a16:creationId xmlns:a16="http://schemas.microsoft.com/office/drawing/2014/main" id="{E1120EEB-F486-6347-8FAD-2B821FB02430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10" name="Rectangle 20">
              <a:extLst>
                <a:ext uri="{FF2B5EF4-FFF2-40B4-BE49-F238E27FC236}">
                  <a16:creationId xmlns:a16="http://schemas.microsoft.com/office/drawing/2014/main" id="{65CC103F-59E6-8842-A66B-EE60CE24DE78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1" name="Rectangle 21">
              <a:extLst>
                <a:ext uri="{FF2B5EF4-FFF2-40B4-BE49-F238E27FC236}">
                  <a16:creationId xmlns:a16="http://schemas.microsoft.com/office/drawing/2014/main" id="{DBAC3753-53DF-644D-9BBD-A20524354F7E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2" name="Rectangle 22">
              <a:extLst>
                <a:ext uri="{FF2B5EF4-FFF2-40B4-BE49-F238E27FC236}">
                  <a16:creationId xmlns:a16="http://schemas.microsoft.com/office/drawing/2014/main" id="{C96E1CB5-1F94-B242-AA0D-5A2AD6796F9E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6C83679E-24E6-0A48-B739-60F3D476BF78}"/>
              </a:ext>
            </a:extLst>
          </p:cNvPr>
          <p:cNvSpPr/>
          <p:nvPr/>
        </p:nvSpPr>
        <p:spPr>
          <a:xfrm>
            <a:off x="1698832" y="3003682"/>
            <a:ext cx="666299" cy="3002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8A4A653F-BAEB-5543-8AC6-7C93D89FE021}"/>
              </a:ext>
            </a:extLst>
          </p:cNvPr>
          <p:cNvSpPr txBox="1"/>
          <p:nvPr/>
        </p:nvSpPr>
        <p:spPr>
          <a:xfrm>
            <a:off x="1837593" y="1534254"/>
            <a:ext cx="2400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選擇學校</a:t>
            </a:r>
            <a:r>
              <a:rPr kumimoji="1" lang="zh-CN" altLang="en-US" sz="20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縣市</a:t>
            </a:r>
            <a:endParaRPr kumimoji="1" lang="zh-TW" altLang="en-US" sz="2000" b="1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0452132C-B528-7448-B47D-FD6DF99B00C3}"/>
              </a:ext>
            </a:extLst>
          </p:cNvPr>
          <p:cNvSpPr txBox="1"/>
          <p:nvPr/>
        </p:nvSpPr>
        <p:spPr>
          <a:xfrm>
            <a:off x="4863937" y="1534254"/>
            <a:ext cx="2579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</a:t>
            </a:r>
            <a:r>
              <a:rPr kumimoji="1" lang="zh-CN" altLang="en-US" sz="20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鄉鎮地區</a:t>
            </a:r>
            <a:endParaRPr kumimoji="1" lang="zh-TW" altLang="en-US" sz="2000" b="1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4ED3576C-366B-B94A-BB77-7C78F8BB339C}"/>
              </a:ext>
            </a:extLst>
          </p:cNvPr>
          <p:cNvSpPr txBox="1"/>
          <p:nvPr/>
        </p:nvSpPr>
        <p:spPr>
          <a:xfrm>
            <a:off x="7956188" y="1534254"/>
            <a:ext cx="2621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</a:t>
            </a:r>
            <a:r>
              <a:rPr kumimoji="1" lang="zh-CN" altLang="en-US" sz="20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學校</a:t>
            </a:r>
            <a:endParaRPr kumimoji="1" lang="zh-TW" altLang="en-US" sz="2000" b="1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6" y="339194"/>
            <a:ext cx="8056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介面</a:t>
            </a:r>
            <a:r>
              <a:rPr kumimoji="1" lang="zh-TW" altLang="en-US" sz="48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 </a:t>
            </a:r>
            <a:r>
              <a:rPr kumimoji="1" lang="en-US" altLang="zh-TW" sz="48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TW" altLang="en-US" sz="48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教師</a:t>
            </a:r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1457843" y="1395222"/>
            <a:ext cx="619057" cy="619057"/>
            <a:chOff x="592173" y="4294812"/>
            <a:chExt cx="619057" cy="619057"/>
          </a:xfrm>
        </p:grpSpPr>
        <p:sp>
          <p:nvSpPr>
            <p:cNvPr id="44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5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685907" y="4416260"/>
              <a:ext cx="449073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4465559" y="1404014"/>
            <a:ext cx="619057" cy="619057"/>
            <a:chOff x="592173" y="4294812"/>
            <a:chExt cx="619057" cy="619057"/>
          </a:xfrm>
        </p:grpSpPr>
        <p:sp>
          <p:nvSpPr>
            <p:cNvPr id="47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8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685907" y="4416260"/>
              <a:ext cx="449073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7646660" y="1412806"/>
            <a:ext cx="619057" cy="619057"/>
            <a:chOff x="592173" y="4294812"/>
            <a:chExt cx="619057" cy="619057"/>
          </a:xfrm>
        </p:grpSpPr>
        <p:sp>
          <p:nvSpPr>
            <p:cNvPr id="50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685907" y="4416260"/>
              <a:ext cx="449073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6660" y="2268415"/>
            <a:ext cx="2930653" cy="45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8">
            <a:extLst>
              <a:ext uri="{FF2B5EF4-FFF2-40B4-BE49-F238E27FC236}">
                <a16:creationId xmlns:a16="http://schemas.microsoft.com/office/drawing/2014/main" id="{FE5A9426-9791-AB49-810C-F9F537DC30D2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E26D7BDB-E36E-584F-8D6E-674E6C2860D6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FE45C3F6-0AF5-E248-A8FD-F60292C6378B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C81819D0-4964-A84E-B64F-83EE135CA443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63DB27AC-D783-4449-879A-E9CF15279C54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6" y="321609"/>
            <a:ext cx="8873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介面說明 </a:t>
            </a:r>
            <a:r>
              <a:rPr kumimoji="1" lang="en-US" altLang="zh-TW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教師登入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8CC459B-7643-B84B-87A9-218B3D21F519}"/>
              </a:ext>
            </a:extLst>
          </p:cNvPr>
          <p:cNvSpPr txBox="1"/>
          <p:nvPr/>
        </p:nvSpPr>
        <p:spPr>
          <a:xfrm>
            <a:off x="473422" y="3534933"/>
            <a:ext cx="4362347" cy="1669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選擇「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學校老師身份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」後，教職員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工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基隆</a:t>
            </a:r>
            <a:r>
              <a:rPr lang="zh-TW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市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校務行政系統</a:t>
            </a:r>
            <a:r>
              <a:rPr lang="zh-TW" altLang="en-US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帳號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登入</a:t>
            </a:r>
            <a:r>
              <a:rPr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APP</a:t>
            </a:r>
            <a:endParaRPr lang="zh-TW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84C939E-43AF-584F-B5CE-A580F1415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8147" y="1948212"/>
            <a:ext cx="2752266" cy="453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3A09F71F-28D1-E145-B079-5793DD89DC13}"/>
              </a:ext>
            </a:extLst>
          </p:cNvPr>
          <p:cNvSpPr/>
          <p:nvPr/>
        </p:nvSpPr>
        <p:spPr>
          <a:xfrm>
            <a:off x="8291569" y="3643491"/>
            <a:ext cx="2738844" cy="12098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23" name="群組 22"/>
          <p:cNvGrpSpPr/>
          <p:nvPr/>
        </p:nvGrpSpPr>
        <p:grpSpPr>
          <a:xfrm>
            <a:off x="5079297" y="1948212"/>
            <a:ext cx="2983249" cy="4554413"/>
            <a:chOff x="893461" y="2294792"/>
            <a:chExt cx="2983249" cy="4554413"/>
          </a:xfrm>
        </p:grpSpPr>
        <p:grpSp>
          <p:nvGrpSpPr>
            <p:cNvPr id="24" name="群組 23"/>
            <p:cNvGrpSpPr/>
            <p:nvPr/>
          </p:nvGrpSpPr>
          <p:grpSpPr>
            <a:xfrm>
              <a:off x="893461" y="2294792"/>
              <a:ext cx="2983249" cy="4554413"/>
              <a:chOff x="893461" y="2294792"/>
              <a:chExt cx="2983249" cy="4554413"/>
            </a:xfrm>
          </p:grpSpPr>
          <p:pic>
            <p:nvPicPr>
              <p:cNvPr id="26" name="圖片 25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66182" y="2294792"/>
                <a:ext cx="2823302" cy="4554413"/>
              </a:xfrm>
              <a:prstGeom prst="rect">
                <a:avLst/>
              </a:prstGeom>
            </p:spPr>
          </p:pic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6C83679E-24E6-0A48-B739-60F3D476BF78}"/>
                  </a:ext>
                </a:extLst>
              </p:cNvPr>
              <p:cNvSpPr/>
              <p:nvPr/>
            </p:nvSpPr>
            <p:spPr>
              <a:xfrm>
                <a:off x="893461" y="4906348"/>
                <a:ext cx="2983249" cy="62425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284C939E-43AF-584F-B5CE-A580F1415B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49270" y="3614285"/>
              <a:ext cx="1646684" cy="246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群組 28"/>
          <p:cNvGrpSpPr/>
          <p:nvPr/>
        </p:nvGrpSpPr>
        <p:grpSpPr>
          <a:xfrm>
            <a:off x="473422" y="2714431"/>
            <a:ext cx="619057" cy="619057"/>
            <a:chOff x="592173" y="4294812"/>
            <a:chExt cx="619057" cy="619057"/>
          </a:xfrm>
        </p:grpSpPr>
        <p:sp>
          <p:nvSpPr>
            <p:cNvPr id="30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685907" y="4416260"/>
              <a:ext cx="449073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6C83679E-24E6-0A48-B739-60F3D476BF78}"/>
              </a:ext>
            </a:extLst>
          </p:cNvPr>
          <p:cNvSpPr/>
          <p:nvPr/>
        </p:nvSpPr>
        <p:spPr>
          <a:xfrm>
            <a:off x="8423304" y="5635869"/>
            <a:ext cx="2443988" cy="333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075516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443163"/>
            <a:ext cx="10515600" cy="1466850"/>
          </a:xfrm>
        </p:spPr>
        <p:txBody>
          <a:bodyPr>
            <a:noAutofit/>
          </a:bodyPr>
          <a:lstStyle/>
          <a:p>
            <a:pPr algn="ctr"/>
            <a:r>
              <a:rPr kumimoji="1" lang="zh-TW" altLang="en-US" sz="100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功能介紹說明</a:t>
            </a:r>
            <a:endParaRPr lang="zh-TW" altLang="en-US" sz="10000" dirty="0"/>
          </a:p>
        </p:txBody>
      </p:sp>
    </p:spTree>
    <p:extLst>
      <p:ext uri="{BB962C8B-B14F-4D97-AF65-F5344CB8AC3E}">
        <p14:creationId xmlns:p14="http://schemas.microsoft.com/office/powerpoint/2010/main" val="30602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8">
            <a:extLst>
              <a:ext uri="{FF2B5EF4-FFF2-40B4-BE49-F238E27FC236}">
                <a16:creationId xmlns:a16="http://schemas.microsoft.com/office/drawing/2014/main" id="{FE5A9426-9791-AB49-810C-F9F537DC30D2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E26D7BDB-E36E-584F-8D6E-674E6C2860D6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FE45C3F6-0AF5-E248-A8FD-F60292C6378B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C81819D0-4964-A84E-B64F-83EE135CA443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63DB27AC-D783-4449-879A-E9CF15279C54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4529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 smtClean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APP</a:t>
            </a:r>
            <a:r>
              <a:rPr kumimoji="1" lang="zh-CN" altLang="en-US" sz="4800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介面</a:t>
            </a:r>
            <a:endParaRPr kumimoji="1" lang="zh-TW" altLang="en-US" sz="4800" b="1" dirty="0">
              <a:solidFill>
                <a:schemeClr val="bg2">
                  <a:lumMod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C997A11-9B49-9545-99B5-E12260191BA4}"/>
              </a:ext>
            </a:extLst>
          </p:cNvPr>
          <p:cNvSpPr txBox="1"/>
          <p:nvPr/>
        </p:nvSpPr>
        <p:spPr>
          <a:xfrm>
            <a:off x="826356" y="2195948"/>
            <a:ext cx="3068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首頁與選單</a:t>
            </a:r>
            <a:endParaRPr kumimoji="1" lang="zh-TW" altLang="en-US" sz="4400" b="1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84C939E-43AF-584F-B5CE-A580F1415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70635" y="756243"/>
            <a:ext cx="3155105" cy="560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6559323" y="251285"/>
            <a:ext cx="3525086" cy="6342978"/>
            <a:chOff x="6559323" y="251285"/>
            <a:chExt cx="3525086" cy="6342978"/>
          </a:xfrm>
        </p:grpSpPr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0C46347E-3EA5-2A47-B2A1-6BC123F81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9323" y="251285"/>
              <a:ext cx="3525086" cy="6342978"/>
            </a:xfrm>
            <a:prstGeom prst="rect">
              <a:avLst/>
            </a:prstGeom>
          </p:spPr>
        </p:pic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66A55B1-AE39-424D-A323-4191AD816231}"/>
                </a:ext>
              </a:extLst>
            </p:cNvPr>
            <p:cNvSpPr/>
            <p:nvPr/>
          </p:nvSpPr>
          <p:spPr>
            <a:xfrm>
              <a:off x="6674305" y="5468815"/>
              <a:ext cx="3410104" cy="4835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71E59178-2301-4840-B058-90856D044A0E}"/>
              </a:ext>
            </a:extLst>
          </p:cNvPr>
          <p:cNvSpPr txBox="1"/>
          <p:nvPr/>
        </p:nvSpPr>
        <p:spPr>
          <a:xfrm>
            <a:off x="5569498" y="1810621"/>
            <a:ext cx="110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操作</a:t>
            </a:r>
            <a:endParaRPr kumimoji="1" lang="en-US" altLang="zh-CN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kumimoji="1" lang="zh-CN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快捷列</a:t>
            </a:r>
            <a:endParaRPr kumimoji="1" lang="en-US" altLang="zh-TW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C7644D4E-D5B4-0648-8428-D5BB802B51B8}"/>
              </a:ext>
            </a:extLst>
          </p:cNvPr>
          <p:cNvSpPr txBox="1"/>
          <p:nvPr/>
        </p:nvSpPr>
        <p:spPr>
          <a:xfrm>
            <a:off x="996213" y="4161869"/>
            <a:ext cx="5068198" cy="1669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首頁 </a:t>
            </a:r>
            <a:r>
              <a:rPr lang="zh-CN" altLang="en-US" sz="2800" b="1" dirty="0">
                <a:solidFill>
                  <a:srgbClr val="76717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個人資訊與學校</a:t>
            </a:r>
            <a:r>
              <a:rPr lang="zh-CN" altLang="en-US" sz="2800" b="1" dirty="0" smtClean="0">
                <a:solidFill>
                  <a:srgbClr val="76717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通知</a:t>
            </a:r>
            <a:endParaRPr lang="en-US" altLang="zh-CN" sz="2800" b="1" dirty="0" smtClean="0">
              <a:solidFill>
                <a:srgbClr val="76717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060"/>
              </a:lnSpc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應用 </a:t>
            </a:r>
            <a:r>
              <a:rPr lang="zh-TW" altLang="en-US" sz="28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功能模組選單</a:t>
            </a:r>
          </a:p>
          <a:p>
            <a:pPr>
              <a:lnSpc>
                <a:spcPts val="4060"/>
              </a:lnSpc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設定 </a:t>
            </a:r>
            <a:r>
              <a:rPr lang="zh-TW" altLang="en-US" sz="28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身份管理、自訂首頁</a:t>
            </a:r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卡片</a:t>
            </a:r>
            <a:endParaRPr lang="zh-TW" altLang="en-US" sz="2800" b="1" dirty="0">
              <a:solidFill>
                <a:schemeClr val="bg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28CC459B-7643-B84B-87A9-218B3D21F519}"/>
              </a:ext>
            </a:extLst>
          </p:cNvPr>
          <p:cNvSpPr txBox="1"/>
          <p:nvPr/>
        </p:nvSpPr>
        <p:spPr>
          <a:xfrm>
            <a:off x="912219" y="3073666"/>
            <a:ext cx="4230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登入系統為首頁畫面，右圖下方分別</a:t>
            </a:r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種介面</a:t>
            </a:r>
            <a:endParaRPr kumimoji="1" lang="zh-TW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182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  <p:bldP spid="42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8E05F8D3-98A1-3246-A7BE-65BDBA9D12EE}"/>
              </a:ext>
            </a:extLst>
          </p:cNvPr>
          <p:cNvSpPr txBox="1"/>
          <p:nvPr/>
        </p:nvSpPr>
        <p:spPr>
          <a:xfrm>
            <a:off x="789067" y="339194"/>
            <a:ext cx="3853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8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介面</a:t>
            </a:r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592A51EF-002D-0A40-9450-C45D80B3102B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7" name="Rectangle 19">
              <a:extLst>
                <a:ext uri="{FF2B5EF4-FFF2-40B4-BE49-F238E27FC236}">
                  <a16:creationId xmlns:a16="http://schemas.microsoft.com/office/drawing/2014/main" id="{E1120EEB-F486-6347-8FAD-2B821FB02430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 dirty="0"/>
            </a:p>
          </p:txBody>
        </p:sp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65CC103F-59E6-8842-A66B-EE60CE24DE78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DBAC3753-53DF-644D-9BBD-A20524354F7E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C96E1CB5-1F94-B242-AA0D-5A2AD6796F9E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200000"/>
                </a:lnSpc>
              </a:pPr>
              <a:endParaRPr lang="ko-KR" altLang="en-US"/>
            </a:p>
          </p:txBody>
        </p:sp>
      </p:grp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487F0719-CD00-FD4B-98A7-EC8D8D6D34D5}"/>
              </a:ext>
            </a:extLst>
          </p:cNvPr>
          <p:cNvSpPr txBox="1"/>
          <p:nvPr/>
        </p:nvSpPr>
        <p:spPr>
          <a:xfrm>
            <a:off x="994289" y="3911615"/>
            <a:ext cx="487743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整合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學校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及學生資訊，於首頁的</a:t>
            </a:r>
            <a:r>
              <a:rPr lang="zh-TW" altLang="en-US" sz="2800" b="1" dirty="0" smtClean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操作快捷列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，可快速瀏覽通知及作業</a:t>
            </a:r>
            <a:endParaRPr lang="zh-TW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84311" y="2848680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首頁</a:t>
            </a:r>
          </a:p>
        </p:txBody>
      </p:sp>
      <p:grpSp>
        <p:nvGrpSpPr>
          <p:cNvPr id="43" name="群組 42"/>
          <p:cNvGrpSpPr/>
          <p:nvPr/>
        </p:nvGrpSpPr>
        <p:grpSpPr>
          <a:xfrm>
            <a:off x="5550436" y="1723130"/>
            <a:ext cx="1008886" cy="904399"/>
            <a:chOff x="4490282" y="2062533"/>
            <a:chExt cx="1008886" cy="904399"/>
          </a:xfrm>
          <a:solidFill>
            <a:schemeClr val="accent2"/>
          </a:solidFill>
        </p:grpSpPr>
        <p:sp>
          <p:nvSpPr>
            <p:cNvPr id="41" name="Oval 14">
              <a:extLst>
                <a:ext uri="{FF2B5EF4-FFF2-40B4-BE49-F238E27FC236}">
                  <a16:creationId xmlns:a16="http://schemas.microsoft.com/office/drawing/2014/main" id="{A941D0D8-5D31-1A4F-885A-125CD5020BA5}"/>
                </a:ext>
              </a:extLst>
            </p:cNvPr>
            <p:cNvSpPr/>
            <p:nvPr/>
          </p:nvSpPr>
          <p:spPr>
            <a:xfrm>
              <a:off x="4490282" y="2062533"/>
              <a:ext cx="1008886" cy="9043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71E59178-2301-4840-B058-90856D044A0E}"/>
                </a:ext>
              </a:extLst>
            </p:cNvPr>
            <p:cNvSpPr txBox="1"/>
            <p:nvPr/>
          </p:nvSpPr>
          <p:spPr>
            <a:xfrm>
              <a:off x="4516035" y="2203343"/>
              <a:ext cx="963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操作</a:t>
              </a:r>
              <a:endParaRPr kumimoji="1" lang="en-US" altLang="zh-CN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r>
                <a:rPr kumimoji="1" lang="zh-CN" altLang="en-US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快捷列</a:t>
              </a:r>
              <a:endParaRPr kumimoji="1" lang="en-US" altLang="zh-TW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284C939E-43AF-584F-B5CE-A580F1415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70635" y="756243"/>
            <a:ext cx="3155105" cy="560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6559323" y="251285"/>
            <a:ext cx="3525086" cy="6342978"/>
            <a:chOff x="6559323" y="251285"/>
            <a:chExt cx="3525086" cy="6342978"/>
          </a:xfrm>
        </p:grpSpPr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0C46347E-3EA5-2A47-B2A1-6BC123F81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9323" y="251285"/>
              <a:ext cx="3525086" cy="6342978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666A55B1-AE39-424D-A323-4191AD816231}"/>
                </a:ext>
              </a:extLst>
            </p:cNvPr>
            <p:cNvSpPr/>
            <p:nvPr/>
          </p:nvSpPr>
          <p:spPr>
            <a:xfrm>
              <a:off x="6770635" y="5468815"/>
              <a:ext cx="1036934" cy="4835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666A55B1-AE39-424D-A323-4191AD816231}"/>
              </a:ext>
            </a:extLst>
          </p:cNvPr>
          <p:cNvSpPr/>
          <p:nvPr/>
        </p:nvSpPr>
        <p:spPr>
          <a:xfrm>
            <a:off x="6770634" y="1933541"/>
            <a:ext cx="3155105" cy="4835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201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11595</TotalTime>
  <Words>675</Words>
  <Application>Microsoft Office PowerPoint</Application>
  <PresentationFormat>寬螢幕</PresentationFormat>
  <Paragraphs>142</Paragraphs>
  <Slides>24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24</vt:i4>
      </vt:variant>
    </vt:vector>
  </HeadingPairs>
  <TitlesOfParts>
    <vt:vector size="36" baseType="lpstr">
      <vt:lpstr>Heiti SC Medium</vt:lpstr>
      <vt:lpstr>맑은 고딕</vt:lpstr>
      <vt:lpstr>Microsoft JhengHei</vt:lpstr>
      <vt:lpstr>Microsoft JhengHei</vt:lpstr>
      <vt:lpstr>新細明體</vt:lpstr>
      <vt:lpstr>Arial</vt:lpstr>
      <vt:lpstr>Calibri</vt:lpstr>
      <vt:lpstr>Calibri Light</vt:lpstr>
      <vt:lpstr>Trebuchet MS</vt:lpstr>
      <vt:lpstr>Wingdings 3</vt:lpstr>
      <vt:lpstr>Office 佈景主題</vt:lpstr>
      <vt:lpstr>多面向</vt:lpstr>
      <vt:lpstr>PowerPoint 簡報</vt:lpstr>
      <vt:lpstr>PowerPoint 簡報</vt:lpstr>
      <vt:lpstr>登入介面說明</vt:lpstr>
      <vt:lpstr>PowerPoint 簡報</vt:lpstr>
      <vt:lpstr>PowerPoint 簡報</vt:lpstr>
      <vt:lpstr>PowerPoint 簡報</vt:lpstr>
      <vt:lpstr>功能介紹說明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筱涵 林</dc:creator>
  <cp:lastModifiedBy>user</cp:lastModifiedBy>
  <cp:revision>394</cp:revision>
  <cp:lastPrinted>2019-11-13T05:49:55Z</cp:lastPrinted>
  <dcterms:created xsi:type="dcterms:W3CDTF">2019-10-23T07:42:41Z</dcterms:created>
  <dcterms:modified xsi:type="dcterms:W3CDTF">2020-03-05T07:13:29Z</dcterms:modified>
</cp:coreProperties>
</file>