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88.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27.jpg" ContentType="image/jpeg"/>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xml" ContentType="application/vnd.openxmlformats-officedocument.presentationml.tags+xml"/>
  <Override PartName="/ppt/notesSlides/notesSlide28.xml" ContentType="application/vnd.openxmlformats-officedocument.presentationml.notesSlide+xml"/>
  <Override PartName="/ppt/media/image131.jpg" ContentType="image/jpeg"/>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media/image137.jp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840" r:id="rId1"/>
    <p:sldMasterId id="2147484856" r:id="rId2"/>
    <p:sldMasterId id="2147484872" r:id="rId3"/>
    <p:sldMasterId id="2147484888" r:id="rId4"/>
    <p:sldMasterId id="2147486252" r:id="rId5"/>
  </p:sldMasterIdLst>
  <p:notesMasterIdLst>
    <p:notesMasterId r:id="rId69"/>
  </p:notesMasterIdLst>
  <p:handoutMasterIdLst>
    <p:handoutMasterId r:id="rId70"/>
  </p:handoutMasterIdLst>
  <p:sldIdLst>
    <p:sldId id="1012" r:id="rId6"/>
    <p:sldId id="537" r:id="rId7"/>
    <p:sldId id="1017" r:id="rId8"/>
    <p:sldId id="1018" r:id="rId9"/>
    <p:sldId id="1024" r:id="rId10"/>
    <p:sldId id="1023" r:id="rId11"/>
    <p:sldId id="1153" r:id="rId12"/>
    <p:sldId id="1019" r:id="rId13"/>
    <p:sldId id="1025" r:id="rId14"/>
    <p:sldId id="1026" r:id="rId15"/>
    <p:sldId id="1027" r:id="rId16"/>
    <p:sldId id="1028" r:id="rId17"/>
    <p:sldId id="1029" r:id="rId18"/>
    <p:sldId id="1030" r:id="rId19"/>
    <p:sldId id="1031" r:id="rId20"/>
    <p:sldId id="1032" r:id="rId21"/>
    <p:sldId id="1033" r:id="rId22"/>
    <p:sldId id="1034" r:id="rId23"/>
    <p:sldId id="1035" r:id="rId24"/>
    <p:sldId id="1036" r:id="rId25"/>
    <p:sldId id="1104" r:id="rId26"/>
    <p:sldId id="1105" r:id="rId27"/>
    <p:sldId id="1038" r:id="rId28"/>
    <p:sldId id="1040" r:id="rId29"/>
    <p:sldId id="1041" r:id="rId30"/>
    <p:sldId id="1042" r:id="rId31"/>
    <p:sldId id="1106" r:id="rId32"/>
    <p:sldId id="1043" r:id="rId33"/>
    <p:sldId id="1107" r:id="rId34"/>
    <p:sldId id="1108" r:id="rId35"/>
    <p:sldId id="1109" r:id="rId36"/>
    <p:sldId id="1110" r:id="rId37"/>
    <p:sldId id="1111" r:id="rId38"/>
    <p:sldId id="1112" r:id="rId39"/>
    <p:sldId id="1113" r:id="rId40"/>
    <p:sldId id="1114" r:id="rId41"/>
    <p:sldId id="1115" r:id="rId42"/>
    <p:sldId id="1116" r:id="rId43"/>
    <p:sldId id="1117" r:id="rId44"/>
    <p:sldId id="1118" r:id="rId45"/>
    <p:sldId id="1119" r:id="rId46"/>
    <p:sldId id="1120" r:id="rId47"/>
    <p:sldId id="1121" r:id="rId48"/>
    <p:sldId id="1122" r:id="rId49"/>
    <p:sldId id="1123" r:id="rId50"/>
    <p:sldId id="1124" r:id="rId51"/>
    <p:sldId id="1125" r:id="rId52"/>
    <p:sldId id="1126" r:id="rId53"/>
    <p:sldId id="1142" r:id="rId54"/>
    <p:sldId id="975" r:id="rId55"/>
    <p:sldId id="976" r:id="rId56"/>
    <p:sldId id="977" r:id="rId57"/>
    <p:sldId id="1154" r:id="rId58"/>
    <p:sldId id="978" r:id="rId59"/>
    <p:sldId id="979" r:id="rId60"/>
    <p:sldId id="1147" r:id="rId61"/>
    <p:sldId id="1152" r:id="rId62"/>
    <p:sldId id="1148" r:id="rId63"/>
    <p:sldId id="992" r:id="rId64"/>
    <p:sldId id="1149" r:id="rId65"/>
    <p:sldId id="1150" r:id="rId66"/>
    <p:sldId id="1151" r:id="rId67"/>
    <p:sldId id="1146" r:id="rId68"/>
  </p:sldIdLst>
  <p:sldSz cx="9144000" cy="6858000" type="screen4x3"/>
  <p:notesSz cx="6797675" cy="9926638"/>
  <p:kinsoku lang="zh-TW" invalStChars="" invalEndChars=""/>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A1660"/>
    <a:srgbClr val="9A3C86"/>
    <a:srgbClr val="CC3300"/>
    <a:srgbClr val="716BF1"/>
    <a:srgbClr val="954E07"/>
    <a:srgbClr val="C0B412"/>
    <a:srgbClr val="2A4C54"/>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1006" autoAdjust="0"/>
  </p:normalViewPr>
  <p:slideViewPr>
    <p:cSldViewPr snapToObjects="1">
      <p:cViewPr varScale="1">
        <p:scale>
          <a:sx n="101" d="100"/>
          <a:sy n="101" d="100"/>
        </p:scale>
        <p:origin x="186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p:scale>
          <a:sx n="100" d="100"/>
          <a:sy n="100" d="100"/>
        </p:scale>
        <p:origin x="-822" y="1080"/>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1A7364-E9A9-46DD-80B9-E04D297EE3E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zh-TW" altLang="en-US"/>
        </a:p>
      </dgm:t>
    </dgm:pt>
    <dgm:pt modelId="{5E39A8EF-83B7-4976-85C0-CE0B5383311E}">
      <dgm:prSet/>
      <dgm:spPr>
        <a:solidFill>
          <a:srgbClr val="00B050"/>
        </a:solidFill>
      </dgm:spPr>
      <dgm:t>
        <a:bodyPr/>
        <a:lstStyle/>
        <a:p>
          <a:pPr algn="ctr" rtl="0"/>
          <a:r>
            <a:rPr kumimoji="1" lang="zh-TW" b="1" dirty="0" smtClean="0">
              <a:solidFill>
                <a:srgbClr val="FF0000"/>
              </a:solidFill>
              <a:latin typeface="標楷體" panose="03000509000000000000" pitchFamily="65" charset="-120"/>
              <a:ea typeface="標楷體" panose="03000509000000000000" pitchFamily="65" charset="-120"/>
            </a:rPr>
            <a:t>輻射基礎知識及輻射防護</a:t>
          </a:r>
          <a:endParaRPr lang="zh-TW" dirty="0">
            <a:solidFill>
              <a:srgbClr val="FF0000"/>
            </a:solidFill>
            <a:latin typeface="標楷體" panose="03000509000000000000" pitchFamily="65" charset="-120"/>
            <a:ea typeface="標楷體" panose="03000509000000000000" pitchFamily="65" charset="-120"/>
          </a:endParaRPr>
        </a:p>
      </dgm:t>
    </dgm:pt>
    <dgm:pt modelId="{62A20EF4-E4F2-4C04-9672-ADC6AD40AE22}" type="parTrans" cxnId="{12D91E1D-6232-4B7D-9059-95F3E4290F84}">
      <dgm:prSet/>
      <dgm:spPr/>
      <dgm:t>
        <a:bodyPr/>
        <a:lstStyle/>
        <a:p>
          <a:endParaRPr lang="zh-TW" altLang="en-US"/>
        </a:p>
      </dgm:t>
    </dgm:pt>
    <dgm:pt modelId="{0FBAF8A2-6206-41D9-AA2D-4E0937D82430}" type="sibTrans" cxnId="{12D91E1D-6232-4B7D-9059-95F3E4290F84}">
      <dgm:prSet/>
      <dgm:spPr/>
      <dgm:t>
        <a:bodyPr/>
        <a:lstStyle/>
        <a:p>
          <a:endParaRPr lang="zh-TW" altLang="en-US"/>
        </a:p>
      </dgm:t>
    </dgm:pt>
    <dgm:pt modelId="{67A7031A-CCD4-4369-90A0-D9B8625F0779}">
      <dgm:prSet/>
      <dgm:spPr>
        <a:solidFill>
          <a:srgbClr val="00B050"/>
        </a:solidFill>
      </dgm:spPr>
      <dgm:t>
        <a:bodyPr/>
        <a:lstStyle/>
        <a:p>
          <a:pPr algn="ctr" rtl="0"/>
          <a:r>
            <a:rPr kumimoji="1" lang="zh-TW" altLang="en-US" b="1" dirty="0" smtClean="0">
              <a:latin typeface="標楷體" panose="03000509000000000000" pitchFamily="65" charset="-120"/>
              <a:ea typeface="標楷體" panose="03000509000000000000" pitchFamily="65" charset="-120"/>
            </a:rPr>
            <a:t>輻射災害種類及應變</a:t>
          </a:r>
          <a:endParaRPr lang="zh-TW" dirty="0">
            <a:latin typeface="標楷體" panose="03000509000000000000" pitchFamily="65" charset="-120"/>
            <a:ea typeface="標楷體" panose="03000509000000000000" pitchFamily="65" charset="-120"/>
          </a:endParaRPr>
        </a:p>
      </dgm:t>
    </dgm:pt>
    <dgm:pt modelId="{69D0BE6B-0290-45DD-9251-52174B758CF7}" type="parTrans" cxnId="{B62D1BC6-9002-46AB-A3AE-B6457C35E81F}">
      <dgm:prSet/>
      <dgm:spPr/>
      <dgm:t>
        <a:bodyPr/>
        <a:lstStyle/>
        <a:p>
          <a:endParaRPr lang="zh-TW" altLang="en-US"/>
        </a:p>
      </dgm:t>
    </dgm:pt>
    <dgm:pt modelId="{3D3ED104-2F1D-4070-A369-80E7E56F0941}" type="sibTrans" cxnId="{B62D1BC6-9002-46AB-A3AE-B6457C35E81F}">
      <dgm:prSet/>
      <dgm:spPr/>
      <dgm:t>
        <a:bodyPr/>
        <a:lstStyle/>
        <a:p>
          <a:endParaRPr lang="zh-TW" altLang="en-US"/>
        </a:p>
      </dgm:t>
    </dgm:pt>
    <dgm:pt modelId="{85B90E40-2547-47BA-B168-3A38C8E30BD5}">
      <dgm:prSet/>
      <dgm:spPr>
        <a:solidFill>
          <a:srgbClr val="00B050"/>
        </a:solidFill>
      </dgm:spPr>
      <dgm:t>
        <a:bodyPr/>
        <a:lstStyle/>
        <a:p>
          <a:pPr algn="ctr" rtl="0"/>
          <a:r>
            <a:rPr kumimoji="1" lang="zh-TW" b="1" dirty="0" smtClean="0">
              <a:latin typeface="標楷體" panose="03000509000000000000" pitchFamily="65" charset="-120"/>
              <a:ea typeface="標楷體" panose="03000509000000000000" pitchFamily="65" charset="-120"/>
            </a:rPr>
            <a:t>核子事故緊急應變機制</a:t>
          </a:r>
          <a:endParaRPr kumimoji="1" lang="zh-TW" b="1" dirty="0">
            <a:latin typeface="標楷體" panose="03000509000000000000" pitchFamily="65" charset="-120"/>
            <a:ea typeface="標楷體" panose="03000509000000000000" pitchFamily="65" charset="-120"/>
          </a:endParaRPr>
        </a:p>
      </dgm:t>
    </dgm:pt>
    <dgm:pt modelId="{FAAC5A07-0C39-46A9-8CF9-D14C38D4AC67}" type="parTrans" cxnId="{99ABC509-9359-49A8-8A24-57EFDC7E0772}">
      <dgm:prSet/>
      <dgm:spPr/>
      <dgm:t>
        <a:bodyPr/>
        <a:lstStyle/>
        <a:p>
          <a:endParaRPr lang="zh-TW" altLang="en-US"/>
        </a:p>
      </dgm:t>
    </dgm:pt>
    <dgm:pt modelId="{977C1280-17E4-4B3E-8213-16D58B028AB4}" type="sibTrans" cxnId="{99ABC509-9359-49A8-8A24-57EFDC7E0772}">
      <dgm:prSet/>
      <dgm:spPr/>
      <dgm:t>
        <a:bodyPr/>
        <a:lstStyle/>
        <a:p>
          <a:endParaRPr lang="zh-TW" altLang="en-US"/>
        </a:p>
      </dgm:t>
    </dgm:pt>
    <dgm:pt modelId="{617DF1C4-FB15-44BC-88EE-29072499C350}" type="pres">
      <dgm:prSet presAssocID="{3B1A7364-E9A9-46DD-80B9-E04D297EE3EC}" presName="linear" presStyleCnt="0">
        <dgm:presLayoutVars>
          <dgm:animLvl val="lvl"/>
          <dgm:resizeHandles val="exact"/>
        </dgm:presLayoutVars>
      </dgm:prSet>
      <dgm:spPr/>
      <dgm:t>
        <a:bodyPr/>
        <a:lstStyle/>
        <a:p>
          <a:endParaRPr lang="zh-TW" altLang="en-US"/>
        </a:p>
      </dgm:t>
    </dgm:pt>
    <dgm:pt modelId="{9C6B6316-1311-4368-B813-ACD35C30734C}" type="pres">
      <dgm:prSet presAssocID="{5E39A8EF-83B7-4976-85C0-CE0B5383311E}" presName="parentText" presStyleLbl="node1" presStyleIdx="0" presStyleCnt="3">
        <dgm:presLayoutVars>
          <dgm:chMax val="0"/>
          <dgm:bulletEnabled val="1"/>
        </dgm:presLayoutVars>
      </dgm:prSet>
      <dgm:spPr/>
      <dgm:t>
        <a:bodyPr/>
        <a:lstStyle/>
        <a:p>
          <a:endParaRPr lang="zh-TW" altLang="en-US"/>
        </a:p>
      </dgm:t>
    </dgm:pt>
    <dgm:pt modelId="{ECAD7A0C-5508-4A37-8C5A-A5302C9014E1}" type="pres">
      <dgm:prSet presAssocID="{0FBAF8A2-6206-41D9-AA2D-4E0937D82430}" presName="spacer" presStyleCnt="0"/>
      <dgm:spPr/>
    </dgm:pt>
    <dgm:pt modelId="{4581F6FE-8868-4626-901E-26D7586270E9}" type="pres">
      <dgm:prSet presAssocID="{67A7031A-CCD4-4369-90A0-D9B8625F0779}" presName="parentText" presStyleLbl="node1" presStyleIdx="1" presStyleCnt="3">
        <dgm:presLayoutVars>
          <dgm:chMax val="0"/>
          <dgm:bulletEnabled val="1"/>
        </dgm:presLayoutVars>
      </dgm:prSet>
      <dgm:spPr/>
      <dgm:t>
        <a:bodyPr/>
        <a:lstStyle/>
        <a:p>
          <a:endParaRPr lang="zh-TW" altLang="en-US"/>
        </a:p>
      </dgm:t>
    </dgm:pt>
    <dgm:pt modelId="{F4E30075-4668-4D47-AF6F-B0C77422A565}" type="pres">
      <dgm:prSet presAssocID="{3D3ED104-2F1D-4070-A369-80E7E56F0941}" presName="spacer" presStyleCnt="0"/>
      <dgm:spPr/>
    </dgm:pt>
    <dgm:pt modelId="{65210661-916D-43B0-8D51-6B36AB227977}" type="pres">
      <dgm:prSet presAssocID="{85B90E40-2547-47BA-B168-3A38C8E30BD5}" presName="parentText" presStyleLbl="node1" presStyleIdx="2" presStyleCnt="3">
        <dgm:presLayoutVars>
          <dgm:chMax val="0"/>
          <dgm:bulletEnabled val="1"/>
        </dgm:presLayoutVars>
      </dgm:prSet>
      <dgm:spPr/>
      <dgm:t>
        <a:bodyPr/>
        <a:lstStyle/>
        <a:p>
          <a:endParaRPr lang="zh-TW" altLang="en-US"/>
        </a:p>
      </dgm:t>
    </dgm:pt>
  </dgm:ptLst>
  <dgm:cxnLst>
    <dgm:cxn modelId="{99ABC509-9359-49A8-8A24-57EFDC7E0772}" srcId="{3B1A7364-E9A9-46DD-80B9-E04D297EE3EC}" destId="{85B90E40-2547-47BA-B168-3A38C8E30BD5}" srcOrd="2" destOrd="0" parTransId="{FAAC5A07-0C39-46A9-8CF9-D14C38D4AC67}" sibTransId="{977C1280-17E4-4B3E-8213-16D58B028AB4}"/>
    <dgm:cxn modelId="{12D91E1D-6232-4B7D-9059-95F3E4290F84}" srcId="{3B1A7364-E9A9-46DD-80B9-E04D297EE3EC}" destId="{5E39A8EF-83B7-4976-85C0-CE0B5383311E}" srcOrd="0" destOrd="0" parTransId="{62A20EF4-E4F2-4C04-9672-ADC6AD40AE22}" sibTransId="{0FBAF8A2-6206-41D9-AA2D-4E0937D82430}"/>
    <dgm:cxn modelId="{D0A73211-851A-4225-8011-0C9C9302243C}" type="presOf" srcId="{85B90E40-2547-47BA-B168-3A38C8E30BD5}" destId="{65210661-916D-43B0-8D51-6B36AB227977}" srcOrd="0" destOrd="0" presId="urn:microsoft.com/office/officeart/2005/8/layout/vList2"/>
    <dgm:cxn modelId="{B62D1BC6-9002-46AB-A3AE-B6457C35E81F}" srcId="{3B1A7364-E9A9-46DD-80B9-E04D297EE3EC}" destId="{67A7031A-CCD4-4369-90A0-D9B8625F0779}" srcOrd="1" destOrd="0" parTransId="{69D0BE6B-0290-45DD-9251-52174B758CF7}" sibTransId="{3D3ED104-2F1D-4070-A369-80E7E56F0941}"/>
    <dgm:cxn modelId="{030486EC-FE1F-4797-A25A-582D93D9BC50}" type="presOf" srcId="{5E39A8EF-83B7-4976-85C0-CE0B5383311E}" destId="{9C6B6316-1311-4368-B813-ACD35C30734C}" srcOrd="0" destOrd="0" presId="urn:microsoft.com/office/officeart/2005/8/layout/vList2"/>
    <dgm:cxn modelId="{A32735A8-B6E8-486E-A349-A59E42ED45C8}" type="presOf" srcId="{3B1A7364-E9A9-46DD-80B9-E04D297EE3EC}" destId="{617DF1C4-FB15-44BC-88EE-29072499C350}" srcOrd="0" destOrd="0" presId="urn:microsoft.com/office/officeart/2005/8/layout/vList2"/>
    <dgm:cxn modelId="{C59BB150-29DA-416A-B6A1-FE09DCD674B9}" type="presOf" srcId="{67A7031A-CCD4-4369-90A0-D9B8625F0779}" destId="{4581F6FE-8868-4626-901E-26D7586270E9}" srcOrd="0" destOrd="0" presId="urn:microsoft.com/office/officeart/2005/8/layout/vList2"/>
    <dgm:cxn modelId="{E0D90FC4-76F3-42C4-BB31-138BBB377FBA}" type="presParOf" srcId="{617DF1C4-FB15-44BC-88EE-29072499C350}" destId="{9C6B6316-1311-4368-B813-ACD35C30734C}" srcOrd="0" destOrd="0" presId="urn:microsoft.com/office/officeart/2005/8/layout/vList2"/>
    <dgm:cxn modelId="{71FBCA7F-CED9-4144-BD17-8B1E44C842AC}" type="presParOf" srcId="{617DF1C4-FB15-44BC-88EE-29072499C350}" destId="{ECAD7A0C-5508-4A37-8C5A-A5302C9014E1}" srcOrd="1" destOrd="0" presId="urn:microsoft.com/office/officeart/2005/8/layout/vList2"/>
    <dgm:cxn modelId="{60265FEC-95A9-4670-A912-A2B451963856}" type="presParOf" srcId="{617DF1C4-FB15-44BC-88EE-29072499C350}" destId="{4581F6FE-8868-4626-901E-26D7586270E9}" srcOrd="2" destOrd="0" presId="urn:microsoft.com/office/officeart/2005/8/layout/vList2"/>
    <dgm:cxn modelId="{C3F6C8CF-F8B2-4387-9E61-0B346B0DD107}" type="presParOf" srcId="{617DF1C4-FB15-44BC-88EE-29072499C350}" destId="{F4E30075-4668-4D47-AF6F-B0C77422A565}" srcOrd="3" destOrd="0" presId="urn:microsoft.com/office/officeart/2005/8/layout/vList2"/>
    <dgm:cxn modelId="{66747EFD-7846-428B-BCB7-7153D219DEC4}" type="presParOf" srcId="{617DF1C4-FB15-44BC-88EE-29072499C350}" destId="{65210661-916D-43B0-8D51-6B36AB22797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DB7E1F-B9F5-4369-BB10-456D97F5724E}" type="doc">
      <dgm:prSet loTypeId="urn:microsoft.com/office/officeart/2008/layout/HexagonCluster" loCatId="relationship" qsTypeId="urn:microsoft.com/office/officeart/2005/8/quickstyle/3d2" qsCatId="3D" csTypeId="urn:microsoft.com/office/officeart/2005/8/colors/colorful1" csCatId="colorful" phldr="1"/>
      <dgm:spPr/>
      <dgm:t>
        <a:bodyPr/>
        <a:lstStyle/>
        <a:p>
          <a:endParaRPr lang="zh-TW" altLang="en-US"/>
        </a:p>
      </dgm:t>
    </dgm:pt>
    <dgm:pt modelId="{311A5C69-EFB0-41A2-A094-16C332A66B5B}">
      <dgm:prSet phldrT="[文字]"/>
      <dgm:spPr/>
      <dgm:t>
        <a:bodyPr/>
        <a:lstStyle/>
        <a:p>
          <a:r>
            <a:rPr lang="zh-TW" altLang="en-US" dirty="0" smtClean="0"/>
            <a:t>環境</a:t>
          </a:r>
          <a:endParaRPr lang="zh-TW" altLang="en-US" dirty="0"/>
        </a:p>
      </dgm:t>
    </dgm:pt>
    <dgm:pt modelId="{D20693F1-3856-47BE-86B4-F0D6D11BEEA4}" type="parTrans" cxnId="{DAF00C13-B1EB-43EF-8486-348C2F8F04F9}">
      <dgm:prSet/>
      <dgm:spPr/>
      <dgm:t>
        <a:bodyPr/>
        <a:lstStyle/>
        <a:p>
          <a:endParaRPr lang="zh-TW" altLang="en-US"/>
        </a:p>
      </dgm:t>
    </dgm:pt>
    <dgm:pt modelId="{D825183D-13DC-4748-9E73-0B648FEC9B2D}" type="sibTrans" cxnId="{DAF00C13-B1EB-43EF-8486-348C2F8F04F9}">
      <dgm:prSet/>
      <dgm:spPr/>
      <dgm:t>
        <a:bodyPr/>
        <a:lstStyle/>
        <a:p>
          <a:endParaRPr lang="zh-TW" altLang="en-US"/>
        </a:p>
      </dgm:t>
    </dgm:pt>
    <dgm:pt modelId="{30CA4AA8-6DAC-48BF-B365-BC9891CF0518}">
      <dgm:prSet phldrT="[文字]"/>
      <dgm:spPr/>
      <dgm:t>
        <a:bodyPr/>
        <a:lstStyle/>
        <a:p>
          <a:r>
            <a:rPr lang="zh-TW" altLang="en-US" smtClean="0">
              <a:solidFill>
                <a:schemeClr val="accent5">
                  <a:lumMod val="25000"/>
                </a:schemeClr>
              </a:solidFill>
            </a:rPr>
            <a:t>人員</a:t>
          </a:r>
          <a:endParaRPr lang="zh-TW" altLang="en-US" dirty="0">
            <a:solidFill>
              <a:schemeClr val="accent5">
                <a:lumMod val="25000"/>
              </a:schemeClr>
            </a:solidFill>
          </a:endParaRPr>
        </a:p>
      </dgm:t>
    </dgm:pt>
    <dgm:pt modelId="{C4BB772B-4A30-4A85-8B06-66265692E468}" type="parTrans" cxnId="{7DBF1210-F0C9-429F-8F80-88DF1452FF8B}">
      <dgm:prSet/>
      <dgm:spPr/>
      <dgm:t>
        <a:bodyPr/>
        <a:lstStyle/>
        <a:p>
          <a:endParaRPr lang="zh-TW" altLang="en-US"/>
        </a:p>
      </dgm:t>
    </dgm:pt>
    <dgm:pt modelId="{141EB4E6-7E1E-48F7-A67D-076CA52859D7}" type="sibTrans" cxnId="{7DBF1210-F0C9-429F-8F80-88DF1452FF8B}">
      <dgm:prSet/>
      <dgm:spPr/>
      <dgm:t>
        <a:bodyPr/>
        <a:lstStyle/>
        <a:p>
          <a:endParaRPr lang="zh-TW" altLang="en-US"/>
        </a:p>
      </dgm:t>
    </dgm:pt>
    <dgm:pt modelId="{55E1321F-BDEF-49F3-8749-F692214EAB0F}">
      <dgm:prSet phldrT="[文字]"/>
      <dgm:spPr/>
      <dgm:t>
        <a:bodyPr/>
        <a:lstStyle/>
        <a:p>
          <a:r>
            <a:rPr lang="zh-TW" altLang="en-US" dirty="0" smtClean="0"/>
            <a:t>食品</a:t>
          </a:r>
          <a:endParaRPr lang="zh-TW" altLang="en-US" dirty="0"/>
        </a:p>
      </dgm:t>
    </dgm:pt>
    <dgm:pt modelId="{B3DB9F95-490B-438A-9563-C2F8989F277D}" type="parTrans" cxnId="{324A68C1-9D1B-42B8-BE8F-ECDB8C392DE9}">
      <dgm:prSet/>
      <dgm:spPr/>
      <dgm:t>
        <a:bodyPr/>
        <a:lstStyle/>
        <a:p>
          <a:endParaRPr lang="zh-TW" altLang="en-US"/>
        </a:p>
      </dgm:t>
    </dgm:pt>
    <dgm:pt modelId="{005C9787-2740-42EF-B289-BC3A4DE1C389}" type="sibTrans" cxnId="{324A68C1-9D1B-42B8-BE8F-ECDB8C392DE9}">
      <dgm:prSet/>
      <dgm:spPr/>
      <dgm:t>
        <a:bodyPr/>
        <a:lstStyle/>
        <a:p>
          <a:endParaRPr lang="zh-TW" altLang="en-US"/>
        </a:p>
      </dgm:t>
    </dgm:pt>
    <dgm:pt modelId="{41FEF80C-CF3C-4EE9-8617-55A3DD0C6799}">
      <dgm:prSet phldrT="[文字]"/>
      <dgm:spPr/>
      <dgm:t>
        <a:bodyPr/>
        <a:lstStyle/>
        <a:p>
          <a:r>
            <a:rPr lang="zh-TW" altLang="en-US" smtClean="0">
              <a:solidFill>
                <a:schemeClr val="tx1"/>
              </a:solidFill>
            </a:rPr>
            <a:t>商品</a:t>
          </a:r>
          <a:endParaRPr lang="zh-TW" altLang="en-US" dirty="0">
            <a:solidFill>
              <a:schemeClr val="tx1"/>
            </a:solidFill>
          </a:endParaRPr>
        </a:p>
      </dgm:t>
    </dgm:pt>
    <dgm:pt modelId="{483145A4-256F-4092-88D4-59588B6AA76E}" type="parTrans" cxnId="{E2297FC8-DAE7-4E1D-B7EE-E41207468746}">
      <dgm:prSet/>
      <dgm:spPr/>
      <dgm:t>
        <a:bodyPr/>
        <a:lstStyle/>
        <a:p>
          <a:endParaRPr lang="zh-TW" altLang="en-US"/>
        </a:p>
      </dgm:t>
    </dgm:pt>
    <dgm:pt modelId="{1E0E60D4-6A90-448E-9439-13E6F362B6CA}" type="sibTrans" cxnId="{E2297FC8-DAE7-4E1D-B7EE-E41207468746}">
      <dgm:prSet/>
      <dgm:spPr/>
      <dgm:t>
        <a:bodyPr/>
        <a:lstStyle/>
        <a:p>
          <a:endParaRPr lang="zh-TW" altLang="en-US"/>
        </a:p>
      </dgm:t>
    </dgm:pt>
    <dgm:pt modelId="{E7A68758-011F-4819-9115-BE049D515680}">
      <dgm:prSet phldrT="[文字]"/>
      <dgm:spPr/>
      <dgm:t>
        <a:bodyPr/>
        <a:lstStyle/>
        <a:p>
          <a:r>
            <a:rPr lang="zh-TW" altLang="en-US" dirty="0" smtClean="0"/>
            <a:t>污染</a:t>
          </a:r>
          <a:endParaRPr lang="zh-TW" altLang="en-US" dirty="0"/>
        </a:p>
      </dgm:t>
    </dgm:pt>
    <dgm:pt modelId="{D0F7EBEA-E0AA-4AA5-AE4E-8EA7C8FA8985}" type="parTrans" cxnId="{9539497B-F472-4B06-92EF-3823FAEA7449}">
      <dgm:prSet/>
      <dgm:spPr/>
      <dgm:t>
        <a:bodyPr/>
        <a:lstStyle/>
        <a:p>
          <a:endParaRPr lang="zh-TW" altLang="en-US"/>
        </a:p>
      </dgm:t>
    </dgm:pt>
    <dgm:pt modelId="{09387A3B-2834-4DE4-9550-3A47515F4DB3}" type="sibTrans" cxnId="{9539497B-F472-4B06-92EF-3823FAEA7449}">
      <dgm:prSet/>
      <dgm:spPr/>
      <dgm:t>
        <a:bodyPr/>
        <a:lstStyle/>
        <a:p>
          <a:endParaRPr lang="zh-TW" altLang="en-US"/>
        </a:p>
      </dgm:t>
    </dgm:pt>
    <dgm:pt modelId="{D5A0CFC5-2B7F-436F-9869-F3AFB4FE95C5}" type="pres">
      <dgm:prSet presAssocID="{86DB7E1F-B9F5-4369-BB10-456D97F5724E}" presName="Name0" presStyleCnt="0">
        <dgm:presLayoutVars>
          <dgm:chMax val="21"/>
          <dgm:chPref val="21"/>
        </dgm:presLayoutVars>
      </dgm:prSet>
      <dgm:spPr/>
      <dgm:t>
        <a:bodyPr/>
        <a:lstStyle/>
        <a:p>
          <a:endParaRPr lang="zh-TW" altLang="en-US"/>
        </a:p>
      </dgm:t>
    </dgm:pt>
    <dgm:pt modelId="{391157B4-7544-433E-8826-DDBE4014E7F8}" type="pres">
      <dgm:prSet presAssocID="{311A5C69-EFB0-41A2-A094-16C332A66B5B}" presName="text1" presStyleCnt="0"/>
      <dgm:spPr/>
      <dgm:t>
        <a:bodyPr/>
        <a:lstStyle/>
        <a:p>
          <a:endParaRPr lang="zh-TW" altLang="en-US"/>
        </a:p>
      </dgm:t>
    </dgm:pt>
    <dgm:pt modelId="{CA775434-9D40-487A-A650-EFB55180FF53}" type="pres">
      <dgm:prSet presAssocID="{311A5C69-EFB0-41A2-A094-16C332A66B5B}" presName="textRepeatNode" presStyleLbl="alignNode1" presStyleIdx="0" presStyleCnt="5">
        <dgm:presLayoutVars>
          <dgm:chMax val="0"/>
          <dgm:chPref val="0"/>
          <dgm:bulletEnabled val="1"/>
        </dgm:presLayoutVars>
      </dgm:prSet>
      <dgm:spPr/>
      <dgm:t>
        <a:bodyPr/>
        <a:lstStyle/>
        <a:p>
          <a:endParaRPr lang="zh-TW" altLang="en-US"/>
        </a:p>
      </dgm:t>
    </dgm:pt>
    <dgm:pt modelId="{2ABB0E41-CA58-42F2-96CA-F4BA99DFCEC7}" type="pres">
      <dgm:prSet presAssocID="{311A5C69-EFB0-41A2-A094-16C332A66B5B}" presName="textaccent1" presStyleCnt="0"/>
      <dgm:spPr/>
      <dgm:t>
        <a:bodyPr/>
        <a:lstStyle/>
        <a:p>
          <a:endParaRPr lang="zh-TW" altLang="en-US"/>
        </a:p>
      </dgm:t>
    </dgm:pt>
    <dgm:pt modelId="{1BF51B7C-0591-4114-BCB7-94E9949C3CC1}" type="pres">
      <dgm:prSet presAssocID="{311A5C69-EFB0-41A2-A094-16C332A66B5B}" presName="accentRepeatNode" presStyleLbl="solidAlignAcc1" presStyleIdx="0" presStyleCnt="10"/>
      <dgm:spPr/>
      <dgm:t>
        <a:bodyPr/>
        <a:lstStyle/>
        <a:p>
          <a:endParaRPr lang="zh-TW" altLang="en-US"/>
        </a:p>
      </dgm:t>
    </dgm:pt>
    <dgm:pt modelId="{E81238EA-24EE-40CA-9DDF-71D75FD6357E}" type="pres">
      <dgm:prSet presAssocID="{D825183D-13DC-4748-9E73-0B648FEC9B2D}" presName="image1" presStyleCnt="0"/>
      <dgm:spPr/>
      <dgm:t>
        <a:bodyPr/>
        <a:lstStyle/>
        <a:p>
          <a:endParaRPr lang="zh-TW" altLang="en-US"/>
        </a:p>
      </dgm:t>
    </dgm:pt>
    <dgm:pt modelId="{5A273659-B96F-4019-B55D-C4CAEF2FD2AD}" type="pres">
      <dgm:prSet presAssocID="{D825183D-13DC-4748-9E73-0B648FEC9B2D}" presName="imageRepeatNode" presStyleLbl="alignAcc1" presStyleIdx="0" presStyleCnt="5"/>
      <dgm:spPr/>
      <dgm:t>
        <a:bodyPr/>
        <a:lstStyle/>
        <a:p>
          <a:endParaRPr lang="zh-TW" altLang="en-US"/>
        </a:p>
      </dgm:t>
    </dgm:pt>
    <dgm:pt modelId="{BE4D69DC-87BF-4D8B-B54F-88AA82A202D9}" type="pres">
      <dgm:prSet presAssocID="{D825183D-13DC-4748-9E73-0B648FEC9B2D}" presName="imageaccent1" presStyleCnt="0"/>
      <dgm:spPr/>
      <dgm:t>
        <a:bodyPr/>
        <a:lstStyle/>
        <a:p>
          <a:endParaRPr lang="zh-TW" altLang="en-US"/>
        </a:p>
      </dgm:t>
    </dgm:pt>
    <dgm:pt modelId="{E4744AFB-B6CE-49D3-9738-71E231A986C1}" type="pres">
      <dgm:prSet presAssocID="{D825183D-13DC-4748-9E73-0B648FEC9B2D}" presName="accentRepeatNode" presStyleLbl="solidAlignAcc1" presStyleIdx="1" presStyleCnt="10"/>
      <dgm:spPr/>
      <dgm:t>
        <a:bodyPr/>
        <a:lstStyle/>
        <a:p>
          <a:endParaRPr lang="zh-TW" altLang="en-US"/>
        </a:p>
      </dgm:t>
    </dgm:pt>
    <dgm:pt modelId="{40EB1952-C9A9-44D4-B232-8F07255C1D5E}" type="pres">
      <dgm:prSet presAssocID="{30CA4AA8-6DAC-48BF-B365-BC9891CF0518}" presName="text2" presStyleCnt="0"/>
      <dgm:spPr/>
      <dgm:t>
        <a:bodyPr/>
        <a:lstStyle/>
        <a:p>
          <a:endParaRPr lang="zh-TW" altLang="en-US"/>
        </a:p>
      </dgm:t>
    </dgm:pt>
    <dgm:pt modelId="{098A2F9A-7264-4ACF-BD92-75EEC544C3BE}" type="pres">
      <dgm:prSet presAssocID="{30CA4AA8-6DAC-48BF-B365-BC9891CF0518}" presName="textRepeatNode" presStyleLbl="alignNode1" presStyleIdx="1" presStyleCnt="5">
        <dgm:presLayoutVars>
          <dgm:chMax val="0"/>
          <dgm:chPref val="0"/>
          <dgm:bulletEnabled val="1"/>
        </dgm:presLayoutVars>
      </dgm:prSet>
      <dgm:spPr/>
      <dgm:t>
        <a:bodyPr/>
        <a:lstStyle/>
        <a:p>
          <a:endParaRPr lang="zh-TW" altLang="en-US"/>
        </a:p>
      </dgm:t>
    </dgm:pt>
    <dgm:pt modelId="{7A55AB3E-E812-4B23-8ACE-9F9E58B5C6AE}" type="pres">
      <dgm:prSet presAssocID="{30CA4AA8-6DAC-48BF-B365-BC9891CF0518}" presName="textaccent2" presStyleCnt="0"/>
      <dgm:spPr/>
      <dgm:t>
        <a:bodyPr/>
        <a:lstStyle/>
        <a:p>
          <a:endParaRPr lang="zh-TW" altLang="en-US"/>
        </a:p>
      </dgm:t>
    </dgm:pt>
    <dgm:pt modelId="{25F54837-9C6B-477B-AC2F-F804E8D76CE1}" type="pres">
      <dgm:prSet presAssocID="{30CA4AA8-6DAC-48BF-B365-BC9891CF0518}" presName="accentRepeatNode" presStyleLbl="solidAlignAcc1" presStyleIdx="2" presStyleCnt="10"/>
      <dgm:spPr/>
      <dgm:t>
        <a:bodyPr/>
        <a:lstStyle/>
        <a:p>
          <a:endParaRPr lang="zh-TW" altLang="en-US"/>
        </a:p>
      </dgm:t>
    </dgm:pt>
    <dgm:pt modelId="{9E1274F5-F14B-4F85-AA04-8B8FC3B2A269}" type="pres">
      <dgm:prSet presAssocID="{141EB4E6-7E1E-48F7-A67D-076CA52859D7}" presName="image2" presStyleCnt="0"/>
      <dgm:spPr/>
      <dgm:t>
        <a:bodyPr/>
        <a:lstStyle/>
        <a:p>
          <a:endParaRPr lang="zh-TW" altLang="en-US"/>
        </a:p>
      </dgm:t>
    </dgm:pt>
    <dgm:pt modelId="{30A51B5E-855B-4FFF-98BD-37133B48C128}" type="pres">
      <dgm:prSet presAssocID="{141EB4E6-7E1E-48F7-A67D-076CA52859D7}" presName="imageRepeatNode" presStyleLbl="alignAcc1" presStyleIdx="1" presStyleCnt="5"/>
      <dgm:spPr/>
      <dgm:t>
        <a:bodyPr/>
        <a:lstStyle/>
        <a:p>
          <a:endParaRPr lang="zh-TW" altLang="en-US"/>
        </a:p>
      </dgm:t>
    </dgm:pt>
    <dgm:pt modelId="{B7886B92-4074-4D2E-BE0C-95533A9DEBA3}" type="pres">
      <dgm:prSet presAssocID="{141EB4E6-7E1E-48F7-A67D-076CA52859D7}" presName="imageaccent2" presStyleCnt="0"/>
      <dgm:spPr/>
      <dgm:t>
        <a:bodyPr/>
        <a:lstStyle/>
        <a:p>
          <a:endParaRPr lang="zh-TW" altLang="en-US"/>
        </a:p>
      </dgm:t>
    </dgm:pt>
    <dgm:pt modelId="{44EE1589-8A82-4657-8E9D-59204F8F20F7}" type="pres">
      <dgm:prSet presAssocID="{141EB4E6-7E1E-48F7-A67D-076CA52859D7}" presName="accentRepeatNode" presStyleLbl="solidAlignAcc1" presStyleIdx="3" presStyleCnt="10"/>
      <dgm:spPr/>
      <dgm:t>
        <a:bodyPr/>
        <a:lstStyle/>
        <a:p>
          <a:endParaRPr lang="zh-TW" altLang="en-US"/>
        </a:p>
      </dgm:t>
    </dgm:pt>
    <dgm:pt modelId="{3F7F2E80-AB34-44B0-8B64-CA0A1EC6B594}" type="pres">
      <dgm:prSet presAssocID="{55E1321F-BDEF-49F3-8749-F692214EAB0F}" presName="text3" presStyleCnt="0"/>
      <dgm:spPr/>
      <dgm:t>
        <a:bodyPr/>
        <a:lstStyle/>
        <a:p>
          <a:endParaRPr lang="zh-TW" altLang="en-US"/>
        </a:p>
      </dgm:t>
    </dgm:pt>
    <dgm:pt modelId="{A31C3E83-DB88-4A63-98C4-63F99DFF910E}" type="pres">
      <dgm:prSet presAssocID="{55E1321F-BDEF-49F3-8749-F692214EAB0F}" presName="textRepeatNode" presStyleLbl="alignNode1" presStyleIdx="2" presStyleCnt="5">
        <dgm:presLayoutVars>
          <dgm:chMax val="0"/>
          <dgm:chPref val="0"/>
          <dgm:bulletEnabled val="1"/>
        </dgm:presLayoutVars>
      </dgm:prSet>
      <dgm:spPr/>
      <dgm:t>
        <a:bodyPr/>
        <a:lstStyle/>
        <a:p>
          <a:endParaRPr lang="zh-TW" altLang="en-US"/>
        </a:p>
      </dgm:t>
    </dgm:pt>
    <dgm:pt modelId="{4EA61020-738B-4065-A24D-19061862592B}" type="pres">
      <dgm:prSet presAssocID="{55E1321F-BDEF-49F3-8749-F692214EAB0F}" presName="textaccent3" presStyleCnt="0"/>
      <dgm:spPr/>
      <dgm:t>
        <a:bodyPr/>
        <a:lstStyle/>
        <a:p>
          <a:endParaRPr lang="zh-TW" altLang="en-US"/>
        </a:p>
      </dgm:t>
    </dgm:pt>
    <dgm:pt modelId="{0A6F8AD8-F6E1-4AE9-AA8E-CA7ECB9F6DE1}" type="pres">
      <dgm:prSet presAssocID="{55E1321F-BDEF-49F3-8749-F692214EAB0F}" presName="accentRepeatNode" presStyleLbl="solidAlignAcc1" presStyleIdx="4" presStyleCnt="10"/>
      <dgm:spPr/>
      <dgm:t>
        <a:bodyPr/>
        <a:lstStyle/>
        <a:p>
          <a:endParaRPr lang="zh-TW" altLang="en-US"/>
        </a:p>
      </dgm:t>
    </dgm:pt>
    <dgm:pt modelId="{51B54895-EAB3-4B60-A533-A8D5052A49A8}" type="pres">
      <dgm:prSet presAssocID="{005C9787-2740-42EF-B289-BC3A4DE1C389}" presName="image3" presStyleCnt="0"/>
      <dgm:spPr/>
      <dgm:t>
        <a:bodyPr/>
        <a:lstStyle/>
        <a:p>
          <a:endParaRPr lang="zh-TW" altLang="en-US"/>
        </a:p>
      </dgm:t>
    </dgm:pt>
    <dgm:pt modelId="{16C5F37E-030C-4306-A82A-828F2A3DB30E}" type="pres">
      <dgm:prSet presAssocID="{005C9787-2740-42EF-B289-BC3A4DE1C389}" presName="imageRepeatNode" presStyleLbl="alignAcc1" presStyleIdx="2" presStyleCnt="5"/>
      <dgm:spPr/>
      <dgm:t>
        <a:bodyPr/>
        <a:lstStyle/>
        <a:p>
          <a:endParaRPr lang="zh-TW" altLang="en-US"/>
        </a:p>
      </dgm:t>
    </dgm:pt>
    <dgm:pt modelId="{922E5ECD-A1A7-4996-AA66-71FE6FD5FD2D}" type="pres">
      <dgm:prSet presAssocID="{005C9787-2740-42EF-B289-BC3A4DE1C389}" presName="imageaccent3" presStyleCnt="0"/>
      <dgm:spPr/>
      <dgm:t>
        <a:bodyPr/>
        <a:lstStyle/>
        <a:p>
          <a:endParaRPr lang="zh-TW" altLang="en-US"/>
        </a:p>
      </dgm:t>
    </dgm:pt>
    <dgm:pt modelId="{DA4B68AC-56D0-4100-AFC8-E70784C107A4}" type="pres">
      <dgm:prSet presAssocID="{005C9787-2740-42EF-B289-BC3A4DE1C389}" presName="accentRepeatNode" presStyleLbl="solidAlignAcc1" presStyleIdx="5" presStyleCnt="10"/>
      <dgm:spPr/>
      <dgm:t>
        <a:bodyPr/>
        <a:lstStyle/>
        <a:p>
          <a:endParaRPr lang="zh-TW" altLang="en-US"/>
        </a:p>
      </dgm:t>
    </dgm:pt>
    <dgm:pt modelId="{C40BFC50-6435-483D-84E5-500B8C8E34F6}" type="pres">
      <dgm:prSet presAssocID="{41FEF80C-CF3C-4EE9-8617-55A3DD0C6799}" presName="text4" presStyleCnt="0"/>
      <dgm:spPr/>
      <dgm:t>
        <a:bodyPr/>
        <a:lstStyle/>
        <a:p>
          <a:endParaRPr lang="zh-TW" altLang="en-US"/>
        </a:p>
      </dgm:t>
    </dgm:pt>
    <dgm:pt modelId="{1AF5B140-55ED-46E5-9425-8FE2E01F1BDF}" type="pres">
      <dgm:prSet presAssocID="{41FEF80C-CF3C-4EE9-8617-55A3DD0C6799}" presName="textRepeatNode" presStyleLbl="alignNode1" presStyleIdx="3" presStyleCnt="5">
        <dgm:presLayoutVars>
          <dgm:chMax val="0"/>
          <dgm:chPref val="0"/>
          <dgm:bulletEnabled val="1"/>
        </dgm:presLayoutVars>
      </dgm:prSet>
      <dgm:spPr/>
      <dgm:t>
        <a:bodyPr/>
        <a:lstStyle/>
        <a:p>
          <a:endParaRPr lang="zh-TW" altLang="en-US"/>
        </a:p>
      </dgm:t>
    </dgm:pt>
    <dgm:pt modelId="{48E84B80-7F1A-48C8-B2F6-AC9FC2576A80}" type="pres">
      <dgm:prSet presAssocID="{41FEF80C-CF3C-4EE9-8617-55A3DD0C6799}" presName="textaccent4" presStyleCnt="0"/>
      <dgm:spPr/>
      <dgm:t>
        <a:bodyPr/>
        <a:lstStyle/>
        <a:p>
          <a:endParaRPr lang="zh-TW" altLang="en-US"/>
        </a:p>
      </dgm:t>
    </dgm:pt>
    <dgm:pt modelId="{06D1AC99-5ECD-4AD8-A006-DBBA5089B3A6}" type="pres">
      <dgm:prSet presAssocID="{41FEF80C-CF3C-4EE9-8617-55A3DD0C6799}" presName="accentRepeatNode" presStyleLbl="solidAlignAcc1" presStyleIdx="6" presStyleCnt="10"/>
      <dgm:spPr/>
      <dgm:t>
        <a:bodyPr/>
        <a:lstStyle/>
        <a:p>
          <a:endParaRPr lang="zh-TW" altLang="en-US"/>
        </a:p>
      </dgm:t>
    </dgm:pt>
    <dgm:pt modelId="{0E454752-7770-401B-87BF-A7FC1FDB9F47}" type="pres">
      <dgm:prSet presAssocID="{1E0E60D4-6A90-448E-9439-13E6F362B6CA}" presName="image4" presStyleCnt="0"/>
      <dgm:spPr/>
      <dgm:t>
        <a:bodyPr/>
        <a:lstStyle/>
        <a:p>
          <a:endParaRPr lang="zh-TW" altLang="en-US"/>
        </a:p>
      </dgm:t>
    </dgm:pt>
    <dgm:pt modelId="{F70B2093-DD58-4A73-AA0A-D0A37E3BB6C3}" type="pres">
      <dgm:prSet presAssocID="{1E0E60D4-6A90-448E-9439-13E6F362B6CA}" presName="imageRepeatNode" presStyleLbl="alignAcc1" presStyleIdx="3" presStyleCnt="5"/>
      <dgm:spPr/>
      <dgm:t>
        <a:bodyPr/>
        <a:lstStyle/>
        <a:p>
          <a:endParaRPr lang="zh-TW" altLang="en-US"/>
        </a:p>
      </dgm:t>
    </dgm:pt>
    <dgm:pt modelId="{C04D9522-CFFA-4362-BFA9-41F9D09F9FB6}" type="pres">
      <dgm:prSet presAssocID="{1E0E60D4-6A90-448E-9439-13E6F362B6CA}" presName="imageaccent4" presStyleCnt="0"/>
      <dgm:spPr/>
      <dgm:t>
        <a:bodyPr/>
        <a:lstStyle/>
        <a:p>
          <a:endParaRPr lang="zh-TW" altLang="en-US"/>
        </a:p>
      </dgm:t>
    </dgm:pt>
    <dgm:pt modelId="{2B195CD8-0773-4C59-A276-C7D9C3A4A0D8}" type="pres">
      <dgm:prSet presAssocID="{1E0E60D4-6A90-448E-9439-13E6F362B6CA}" presName="accentRepeatNode" presStyleLbl="solidAlignAcc1" presStyleIdx="7" presStyleCnt="10"/>
      <dgm:spPr/>
      <dgm:t>
        <a:bodyPr/>
        <a:lstStyle/>
        <a:p>
          <a:endParaRPr lang="zh-TW" altLang="en-US"/>
        </a:p>
      </dgm:t>
    </dgm:pt>
    <dgm:pt modelId="{8CC9A0C7-EF20-48EF-BB7D-B843F5A8E94D}" type="pres">
      <dgm:prSet presAssocID="{E7A68758-011F-4819-9115-BE049D515680}" presName="text5" presStyleCnt="0"/>
      <dgm:spPr/>
      <dgm:t>
        <a:bodyPr/>
        <a:lstStyle/>
        <a:p>
          <a:endParaRPr lang="zh-TW" altLang="en-US"/>
        </a:p>
      </dgm:t>
    </dgm:pt>
    <dgm:pt modelId="{8DC34DAE-AE7C-4438-BB4A-86C3B59D0569}" type="pres">
      <dgm:prSet presAssocID="{E7A68758-011F-4819-9115-BE049D515680}" presName="textRepeatNode" presStyleLbl="alignNode1" presStyleIdx="4" presStyleCnt="5">
        <dgm:presLayoutVars>
          <dgm:chMax val="0"/>
          <dgm:chPref val="0"/>
          <dgm:bulletEnabled val="1"/>
        </dgm:presLayoutVars>
      </dgm:prSet>
      <dgm:spPr/>
      <dgm:t>
        <a:bodyPr/>
        <a:lstStyle/>
        <a:p>
          <a:endParaRPr lang="zh-TW" altLang="en-US"/>
        </a:p>
      </dgm:t>
    </dgm:pt>
    <dgm:pt modelId="{10E45CEF-6691-45A9-9C29-AE010CAEA0C0}" type="pres">
      <dgm:prSet presAssocID="{E7A68758-011F-4819-9115-BE049D515680}" presName="textaccent5" presStyleCnt="0"/>
      <dgm:spPr/>
      <dgm:t>
        <a:bodyPr/>
        <a:lstStyle/>
        <a:p>
          <a:endParaRPr lang="zh-TW" altLang="en-US"/>
        </a:p>
      </dgm:t>
    </dgm:pt>
    <dgm:pt modelId="{487D9088-F200-4153-BA7A-AB7774F00763}" type="pres">
      <dgm:prSet presAssocID="{E7A68758-011F-4819-9115-BE049D515680}" presName="accentRepeatNode" presStyleLbl="solidAlignAcc1" presStyleIdx="8" presStyleCnt="10"/>
      <dgm:spPr/>
      <dgm:t>
        <a:bodyPr/>
        <a:lstStyle/>
        <a:p>
          <a:endParaRPr lang="zh-TW" altLang="en-US"/>
        </a:p>
      </dgm:t>
    </dgm:pt>
    <dgm:pt modelId="{30FAD22D-9EE6-4054-9BFD-633C70259478}" type="pres">
      <dgm:prSet presAssocID="{09387A3B-2834-4DE4-9550-3A47515F4DB3}" presName="image5" presStyleCnt="0"/>
      <dgm:spPr/>
      <dgm:t>
        <a:bodyPr/>
        <a:lstStyle/>
        <a:p>
          <a:endParaRPr lang="zh-TW" altLang="en-US"/>
        </a:p>
      </dgm:t>
    </dgm:pt>
    <dgm:pt modelId="{53C92041-26B8-4F35-B92E-564FA6107997}" type="pres">
      <dgm:prSet presAssocID="{09387A3B-2834-4DE4-9550-3A47515F4DB3}" presName="imageRepeatNode" presStyleLbl="alignAcc1" presStyleIdx="4" presStyleCnt="5"/>
      <dgm:spPr/>
      <dgm:t>
        <a:bodyPr/>
        <a:lstStyle/>
        <a:p>
          <a:endParaRPr lang="zh-TW" altLang="en-US"/>
        </a:p>
      </dgm:t>
    </dgm:pt>
    <dgm:pt modelId="{D8D84AE5-8158-4714-A5D1-6D836504A7F7}" type="pres">
      <dgm:prSet presAssocID="{09387A3B-2834-4DE4-9550-3A47515F4DB3}" presName="imageaccent5" presStyleCnt="0"/>
      <dgm:spPr/>
      <dgm:t>
        <a:bodyPr/>
        <a:lstStyle/>
        <a:p>
          <a:endParaRPr lang="zh-TW" altLang="en-US"/>
        </a:p>
      </dgm:t>
    </dgm:pt>
    <dgm:pt modelId="{D10AD9B0-E040-42AD-87BB-D40C45EB8F8C}" type="pres">
      <dgm:prSet presAssocID="{09387A3B-2834-4DE4-9550-3A47515F4DB3}" presName="accentRepeatNode" presStyleLbl="solidAlignAcc1" presStyleIdx="9" presStyleCnt="10"/>
      <dgm:spPr/>
      <dgm:t>
        <a:bodyPr/>
        <a:lstStyle/>
        <a:p>
          <a:endParaRPr lang="zh-TW" altLang="en-US"/>
        </a:p>
      </dgm:t>
    </dgm:pt>
  </dgm:ptLst>
  <dgm:cxnLst>
    <dgm:cxn modelId="{BFC5C0AC-322C-411B-BEEF-C48FFC4B7CF3}" type="presOf" srcId="{005C9787-2740-42EF-B289-BC3A4DE1C389}" destId="{16C5F37E-030C-4306-A82A-828F2A3DB30E}" srcOrd="0" destOrd="0" presId="urn:microsoft.com/office/officeart/2008/layout/HexagonCluster"/>
    <dgm:cxn modelId="{9539497B-F472-4B06-92EF-3823FAEA7449}" srcId="{86DB7E1F-B9F5-4369-BB10-456D97F5724E}" destId="{E7A68758-011F-4819-9115-BE049D515680}" srcOrd="4" destOrd="0" parTransId="{D0F7EBEA-E0AA-4AA5-AE4E-8EA7C8FA8985}" sibTransId="{09387A3B-2834-4DE4-9550-3A47515F4DB3}"/>
    <dgm:cxn modelId="{E2297FC8-DAE7-4E1D-B7EE-E41207468746}" srcId="{86DB7E1F-B9F5-4369-BB10-456D97F5724E}" destId="{41FEF80C-CF3C-4EE9-8617-55A3DD0C6799}" srcOrd="3" destOrd="0" parTransId="{483145A4-256F-4092-88D4-59588B6AA76E}" sibTransId="{1E0E60D4-6A90-448E-9439-13E6F362B6CA}"/>
    <dgm:cxn modelId="{B2765BB7-19C3-421C-82DC-AAD487FEC4B8}" type="presOf" srcId="{86DB7E1F-B9F5-4369-BB10-456D97F5724E}" destId="{D5A0CFC5-2B7F-436F-9869-F3AFB4FE95C5}" srcOrd="0" destOrd="0" presId="urn:microsoft.com/office/officeart/2008/layout/HexagonCluster"/>
    <dgm:cxn modelId="{88867106-FC8A-413B-A872-F1BC3F2CFCB2}" type="presOf" srcId="{311A5C69-EFB0-41A2-A094-16C332A66B5B}" destId="{CA775434-9D40-487A-A650-EFB55180FF53}" srcOrd="0" destOrd="0" presId="urn:microsoft.com/office/officeart/2008/layout/HexagonCluster"/>
    <dgm:cxn modelId="{7DBF1210-F0C9-429F-8F80-88DF1452FF8B}" srcId="{86DB7E1F-B9F5-4369-BB10-456D97F5724E}" destId="{30CA4AA8-6DAC-48BF-B365-BC9891CF0518}" srcOrd="1" destOrd="0" parTransId="{C4BB772B-4A30-4A85-8B06-66265692E468}" sibTransId="{141EB4E6-7E1E-48F7-A67D-076CA52859D7}"/>
    <dgm:cxn modelId="{CC2480BA-4334-4973-8E5B-8B5187A8FC92}" type="presOf" srcId="{1E0E60D4-6A90-448E-9439-13E6F362B6CA}" destId="{F70B2093-DD58-4A73-AA0A-D0A37E3BB6C3}" srcOrd="0" destOrd="0" presId="urn:microsoft.com/office/officeart/2008/layout/HexagonCluster"/>
    <dgm:cxn modelId="{176A09B9-0157-4AE8-BF02-97E0499912AD}" type="presOf" srcId="{41FEF80C-CF3C-4EE9-8617-55A3DD0C6799}" destId="{1AF5B140-55ED-46E5-9425-8FE2E01F1BDF}" srcOrd="0" destOrd="0" presId="urn:microsoft.com/office/officeart/2008/layout/HexagonCluster"/>
    <dgm:cxn modelId="{7226EFD5-B9E7-4E13-BF6E-B6D5D849AC93}" type="presOf" srcId="{141EB4E6-7E1E-48F7-A67D-076CA52859D7}" destId="{30A51B5E-855B-4FFF-98BD-37133B48C128}" srcOrd="0" destOrd="0" presId="urn:microsoft.com/office/officeart/2008/layout/HexagonCluster"/>
    <dgm:cxn modelId="{B9880F28-55E8-4940-BD1B-4C4B4C8F090A}" type="presOf" srcId="{30CA4AA8-6DAC-48BF-B365-BC9891CF0518}" destId="{098A2F9A-7264-4ACF-BD92-75EEC544C3BE}" srcOrd="0" destOrd="0" presId="urn:microsoft.com/office/officeart/2008/layout/HexagonCluster"/>
    <dgm:cxn modelId="{6E7B8CBE-FFF4-4CEF-A90E-92CB3F917B28}" type="presOf" srcId="{55E1321F-BDEF-49F3-8749-F692214EAB0F}" destId="{A31C3E83-DB88-4A63-98C4-63F99DFF910E}" srcOrd="0" destOrd="0" presId="urn:microsoft.com/office/officeart/2008/layout/HexagonCluster"/>
    <dgm:cxn modelId="{43CC49D7-54D9-48C9-80D3-4D5CB3B17DB0}" type="presOf" srcId="{D825183D-13DC-4748-9E73-0B648FEC9B2D}" destId="{5A273659-B96F-4019-B55D-C4CAEF2FD2AD}" srcOrd="0" destOrd="0" presId="urn:microsoft.com/office/officeart/2008/layout/HexagonCluster"/>
    <dgm:cxn modelId="{324A68C1-9D1B-42B8-BE8F-ECDB8C392DE9}" srcId="{86DB7E1F-B9F5-4369-BB10-456D97F5724E}" destId="{55E1321F-BDEF-49F3-8749-F692214EAB0F}" srcOrd="2" destOrd="0" parTransId="{B3DB9F95-490B-438A-9563-C2F8989F277D}" sibTransId="{005C9787-2740-42EF-B289-BC3A4DE1C389}"/>
    <dgm:cxn modelId="{CD3F19F7-C546-484A-8ABF-0A2E6F2F3E89}" type="presOf" srcId="{09387A3B-2834-4DE4-9550-3A47515F4DB3}" destId="{53C92041-26B8-4F35-B92E-564FA6107997}" srcOrd="0" destOrd="0" presId="urn:microsoft.com/office/officeart/2008/layout/HexagonCluster"/>
    <dgm:cxn modelId="{DAF00C13-B1EB-43EF-8486-348C2F8F04F9}" srcId="{86DB7E1F-B9F5-4369-BB10-456D97F5724E}" destId="{311A5C69-EFB0-41A2-A094-16C332A66B5B}" srcOrd="0" destOrd="0" parTransId="{D20693F1-3856-47BE-86B4-F0D6D11BEEA4}" sibTransId="{D825183D-13DC-4748-9E73-0B648FEC9B2D}"/>
    <dgm:cxn modelId="{E34598AC-4593-4F04-B833-D8B900B7C3B6}" type="presOf" srcId="{E7A68758-011F-4819-9115-BE049D515680}" destId="{8DC34DAE-AE7C-4438-BB4A-86C3B59D0569}" srcOrd="0" destOrd="0" presId="urn:microsoft.com/office/officeart/2008/layout/HexagonCluster"/>
    <dgm:cxn modelId="{4E88C2A5-FC91-446C-AFFB-1765EE47AA07}" type="presParOf" srcId="{D5A0CFC5-2B7F-436F-9869-F3AFB4FE95C5}" destId="{391157B4-7544-433E-8826-DDBE4014E7F8}" srcOrd="0" destOrd="0" presId="urn:microsoft.com/office/officeart/2008/layout/HexagonCluster"/>
    <dgm:cxn modelId="{06B9883B-E7B0-4355-9F45-CF2E9D492AD8}" type="presParOf" srcId="{391157B4-7544-433E-8826-DDBE4014E7F8}" destId="{CA775434-9D40-487A-A650-EFB55180FF53}" srcOrd="0" destOrd="0" presId="urn:microsoft.com/office/officeart/2008/layout/HexagonCluster"/>
    <dgm:cxn modelId="{E20A7140-558E-4EE2-96E0-4017F4B616A5}" type="presParOf" srcId="{D5A0CFC5-2B7F-436F-9869-F3AFB4FE95C5}" destId="{2ABB0E41-CA58-42F2-96CA-F4BA99DFCEC7}" srcOrd="1" destOrd="0" presId="urn:microsoft.com/office/officeart/2008/layout/HexagonCluster"/>
    <dgm:cxn modelId="{D9CCD5CA-E6EA-443D-B915-AA073BAAC6E9}" type="presParOf" srcId="{2ABB0E41-CA58-42F2-96CA-F4BA99DFCEC7}" destId="{1BF51B7C-0591-4114-BCB7-94E9949C3CC1}" srcOrd="0" destOrd="0" presId="urn:microsoft.com/office/officeart/2008/layout/HexagonCluster"/>
    <dgm:cxn modelId="{8558D46E-07A5-4360-9B94-CC3664260530}" type="presParOf" srcId="{D5A0CFC5-2B7F-436F-9869-F3AFB4FE95C5}" destId="{E81238EA-24EE-40CA-9DDF-71D75FD6357E}" srcOrd="2" destOrd="0" presId="urn:microsoft.com/office/officeart/2008/layout/HexagonCluster"/>
    <dgm:cxn modelId="{B7AF81E9-CAE2-401D-9FF2-741764CC5F2E}" type="presParOf" srcId="{E81238EA-24EE-40CA-9DDF-71D75FD6357E}" destId="{5A273659-B96F-4019-B55D-C4CAEF2FD2AD}" srcOrd="0" destOrd="0" presId="urn:microsoft.com/office/officeart/2008/layout/HexagonCluster"/>
    <dgm:cxn modelId="{E8A987C5-CF8B-4E37-9733-01EE5680B944}" type="presParOf" srcId="{D5A0CFC5-2B7F-436F-9869-F3AFB4FE95C5}" destId="{BE4D69DC-87BF-4D8B-B54F-88AA82A202D9}" srcOrd="3" destOrd="0" presId="urn:microsoft.com/office/officeart/2008/layout/HexagonCluster"/>
    <dgm:cxn modelId="{D1ED7FFD-82CB-4B65-9B79-09FC5BCDB2CE}" type="presParOf" srcId="{BE4D69DC-87BF-4D8B-B54F-88AA82A202D9}" destId="{E4744AFB-B6CE-49D3-9738-71E231A986C1}" srcOrd="0" destOrd="0" presId="urn:microsoft.com/office/officeart/2008/layout/HexagonCluster"/>
    <dgm:cxn modelId="{A5CBC0C8-6DEB-440C-ADB5-0D039D3FB39B}" type="presParOf" srcId="{D5A0CFC5-2B7F-436F-9869-F3AFB4FE95C5}" destId="{40EB1952-C9A9-44D4-B232-8F07255C1D5E}" srcOrd="4" destOrd="0" presId="urn:microsoft.com/office/officeart/2008/layout/HexagonCluster"/>
    <dgm:cxn modelId="{1A0A428F-3D8B-43D4-B26F-0A7723AC1621}" type="presParOf" srcId="{40EB1952-C9A9-44D4-B232-8F07255C1D5E}" destId="{098A2F9A-7264-4ACF-BD92-75EEC544C3BE}" srcOrd="0" destOrd="0" presId="urn:microsoft.com/office/officeart/2008/layout/HexagonCluster"/>
    <dgm:cxn modelId="{5475E313-DAE1-41F2-82B6-6AFAADCC0CD2}" type="presParOf" srcId="{D5A0CFC5-2B7F-436F-9869-F3AFB4FE95C5}" destId="{7A55AB3E-E812-4B23-8ACE-9F9E58B5C6AE}" srcOrd="5" destOrd="0" presId="urn:microsoft.com/office/officeart/2008/layout/HexagonCluster"/>
    <dgm:cxn modelId="{06761E0A-3DEE-42A9-9D8E-9D88C5F1672E}" type="presParOf" srcId="{7A55AB3E-E812-4B23-8ACE-9F9E58B5C6AE}" destId="{25F54837-9C6B-477B-AC2F-F804E8D76CE1}" srcOrd="0" destOrd="0" presId="urn:microsoft.com/office/officeart/2008/layout/HexagonCluster"/>
    <dgm:cxn modelId="{C83925C8-4372-4CA3-921F-8916B423D5BE}" type="presParOf" srcId="{D5A0CFC5-2B7F-436F-9869-F3AFB4FE95C5}" destId="{9E1274F5-F14B-4F85-AA04-8B8FC3B2A269}" srcOrd="6" destOrd="0" presId="urn:microsoft.com/office/officeart/2008/layout/HexagonCluster"/>
    <dgm:cxn modelId="{4F82D4D1-9569-4564-8FD8-7F62D6D53A8D}" type="presParOf" srcId="{9E1274F5-F14B-4F85-AA04-8B8FC3B2A269}" destId="{30A51B5E-855B-4FFF-98BD-37133B48C128}" srcOrd="0" destOrd="0" presId="urn:microsoft.com/office/officeart/2008/layout/HexagonCluster"/>
    <dgm:cxn modelId="{F0336C31-191C-4AC2-B336-821C11C5DE83}" type="presParOf" srcId="{D5A0CFC5-2B7F-436F-9869-F3AFB4FE95C5}" destId="{B7886B92-4074-4D2E-BE0C-95533A9DEBA3}" srcOrd="7" destOrd="0" presId="urn:microsoft.com/office/officeart/2008/layout/HexagonCluster"/>
    <dgm:cxn modelId="{3F55D476-8C03-423B-B95D-F0DAE8FF79CE}" type="presParOf" srcId="{B7886B92-4074-4D2E-BE0C-95533A9DEBA3}" destId="{44EE1589-8A82-4657-8E9D-59204F8F20F7}" srcOrd="0" destOrd="0" presId="urn:microsoft.com/office/officeart/2008/layout/HexagonCluster"/>
    <dgm:cxn modelId="{2B4CE1BF-3A90-407D-9B95-5A33EA5C39AE}" type="presParOf" srcId="{D5A0CFC5-2B7F-436F-9869-F3AFB4FE95C5}" destId="{3F7F2E80-AB34-44B0-8B64-CA0A1EC6B594}" srcOrd="8" destOrd="0" presId="urn:microsoft.com/office/officeart/2008/layout/HexagonCluster"/>
    <dgm:cxn modelId="{A9B50A4B-D81E-4C67-A736-3D2BF6BDF13E}" type="presParOf" srcId="{3F7F2E80-AB34-44B0-8B64-CA0A1EC6B594}" destId="{A31C3E83-DB88-4A63-98C4-63F99DFF910E}" srcOrd="0" destOrd="0" presId="urn:microsoft.com/office/officeart/2008/layout/HexagonCluster"/>
    <dgm:cxn modelId="{69FA5F7B-1CD8-4E7D-A6DF-92973494B26C}" type="presParOf" srcId="{D5A0CFC5-2B7F-436F-9869-F3AFB4FE95C5}" destId="{4EA61020-738B-4065-A24D-19061862592B}" srcOrd="9" destOrd="0" presId="urn:microsoft.com/office/officeart/2008/layout/HexagonCluster"/>
    <dgm:cxn modelId="{2B594198-C17B-4C7B-AE74-061BF510FD36}" type="presParOf" srcId="{4EA61020-738B-4065-A24D-19061862592B}" destId="{0A6F8AD8-F6E1-4AE9-AA8E-CA7ECB9F6DE1}" srcOrd="0" destOrd="0" presId="urn:microsoft.com/office/officeart/2008/layout/HexagonCluster"/>
    <dgm:cxn modelId="{7FCF3D99-8158-408C-8EEF-9B60C491920D}" type="presParOf" srcId="{D5A0CFC5-2B7F-436F-9869-F3AFB4FE95C5}" destId="{51B54895-EAB3-4B60-A533-A8D5052A49A8}" srcOrd="10" destOrd="0" presId="urn:microsoft.com/office/officeart/2008/layout/HexagonCluster"/>
    <dgm:cxn modelId="{0D2B1BDA-3378-4CAB-AD3C-725BB5FE1A74}" type="presParOf" srcId="{51B54895-EAB3-4B60-A533-A8D5052A49A8}" destId="{16C5F37E-030C-4306-A82A-828F2A3DB30E}" srcOrd="0" destOrd="0" presId="urn:microsoft.com/office/officeart/2008/layout/HexagonCluster"/>
    <dgm:cxn modelId="{0E10F5D2-F45B-4E66-B3A8-3AD7DF1FD566}" type="presParOf" srcId="{D5A0CFC5-2B7F-436F-9869-F3AFB4FE95C5}" destId="{922E5ECD-A1A7-4996-AA66-71FE6FD5FD2D}" srcOrd="11" destOrd="0" presId="urn:microsoft.com/office/officeart/2008/layout/HexagonCluster"/>
    <dgm:cxn modelId="{39999655-5880-4F4D-A7A2-FCF15E516711}" type="presParOf" srcId="{922E5ECD-A1A7-4996-AA66-71FE6FD5FD2D}" destId="{DA4B68AC-56D0-4100-AFC8-E70784C107A4}" srcOrd="0" destOrd="0" presId="urn:microsoft.com/office/officeart/2008/layout/HexagonCluster"/>
    <dgm:cxn modelId="{D85DE534-4E61-4F52-A361-F68A841025FE}" type="presParOf" srcId="{D5A0CFC5-2B7F-436F-9869-F3AFB4FE95C5}" destId="{C40BFC50-6435-483D-84E5-500B8C8E34F6}" srcOrd="12" destOrd="0" presId="urn:microsoft.com/office/officeart/2008/layout/HexagonCluster"/>
    <dgm:cxn modelId="{0105389E-6095-491C-996D-2A27B448E7EC}" type="presParOf" srcId="{C40BFC50-6435-483D-84E5-500B8C8E34F6}" destId="{1AF5B140-55ED-46E5-9425-8FE2E01F1BDF}" srcOrd="0" destOrd="0" presId="urn:microsoft.com/office/officeart/2008/layout/HexagonCluster"/>
    <dgm:cxn modelId="{AFC96482-0E2B-4A9E-8EA5-90089FB18FE5}" type="presParOf" srcId="{D5A0CFC5-2B7F-436F-9869-F3AFB4FE95C5}" destId="{48E84B80-7F1A-48C8-B2F6-AC9FC2576A80}" srcOrd="13" destOrd="0" presId="urn:microsoft.com/office/officeart/2008/layout/HexagonCluster"/>
    <dgm:cxn modelId="{11F06BF3-9297-4387-B712-7918AED22B8D}" type="presParOf" srcId="{48E84B80-7F1A-48C8-B2F6-AC9FC2576A80}" destId="{06D1AC99-5ECD-4AD8-A006-DBBA5089B3A6}" srcOrd="0" destOrd="0" presId="urn:microsoft.com/office/officeart/2008/layout/HexagonCluster"/>
    <dgm:cxn modelId="{BE085925-7DD1-4BB8-B318-901F277DE641}" type="presParOf" srcId="{D5A0CFC5-2B7F-436F-9869-F3AFB4FE95C5}" destId="{0E454752-7770-401B-87BF-A7FC1FDB9F47}" srcOrd="14" destOrd="0" presId="urn:microsoft.com/office/officeart/2008/layout/HexagonCluster"/>
    <dgm:cxn modelId="{808AB352-9E2A-4CC8-B876-66E6D057F9B6}" type="presParOf" srcId="{0E454752-7770-401B-87BF-A7FC1FDB9F47}" destId="{F70B2093-DD58-4A73-AA0A-D0A37E3BB6C3}" srcOrd="0" destOrd="0" presId="urn:microsoft.com/office/officeart/2008/layout/HexagonCluster"/>
    <dgm:cxn modelId="{50DFEE4B-4C2E-463F-A00F-E27400EDE8CA}" type="presParOf" srcId="{D5A0CFC5-2B7F-436F-9869-F3AFB4FE95C5}" destId="{C04D9522-CFFA-4362-BFA9-41F9D09F9FB6}" srcOrd="15" destOrd="0" presId="urn:microsoft.com/office/officeart/2008/layout/HexagonCluster"/>
    <dgm:cxn modelId="{54FC60B4-869B-415F-BFF2-A7B5543283D4}" type="presParOf" srcId="{C04D9522-CFFA-4362-BFA9-41F9D09F9FB6}" destId="{2B195CD8-0773-4C59-A276-C7D9C3A4A0D8}" srcOrd="0" destOrd="0" presId="urn:microsoft.com/office/officeart/2008/layout/HexagonCluster"/>
    <dgm:cxn modelId="{9192A131-43D9-4C91-9CB5-B7DAEECC78FA}" type="presParOf" srcId="{D5A0CFC5-2B7F-436F-9869-F3AFB4FE95C5}" destId="{8CC9A0C7-EF20-48EF-BB7D-B843F5A8E94D}" srcOrd="16" destOrd="0" presId="urn:microsoft.com/office/officeart/2008/layout/HexagonCluster"/>
    <dgm:cxn modelId="{445A865E-F0C1-423C-9ECD-E8DA66F35B72}" type="presParOf" srcId="{8CC9A0C7-EF20-48EF-BB7D-B843F5A8E94D}" destId="{8DC34DAE-AE7C-4438-BB4A-86C3B59D0569}" srcOrd="0" destOrd="0" presId="urn:microsoft.com/office/officeart/2008/layout/HexagonCluster"/>
    <dgm:cxn modelId="{5B62B68D-D9CC-4D80-B43F-EC2ED08D751D}" type="presParOf" srcId="{D5A0CFC5-2B7F-436F-9869-F3AFB4FE95C5}" destId="{10E45CEF-6691-45A9-9C29-AE010CAEA0C0}" srcOrd="17" destOrd="0" presId="urn:microsoft.com/office/officeart/2008/layout/HexagonCluster"/>
    <dgm:cxn modelId="{1DEA4B1C-6864-44B9-9464-7F494874C58B}" type="presParOf" srcId="{10E45CEF-6691-45A9-9C29-AE010CAEA0C0}" destId="{487D9088-F200-4153-BA7A-AB7774F00763}" srcOrd="0" destOrd="0" presId="urn:microsoft.com/office/officeart/2008/layout/HexagonCluster"/>
    <dgm:cxn modelId="{0C3F07AE-50EE-495C-89A5-E720367A8CFD}" type="presParOf" srcId="{D5A0CFC5-2B7F-436F-9869-F3AFB4FE95C5}" destId="{30FAD22D-9EE6-4054-9BFD-633C70259478}" srcOrd="18" destOrd="0" presId="urn:microsoft.com/office/officeart/2008/layout/HexagonCluster"/>
    <dgm:cxn modelId="{115FE1B6-6CE5-46CA-9CFB-403B494EA0B2}" type="presParOf" srcId="{30FAD22D-9EE6-4054-9BFD-633C70259478}" destId="{53C92041-26B8-4F35-B92E-564FA6107997}" srcOrd="0" destOrd="0" presId="urn:microsoft.com/office/officeart/2008/layout/HexagonCluster"/>
    <dgm:cxn modelId="{2BE5F3C3-6F55-4481-B68A-B94B3AE67037}" type="presParOf" srcId="{D5A0CFC5-2B7F-436F-9869-F3AFB4FE95C5}" destId="{D8D84AE5-8158-4714-A5D1-6D836504A7F7}" srcOrd="19" destOrd="0" presId="urn:microsoft.com/office/officeart/2008/layout/HexagonCluster"/>
    <dgm:cxn modelId="{264E97C9-4118-475E-BC85-200D882A35CF}" type="presParOf" srcId="{D8D84AE5-8158-4714-A5D1-6D836504A7F7}" destId="{D10AD9B0-E040-42AD-87BB-D40C45EB8F8C}"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B1A7364-E9A9-46DD-80B9-E04D297EE3E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zh-TW" altLang="en-US"/>
        </a:p>
      </dgm:t>
    </dgm:pt>
    <dgm:pt modelId="{5E39A8EF-83B7-4976-85C0-CE0B5383311E}">
      <dgm:prSet/>
      <dgm:spPr>
        <a:solidFill>
          <a:srgbClr val="00B050"/>
        </a:solidFill>
      </dgm:spPr>
      <dgm:t>
        <a:bodyPr/>
        <a:lstStyle/>
        <a:p>
          <a:pPr algn="ctr" rtl="0"/>
          <a:r>
            <a:rPr kumimoji="1" lang="zh-TW" b="1" dirty="0" smtClean="0">
              <a:solidFill>
                <a:schemeClr val="bg1"/>
              </a:solidFill>
              <a:latin typeface="標楷體" panose="03000509000000000000" pitchFamily="65" charset="-120"/>
              <a:ea typeface="標楷體" panose="03000509000000000000" pitchFamily="65" charset="-120"/>
            </a:rPr>
            <a:t>輻射基礎知識及輻射防護</a:t>
          </a:r>
          <a:endParaRPr lang="zh-TW" dirty="0">
            <a:solidFill>
              <a:schemeClr val="bg1"/>
            </a:solidFill>
            <a:latin typeface="標楷體" panose="03000509000000000000" pitchFamily="65" charset="-120"/>
            <a:ea typeface="標楷體" panose="03000509000000000000" pitchFamily="65" charset="-120"/>
          </a:endParaRPr>
        </a:p>
      </dgm:t>
    </dgm:pt>
    <dgm:pt modelId="{62A20EF4-E4F2-4C04-9672-ADC6AD40AE22}" type="parTrans" cxnId="{12D91E1D-6232-4B7D-9059-95F3E4290F84}">
      <dgm:prSet/>
      <dgm:spPr/>
      <dgm:t>
        <a:bodyPr/>
        <a:lstStyle/>
        <a:p>
          <a:endParaRPr lang="zh-TW" altLang="en-US"/>
        </a:p>
      </dgm:t>
    </dgm:pt>
    <dgm:pt modelId="{0FBAF8A2-6206-41D9-AA2D-4E0937D82430}" type="sibTrans" cxnId="{12D91E1D-6232-4B7D-9059-95F3E4290F84}">
      <dgm:prSet/>
      <dgm:spPr/>
      <dgm:t>
        <a:bodyPr/>
        <a:lstStyle/>
        <a:p>
          <a:endParaRPr lang="zh-TW" altLang="en-US"/>
        </a:p>
      </dgm:t>
    </dgm:pt>
    <dgm:pt modelId="{67A7031A-CCD4-4369-90A0-D9B8625F0779}">
      <dgm:prSet/>
      <dgm:spPr>
        <a:solidFill>
          <a:srgbClr val="00B050"/>
        </a:solidFill>
      </dgm:spPr>
      <dgm:t>
        <a:bodyPr/>
        <a:lstStyle/>
        <a:p>
          <a:pPr algn="ctr" rtl="0"/>
          <a:r>
            <a:rPr kumimoji="1" lang="zh-TW" altLang="en-US" b="1" dirty="0" smtClean="0">
              <a:solidFill>
                <a:srgbClr val="FF0000"/>
              </a:solidFill>
              <a:latin typeface="標楷體" panose="03000509000000000000" pitchFamily="65" charset="-120"/>
              <a:ea typeface="標楷體" panose="03000509000000000000" pitchFamily="65" charset="-120"/>
            </a:rPr>
            <a:t>輻射災害種類及應變</a:t>
          </a:r>
          <a:endParaRPr lang="zh-TW" dirty="0">
            <a:latin typeface="標楷體" panose="03000509000000000000" pitchFamily="65" charset="-120"/>
            <a:ea typeface="標楷體" panose="03000509000000000000" pitchFamily="65" charset="-120"/>
          </a:endParaRPr>
        </a:p>
      </dgm:t>
    </dgm:pt>
    <dgm:pt modelId="{69D0BE6B-0290-45DD-9251-52174B758CF7}" type="parTrans" cxnId="{B62D1BC6-9002-46AB-A3AE-B6457C35E81F}">
      <dgm:prSet/>
      <dgm:spPr/>
      <dgm:t>
        <a:bodyPr/>
        <a:lstStyle/>
        <a:p>
          <a:endParaRPr lang="zh-TW" altLang="en-US"/>
        </a:p>
      </dgm:t>
    </dgm:pt>
    <dgm:pt modelId="{3D3ED104-2F1D-4070-A369-80E7E56F0941}" type="sibTrans" cxnId="{B62D1BC6-9002-46AB-A3AE-B6457C35E81F}">
      <dgm:prSet/>
      <dgm:spPr/>
      <dgm:t>
        <a:bodyPr/>
        <a:lstStyle/>
        <a:p>
          <a:endParaRPr lang="zh-TW" altLang="en-US"/>
        </a:p>
      </dgm:t>
    </dgm:pt>
    <dgm:pt modelId="{85B90E40-2547-47BA-B168-3A38C8E30BD5}">
      <dgm:prSet/>
      <dgm:spPr>
        <a:solidFill>
          <a:srgbClr val="00B050"/>
        </a:solidFill>
      </dgm:spPr>
      <dgm:t>
        <a:bodyPr/>
        <a:lstStyle/>
        <a:p>
          <a:pPr algn="ctr" rtl="0"/>
          <a:r>
            <a:rPr kumimoji="1" lang="zh-TW" b="1" dirty="0" smtClean="0">
              <a:latin typeface="標楷體" panose="03000509000000000000" pitchFamily="65" charset="-120"/>
              <a:ea typeface="標楷體" panose="03000509000000000000" pitchFamily="65" charset="-120"/>
            </a:rPr>
            <a:t>核子事故緊急應變機制</a:t>
          </a:r>
          <a:endParaRPr lang="zh-TW" dirty="0">
            <a:solidFill>
              <a:srgbClr val="FF0000"/>
            </a:solidFill>
            <a:latin typeface="標楷體" panose="03000509000000000000" pitchFamily="65" charset="-120"/>
            <a:ea typeface="標楷體" panose="03000509000000000000" pitchFamily="65" charset="-120"/>
          </a:endParaRPr>
        </a:p>
      </dgm:t>
    </dgm:pt>
    <dgm:pt modelId="{FAAC5A07-0C39-46A9-8CF9-D14C38D4AC67}" type="parTrans" cxnId="{99ABC509-9359-49A8-8A24-57EFDC7E0772}">
      <dgm:prSet/>
      <dgm:spPr/>
      <dgm:t>
        <a:bodyPr/>
        <a:lstStyle/>
        <a:p>
          <a:endParaRPr lang="zh-TW" altLang="en-US"/>
        </a:p>
      </dgm:t>
    </dgm:pt>
    <dgm:pt modelId="{977C1280-17E4-4B3E-8213-16D58B028AB4}" type="sibTrans" cxnId="{99ABC509-9359-49A8-8A24-57EFDC7E0772}">
      <dgm:prSet/>
      <dgm:spPr/>
      <dgm:t>
        <a:bodyPr/>
        <a:lstStyle/>
        <a:p>
          <a:endParaRPr lang="zh-TW" altLang="en-US"/>
        </a:p>
      </dgm:t>
    </dgm:pt>
    <dgm:pt modelId="{617DF1C4-FB15-44BC-88EE-29072499C350}" type="pres">
      <dgm:prSet presAssocID="{3B1A7364-E9A9-46DD-80B9-E04D297EE3EC}" presName="linear" presStyleCnt="0">
        <dgm:presLayoutVars>
          <dgm:animLvl val="lvl"/>
          <dgm:resizeHandles val="exact"/>
        </dgm:presLayoutVars>
      </dgm:prSet>
      <dgm:spPr/>
      <dgm:t>
        <a:bodyPr/>
        <a:lstStyle/>
        <a:p>
          <a:endParaRPr lang="zh-TW" altLang="en-US"/>
        </a:p>
      </dgm:t>
    </dgm:pt>
    <dgm:pt modelId="{9C6B6316-1311-4368-B813-ACD35C30734C}" type="pres">
      <dgm:prSet presAssocID="{5E39A8EF-83B7-4976-85C0-CE0B5383311E}" presName="parentText" presStyleLbl="node1" presStyleIdx="0" presStyleCnt="3" custLinFactNeighborY="-14151">
        <dgm:presLayoutVars>
          <dgm:chMax val="0"/>
          <dgm:bulletEnabled val="1"/>
        </dgm:presLayoutVars>
      </dgm:prSet>
      <dgm:spPr/>
      <dgm:t>
        <a:bodyPr/>
        <a:lstStyle/>
        <a:p>
          <a:endParaRPr lang="zh-TW" altLang="en-US"/>
        </a:p>
      </dgm:t>
    </dgm:pt>
    <dgm:pt modelId="{ECAD7A0C-5508-4A37-8C5A-A5302C9014E1}" type="pres">
      <dgm:prSet presAssocID="{0FBAF8A2-6206-41D9-AA2D-4E0937D82430}" presName="spacer" presStyleCnt="0"/>
      <dgm:spPr/>
    </dgm:pt>
    <dgm:pt modelId="{4581F6FE-8868-4626-901E-26D7586270E9}" type="pres">
      <dgm:prSet presAssocID="{67A7031A-CCD4-4369-90A0-D9B8625F0779}" presName="parentText" presStyleLbl="node1" presStyleIdx="1" presStyleCnt="3">
        <dgm:presLayoutVars>
          <dgm:chMax val="0"/>
          <dgm:bulletEnabled val="1"/>
        </dgm:presLayoutVars>
      </dgm:prSet>
      <dgm:spPr/>
      <dgm:t>
        <a:bodyPr/>
        <a:lstStyle/>
        <a:p>
          <a:endParaRPr lang="zh-TW" altLang="en-US"/>
        </a:p>
      </dgm:t>
    </dgm:pt>
    <dgm:pt modelId="{F4E30075-4668-4D47-AF6F-B0C77422A565}" type="pres">
      <dgm:prSet presAssocID="{3D3ED104-2F1D-4070-A369-80E7E56F0941}" presName="spacer" presStyleCnt="0"/>
      <dgm:spPr/>
    </dgm:pt>
    <dgm:pt modelId="{65210661-916D-43B0-8D51-6B36AB227977}" type="pres">
      <dgm:prSet presAssocID="{85B90E40-2547-47BA-B168-3A38C8E30BD5}" presName="parentText" presStyleLbl="node1" presStyleIdx="2" presStyleCnt="3">
        <dgm:presLayoutVars>
          <dgm:chMax val="0"/>
          <dgm:bulletEnabled val="1"/>
        </dgm:presLayoutVars>
      </dgm:prSet>
      <dgm:spPr/>
      <dgm:t>
        <a:bodyPr/>
        <a:lstStyle/>
        <a:p>
          <a:endParaRPr lang="zh-TW" altLang="en-US"/>
        </a:p>
      </dgm:t>
    </dgm:pt>
  </dgm:ptLst>
  <dgm:cxnLst>
    <dgm:cxn modelId="{99ABC509-9359-49A8-8A24-57EFDC7E0772}" srcId="{3B1A7364-E9A9-46DD-80B9-E04D297EE3EC}" destId="{85B90E40-2547-47BA-B168-3A38C8E30BD5}" srcOrd="2" destOrd="0" parTransId="{FAAC5A07-0C39-46A9-8CF9-D14C38D4AC67}" sibTransId="{977C1280-17E4-4B3E-8213-16D58B028AB4}"/>
    <dgm:cxn modelId="{12D91E1D-6232-4B7D-9059-95F3E4290F84}" srcId="{3B1A7364-E9A9-46DD-80B9-E04D297EE3EC}" destId="{5E39A8EF-83B7-4976-85C0-CE0B5383311E}" srcOrd="0" destOrd="0" parTransId="{62A20EF4-E4F2-4C04-9672-ADC6AD40AE22}" sibTransId="{0FBAF8A2-6206-41D9-AA2D-4E0937D82430}"/>
    <dgm:cxn modelId="{D0A73211-851A-4225-8011-0C9C9302243C}" type="presOf" srcId="{85B90E40-2547-47BA-B168-3A38C8E30BD5}" destId="{65210661-916D-43B0-8D51-6B36AB227977}" srcOrd="0" destOrd="0" presId="urn:microsoft.com/office/officeart/2005/8/layout/vList2"/>
    <dgm:cxn modelId="{B62D1BC6-9002-46AB-A3AE-B6457C35E81F}" srcId="{3B1A7364-E9A9-46DD-80B9-E04D297EE3EC}" destId="{67A7031A-CCD4-4369-90A0-D9B8625F0779}" srcOrd="1" destOrd="0" parTransId="{69D0BE6B-0290-45DD-9251-52174B758CF7}" sibTransId="{3D3ED104-2F1D-4070-A369-80E7E56F0941}"/>
    <dgm:cxn modelId="{030486EC-FE1F-4797-A25A-582D93D9BC50}" type="presOf" srcId="{5E39A8EF-83B7-4976-85C0-CE0B5383311E}" destId="{9C6B6316-1311-4368-B813-ACD35C30734C}" srcOrd="0" destOrd="0" presId="urn:microsoft.com/office/officeart/2005/8/layout/vList2"/>
    <dgm:cxn modelId="{A32735A8-B6E8-486E-A349-A59E42ED45C8}" type="presOf" srcId="{3B1A7364-E9A9-46DD-80B9-E04D297EE3EC}" destId="{617DF1C4-FB15-44BC-88EE-29072499C350}" srcOrd="0" destOrd="0" presId="urn:microsoft.com/office/officeart/2005/8/layout/vList2"/>
    <dgm:cxn modelId="{C59BB150-29DA-416A-B6A1-FE09DCD674B9}" type="presOf" srcId="{67A7031A-CCD4-4369-90A0-D9B8625F0779}" destId="{4581F6FE-8868-4626-901E-26D7586270E9}" srcOrd="0" destOrd="0" presId="urn:microsoft.com/office/officeart/2005/8/layout/vList2"/>
    <dgm:cxn modelId="{E0D90FC4-76F3-42C4-BB31-138BBB377FBA}" type="presParOf" srcId="{617DF1C4-FB15-44BC-88EE-29072499C350}" destId="{9C6B6316-1311-4368-B813-ACD35C30734C}" srcOrd="0" destOrd="0" presId="urn:microsoft.com/office/officeart/2005/8/layout/vList2"/>
    <dgm:cxn modelId="{71FBCA7F-CED9-4144-BD17-8B1E44C842AC}" type="presParOf" srcId="{617DF1C4-FB15-44BC-88EE-29072499C350}" destId="{ECAD7A0C-5508-4A37-8C5A-A5302C9014E1}" srcOrd="1" destOrd="0" presId="urn:microsoft.com/office/officeart/2005/8/layout/vList2"/>
    <dgm:cxn modelId="{60265FEC-95A9-4670-A912-A2B451963856}" type="presParOf" srcId="{617DF1C4-FB15-44BC-88EE-29072499C350}" destId="{4581F6FE-8868-4626-901E-26D7586270E9}" srcOrd="2" destOrd="0" presId="urn:microsoft.com/office/officeart/2005/8/layout/vList2"/>
    <dgm:cxn modelId="{C3F6C8CF-F8B2-4387-9E61-0B346B0DD107}" type="presParOf" srcId="{617DF1C4-FB15-44BC-88EE-29072499C350}" destId="{F4E30075-4668-4D47-AF6F-B0C77422A565}" srcOrd="3" destOrd="0" presId="urn:microsoft.com/office/officeart/2005/8/layout/vList2"/>
    <dgm:cxn modelId="{66747EFD-7846-428B-BCB7-7153D219DEC4}" type="presParOf" srcId="{617DF1C4-FB15-44BC-88EE-29072499C350}" destId="{65210661-916D-43B0-8D51-6B36AB22797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1A7364-E9A9-46DD-80B9-E04D297EE3E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zh-TW" altLang="en-US"/>
        </a:p>
      </dgm:t>
    </dgm:pt>
    <dgm:pt modelId="{5E39A8EF-83B7-4976-85C0-CE0B5383311E}">
      <dgm:prSet/>
      <dgm:spPr>
        <a:solidFill>
          <a:srgbClr val="00B050"/>
        </a:solidFill>
      </dgm:spPr>
      <dgm:t>
        <a:bodyPr/>
        <a:lstStyle/>
        <a:p>
          <a:pPr algn="ctr" rtl="0"/>
          <a:r>
            <a:rPr kumimoji="1" lang="zh-TW" b="1" dirty="0" smtClean="0">
              <a:solidFill>
                <a:schemeClr val="bg1"/>
              </a:solidFill>
              <a:latin typeface="標楷體" panose="03000509000000000000" pitchFamily="65" charset="-120"/>
              <a:ea typeface="標楷體" panose="03000509000000000000" pitchFamily="65" charset="-120"/>
            </a:rPr>
            <a:t>輻射基礎知識及輻射防護</a:t>
          </a:r>
          <a:endParaRPr lang="zh-TW" dirty="0">
            <a:solidFill>
              <a:schemeClr val="bg1"/>
            </a:solidFill>
            <a:latin typeface="標楷體" panose="03000509000000000000" pitchFamily="65" charset="-120"/>
            <a:ea typeface="標楷體" panose="03000509000000000000" pitchFamily="65" charset="-120"/>
          </a:endParaRPr>
        </a:p>
      </dgm:t>
    </dgm:pt>
    <dgm:pt modelId="{62A20EF4-E4F2-4C04-9672-ADC6AD40AE22}" type="parTrans" cxnId="{12D91E1D-6232-4B7D-9059-95F3E4290F84}">
      <dgm:prSet/>
      <dgm:spPr/>
      <dgm:t>
        <a:bodyPr/>
        <a:lstStyle/>
        <a:p>
          <a:endParaRPr lang="zh-TW" altLang="en-US"/>
        </a:p>
      </dgm:t>
    </dgm:pt>
    <dgm:pt modelId="{0FBAF8A2-6206-41D9-AA2D-4E0937D82430}" type="sibTrans" cxnId="{12D91E1D-6232-4B7D-9059-95F3E4290F84}">
      <dgm:prSet/>
      <dgm:spPr/>
      <dgm:t>
        <a:bodyPr/>
        <a:lstStyle/>
        <a:p>
          <a:endParaRPr lang="zh-TW" altLang="en-US"/>
        </a:p>
      </dgm:t>
    </dgm:pt>
    <dgm:pt modelId="{67A7031A-CCD4-4369-90A0-D9B8625F0779}">
      <dgm:prSet/>
      <dgm:spPr>
        <a:solidFill>
          <a:srgbClr val="00B050"/>
        </a:solidFill>
      </dgm:spPr>
      <dgm:t>
        <a:bodyPr/>
        <a:lstStyle/>
        <a:p>
          <a:pPr algn="ctr" rtl="0"/>
          <a:r>
            <a:rPr kumimoji="1" lang="zh-TW" altLang="en-US" b="1" dirty="0" smtClean="0">
              <a:solidFill>
                <a:schemeClr val="bg1"/>
              </a:solidFill>
              <a:latin typeface="標楷體" panose="03000509000000000000" pitchFamily="65" charset="-120"/>
              <a:ea typeface="標楷體" panose="03000509000000000000" pitchFamily="65" charset="-120"/>
            </a:rPr>
            <a:t>輻射災害種類及應變</a:t>
          </a:r>
          <a:endParaRPr lang="zh-TW" dirty="0">
            <a:solidFill>
              <a:srgbClr val="FF0000"/>
            </a:solidFill>
            <a:latin typeface="標楷體" panose="03000509000000000000" pitchFamily="65" charset="-120"/>
            <a:ea typeface="標楷體" panose="03000509000000000000" pitchFamily="65" charset="-120"/>
          </a:endParaRPr>
        </a:p>
      </dgm:t>
    </dgm:pt>
    <dgm:pt modelId="{69D0BE6B-0290-45DD-9251-52174B758CF7}" type="parTrans" cxnId="{B62D1BC6-9002-46AB-A3AE-B6457C35E81F}">
      <dgm:prSet/>
      <dgm:spPr/>
      <dgm:t>
        <a:bodyPr/>
        <a:lstStyle/>
        <a:p>
          <a:endParaRPr lang="zh-TW" altLang="en-US"/>
        </a:p>
      </dgm:t>
    </dgm:pt>
    <dgm:pt modelId="{3D3ED104-2F1D-4070-A369-80E7E56F0941}" type="sibTrans" cxnId="{B62D1BC6-9002-46AB-A3AE-B6457C35E81F}">
      <dgm:prSet/>
      <dgm:spPr/>
      <dgm:t>
        <a:bodyPr/>
        <a:lstStyle/>
        <a:p>
          <a:endParaRPr lang="zh-TW" altLang="en-US"/>
        </a:p>
      </dgm:t>
    </dgm:pt>
    <dgm:pt modelId="{85B90E40-2547-47BA-B168-3A38C8E30BD5}">
      <dgm:prSet/>
      <dgm:spPr>
        <a:solidFill>
          <a:srgbClr val="00B050"/>
        </a:solidFill>
      </dgm:spPr>
      <dgm:t>
        <a:bodyPr/>
        <a:lstStyle/>
        <a:p>
          <a:pPr algn="ctr" rtl="0"/>
          <a:r>
            <a:rPr kumimoji="1" lang="zh-TW" b="1" dirty="0" smtClean="0">
              <a:solidFill>
                <a:srgbClr val="FF0000"/>
              </a:solidFill>
              <a:latin typeface="標楷體" panose="03000509000000000000" pitchFamily="65" charset="-120"/>
              <a:ea typeface="標楷體" panose="03000509000000000000" pitchFamily="65" charset="-120"/>
            </a:rPr>
            <a:t>核子事故緊急應變機制</a:t>
          </a:r>
          <a:endParaRPr kumimoji="1" lang="zh-TW" b="1" dirty="0">
            <a:solidFill>
              <a:schemeClr val="bg1"/>
            </a:solidFill>
            <a:latin typeface="標楷體" panose="03000509000000000000" pitchFamily="65" charset="-120"/>
            <a:ea typeface="標楷體" panose="03000509000000000000" pitchFamily="65" charset="-120"/>
          </a:endParaRPr>
        </a:p>
      </dgm:t>
    </dgm:pt>
    <dgm:pt modelId="{FAAC5A07-0C39-46A9-8CF9-D14C38D4AC67}" type="parTrans" cxnId="{99ABC509-9359-49A8-8A24-57EFDC7E0772}">
      <dgm:prSet/>
      <dgm:spPr/>
      <dgm:t>
        <a:bodyPr/>
        <a:lstStyle/>
        <a:p>
          <a:endParaRPr lang="zh-TW" altLang="en-US"/>
        </a:p>
      </dgm:t>
    </dgm:pt>
    <dgm:pt modelId="{977C1280-17E4-4B3E-8213-16D58B028AB4}" type="sibTrans" cxnId="{99ABC509-9359-49A8-8A24-57EFDC7E0772}">
      <dgm:prSet/>
      <dgm:spPr/>
      <dgm:t>
        <a:bodyPr/>
        <a:lstStyle/>
        <a:p>
          <a:endParaRPr lang="zh-TW" altLang="en-US"/>
        </a:p>
      </dgm:t>
    </dgm:pt>
    <dgm:pt modelId="{617DF1C4-FB15-44BC-88EE-29072499C350}" type="pres">
      <dgm:prSet presAssocID="{3B1A7364-E9A9-46DD-80B9-E04D297EE3EC}" presName="linear" presStyleCnt="0">
        <dgm:presLayoutVars>
          <dgm:animLvl val="lvl"/>
          <dgm:resizeHandles val="exact"/>
        </dgm:presLayoutVars>
      </dgm:prSet>
      <dgm:spPr/>
      <dgm:t>
        <a:bodyPr/>
        <a:lstStyle/>
        <a:p>
          <a:endParaRPr lang="zh-TW" altLang="en-US"/>
        </a:p>
      </dgm:t>
    </dgm:pt>
    <dgm:pt modelId="{9C6B6316-1311-4368-B813-ACD35C30734C}" type="pres">
      <dgm:prSet presAssocID="{5E39A8EF-83B7-4976-85C0-CE0B5383311E}" presName="parentText" presStyleLbl="node1" presStyleIdx="0" presStyleCnt="3">
        <dgm:presLayoutVars>
          <dgm:chMax val="0"/>
          <dgm:bulletEnabled val="1"/>
        </dgm:presLayoutVars>
      </dgm:prSet>
      <dgm:spPr/>
      <dgm:t>
        <a:bodyPr/>
        <a:lstStyle/>
        <a:p>
          <a:endParaRPr lang="zh-TW" altLang="en-US"/>
        </a:p>
      </dgm:t>
    </dgm:pt>
    <dgm:pt modelId="{ECAD7A0C-5508-4A37-8C5A-A5302C9014E1}" type="pres">
      <dgm:prSet presAssocID="{0FBAF8A2-6206-41D9-AA2D-4E0937D82430}" presName="spacer" presStyleCnt="0"/>
      <dgm:spPr/>
    </dgm:pt>
    <dgm:pt modelId="{4581F6FE-8868-4626-901E-26D7586270E9}" type="pres">
      <dgm:prSet presAssocID="{67A7031A-CCD4-4369-90A0-D9B8625F0779}" presName="parentText" presStyleLbl="node1" presStyleIdx="1" presStyleCnt="3">
        <dgm:presLayoutVars>
          <dgm:chMax val="0"/>
          <dgm:bulletEnabled val="1"/>
        </dgm:presLayoutVars>
      </dgm:prSet>
      <dgm:spPr/>
      <dgm:t>
        <a:bodyPr/>
        <a:lstStyle/>
        <a:p>
          <a:endParaRPr lang="zh-TW" altLang="en-US"/>
        </a:p>
      </dgm:t>
    </dgm:pt>
    <dgm:pt modelId="{F4E30075-4668-4D47-AF6F-B0C77422A565}" type="pres">
      <dgm:prSet presAssocID="{3D3ED104-2F1D-4070-A369-80E7E56F0941}" presName="spacer" presStyleCnt="0"/>
      <dgm:spPr/>
    </dgm:pt>
    <dgm:pt modelId="{65210661-916D-43B0-8D51-6B36AB227977}" type="pres">
      <dgm:prSet presAssocID="{85B90E40-2547-47BA-B168-3A38C8E30BD5}" presName="parentText" presStyleLbl="node1" presStyleIdx="2" presStyleCnt="3">
        <dgm:presLayoutVars>
          <dgm:chMax val="0"/>
          <dgm:bulletEnabled val="1"/>
        </dgm:presLayoutVars>
      </dgm:prSet>
      <dgm:spPr/>
      <dgm:t>
        <a:bodyPr/>
        <a:lstStyle/>
        <a:p>
          <a:endParaRPr lang="zh-TW" altLang="en-US"/>
        </a:p>
      </dgm:t>
    </dgm:pt>
  </dgm:ptLst>
  <dgm:cxnLst>
    <dgm:cxn modelId="{99ABC509-9359-49A8-8A24-57EFDC7E0772}" srcId="{3B1A7364-E9A9-46DD-80B9-E04D297EE3EC}" destId="{85B90E40-2547-47BA-B168-3A38C8E30BD5}" srcOrd="2" destOrd="0" parTransId="{FAAC5A07-0C39-46A9-8CF9-D14C38D4AC67}" sibTransId="{977C1280-17E4-4B3E-8213-16D58B028AB4}"/>
    <dgm:cxn modelId="{12D91E1D-6232-4B7D-9059-95F3E4290F84}" srcId="{3B1A7364-E9A9-46DD-80B9-E04D297EE3EC}" destId="{5E39A8EF-83B7-4976-85C0-CE0B5383311E}" srcOrd="0" destOrd="0" parTransId="{62A20EF4-E4F2-4C04-9672-ADC6AD40AE22}" sibTransId="{0FBAF8A2-6206-41D9-AA2D-4E0937D82430}"/>
    <dgm:cxn modelId="{D0A73211-851A-4225-8011-0C9C9302243C}" type="presOf" srcId="{85B90E40-2547-47BA-B168-3A38C8E30BD5}" destId="{65210661-916D-43B0-8D51-6B36AB227977}" srcOrd="0" destOrd="0" presId="urn:microsoft.com/office/officeart/2005/8/layout/vList2"/>
    <dgm:cxn modelId="{B62D1BC6-9002-46AB-A3AE-B6457C35E81F}" srcId="{3B1A7364-E9A9-46DD-80B9-E04D297EE3EC}" destId="{67A7031A-CCD4-4369-90A0-D9B8625F0779}" srcOrd="1" destOrd="0" parTransId="{69D0BE6B-0290-45DD-9251-52174B758CF7}" sibTransId="{3D3ED104-2F1D-4070-A369-80E7E56F0941}"/>
    <dgm:cxn modelId="{030486EC-FE1F-4797-A25A-582D93D9BC50}" type="presOf" srcId="{5E39A8EF-83B7-4976-85C0-CE0B5383311E}" destId="{9C6B6316-1311-4368-B813-ACD35C30734C}" srcOrd="0" destOrd="0" presId="urn:microsoft.com/office/officeart/2005/8/layout/vList2"/>
    <dgm:cxn modelId="{A32735A8-B6E8-486E-A349-A59E42ED45C8}" type="presOf" srcId="{3B1A7364-E9A9-46DD-80B9-E04D297EE3EC}" destId="{617DF1C4-FB15-44BC-88EE-29072499C350}" srcOrd="0" destOrd="0" presId="urn:microsoft.com/office/officeart/2005/8/layout/vList2"/>
    <dgm:cxn modelId="{C59BB150-29DA-416A-B6A1-FE09DCD674B9}" type="presOf" srcId="{67A7031A-CCD4-4369-90A0-D9B8625F0779}" destId="{4581F6FE-8868-4626-901E-26D7586270E9}" srcOrd="0" destOrd="0" presId="urn:microsoft.com/office/officeart/2005/8/layout/vList2"/>
    <dgm:cxn modelId="{E0D90FC4-76F3-42C4-BB31-138BBB377FBA}" type="presParOf" srcId="{617DF1C4-FB15-44BC-88EE-29072499C350}" destId="{9C6B6316-1311-4368-B813-ACD35C30734C}" srcOrd="0" destOrd="0" presId="urn:microsoft.com/office/officeart/2005/8/layout/vList2"/>
    <dgm:cxn modelId="{71FBCA7F-CED9-4144-BD17-8B1E44C842AC}" type="presParOf" srcId="{617DF1C4-FB15-44BC-88EE-29072499C350}" destId="{ECAD7A0C-5508-4A37-8C5A-A5302C9014E1}" srcOrd="1" destOrd="0" presId="urn:microsoft.com/office/officeart/2005/8/layout/vList2"/>
    <dgm:cxn modelId="{60265FEC-95A9-4670-A912-A2B451963856}" type="presParOf" srcId="{617DF1C4-FB15-44BC-88EE-29072499C350}" destId="{4581F6FE-8868-4626-901E-26D7586270E9}" srcOrd="2" destOrd="0" presId="urn:microsoft.com/office/officeart/2005/8/layout/vList2"/>
    <dgm:cxn modelId="{C3F6C8CF-F8B2-4387-9E61-0B346B0DD107}" type="presParOf" srcId="{617DF1C4-FB15-44BC-88EE-29072499C350}" destId="{F4E30075-4668-4D47-AF6F-B0C77422A565}" srcOrd="3" destOrd="0" presId="urn:microsoft.com/office/officeart/2005/8/layout/vList2"/>
    <dgm:cxn modelId="{66747EFD-7846-428B-BCB7-7153D219DEC4}" type="presParOf" srcId="{617DF1C4-FB15-44BC-88EE-29072499C350}" destId="{65210661-916D-43B0-8D51-6B36AB22797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C60F9D-B385-4E29-AB3A-D47926C46BD9}" type="doc">
      <dgm:prSet loTypeId="urn:microsoft.com/office/officeart/2005/8/layout/hProcess11" loCatId="process" qsTypeId="urn:microsoft.com/office/officeart/2005/8/quickstyle/3d2" qsCatId="3D" csTypeId="urn:microsoft.com/office/officeart/2005/8/colors/accent2_2" csCatId="accent2" phldr="1"/>
      <dgm:spPr/>
      <dgm:t>
        <a:bodyPr/>
        <a:lstStyle/>
        <a:p>
          <a:endParaRPr lang="zh-TW" altLang="en-US"/>
        </a:p>
      </dgm:t>
    </dgm:pt>
    <dgm:pt modelId="{1462D3E1-9360-462E-8CBD-8276EDC32E4E}">
      <dgm:prSet custT="1"/>
      <dgm:spPr/>
      <dgm:t>
        <a:bodyPr/>
        <a:lstStyle/>
        <a:p>
          <a:pPr rtl="0"/>
          <a:r>
            <a:rPr kumimoji="0" lang="zh-TW" altLang="en-US" sz="2400" b="1" dirty="0" smtClean="0">
              <a:effectLst>
                <a:outerShdw blurRad="38100" dist="38100" dir="2700000" algn="tl">
                  <a:srgbClr val="C0C0C0"/>
                </a:outerShdw>
              </a:effectLst>
              <a:latin typeface="標楷體" pitchFamily="65" charset="-120"/>
              <a:ea typeface="標楷體" pitchFamily="65" charset="-120"/>
            </a:rPr>
            <a:t>人為處置失當</a:t>
          </a:r>
        </a:p>
      </dgm:t>
    </dgm:pt>
    <dgm:pt modelId="{50B6CEA6-EB72-4647-B739-7DD7C75BC727}" type="parTrans" cxnId="{94A7ED75-A7B1-427C-842E-1D8EC3E578A2}">
      <dgm:prSet/>
      <dgm:spPr/>
      <dgm:t>
        <a:bodyPr/>
        <a:lstStyle/>
        <a:p>
          <a:endParaRPr lang="zh-TW" altLang="en-US" b="1"/>
        </a:p>
      </dgm:t>
    </dgm:pt>
    <dgm:pt modelId="{D69ABEC9-D587-4EF3-87C5-3869AC8EE6AE}" type="sibTrans" cxnId="{94A7ED75-A7B1-427C-842E-1D8EC3E578A2}">
      <dgm:prSet/>
      <dgm:spPr/>
      <dgm:t>
        <a:bodyPr/>
        <a:lstStyle/>
        <a:p>
          <a:endParaRPr lang="zh-TW" altLang="en-US" b="1"/>
        </a:p>
      </dgm:t>
    </dgm:pt>
    <dgm:pt modelId="{3A0B50DB-262C-408B-A357-302DC030244E}">
      <dgm:prSet custT="1"/>
      <dgm:spPr/>
      <dgm:t>
        <a:bodyPr/>
        <a:lstStyle/>
        <a:p>
          <a:pPr rtl="0"/>
          <a:r>
            <a:rPr kumimoji="0" lang="zh-TW" altLang="en-US" sz="2400" b="1" dirty="0" smtClean="0">
              <a:effectLst>
                <a:outerShdw blurRad="38100" dist="38100" dir="2700000" algn="tl">
                  <a:srgbClr val="C0C0C0"/>
                </a:outerShdw>
              </a:effectLst>
              <a:latin typeface="標楷體" pitchFamily="65" charset="-120"/>
              <a:ea typeface="標楷體" pitchFamily="65" charset="-120"/>
            </a:rPr>
            <a:t>爐心</a:t>
          </a:r>
          <a:endParaRPr kumimoji="0" lang="en-US" altLang="zh-TW" sz="2400" b="1" dirty="0" smtClean="0">
            <a:effectLst>
              <a:outerShdw blurRad="38100" dist="38100" dir="2700000" algn="tl">
                <a:srgbClr val="C0C0C0"/>
              </a:outerShdw>
            </a:effectLst>
            <a:latin typeface="標楷體" pitchFamily="65" charset="-120"/>
            <a:ea typeface="標楷體" pitchFamily="65" charset="-120"/>
          </a:endParaRPr>
        </a:p>
        <a:p>
          <a:pPr rtl="0"/>
          <a:r>
            <a:rPr kumimoji="0" lang="zh-TW" altLang="en-US" sz="2400" b="1" dirty="0" smtClean="0">
              <a:effectLst>
                <a:outerShdw blurRad="38100" dist="38100" dir="2700000" algn="tl">
                  <a:srgbClr val="C0C0C0"/>
                </a:outerShdw>
              </a:effectLst>
              <a:latin typeface="標楷體" pitchFamily="65" charset="-120"/>
              <a:ea typeface="標楷體" pitchFamily="65" charset="-120"/>
            </a:rPr>
            <a:t>毀損</a:t>
          </a:r>
        </a:p>
      </dgm:t>
    </dgm:pt>
    <dgm:pt modelId="{1D6CA2EC-FCFE-43BE-A6AA-6870C0EDB592}" type="parTrans" cxnId="{EB0EA171-679E-40E2-A95F-11F9E954D1EE}">
      <dgm:prSet/>
      <dgm:spPr/>
      <dgm:t>
        <a:bodyPr/>
        <a:lstStyle/>
        <a:p>
          <a:endParaRPr lang="zh-TW" altLang="en-US" b="1"/>
        </a:p>
      </dgm:t>
    </dgm:pt>
    <dgm:pt modelId="{9E6A2616-D77E-4C57-97A4-A3EBDD91372F}" type="sibTrans" cxnId="{EB0EA171-679E-40E2-A95F-11F9E954D1EE}">
      <dgm:prSet/>
      <dgm:spPr/>
      <dgm:t>
        <a:bodyPr/>
        <a:lstStyle/>
        <a:p>
          <a:endParaRPr lang="zh-TW" altLang="en-US" b="1"/>
        </a:p>
      </dgm:t>
    </dgm:pt>
    <dgm:pt modelId="{7AF8172F-7F0B-4593-B87B-F5EABD71EBD3}">
      <dgm:prSet custT="1"/>
      <dgm:spPr/>
      <dgm:t>
        <a:bodyPr/>
        <a:lstStyle/>
        <a:p>
          <a:pPr rtl="0"/>
          <a:r>
            <a:rPr kumimoji="0" lang="zh-TW" altLang="en-US" sz="2400" b="1" dirty="0" smtClean="0">
              <a:effectLst>
                <a:outerShdw blurRad="38100" dist="38100" dir="2700000" algn="tl">
                  <a:srgbClr val="C0C0C0"/>
                </a:outerShdw>
              </a:effectLst>
              <a:latin typeface="標楷體" pitchFamily="65" charset="-120"/>
              <a:ea typeface="標楷體" pitchFamily="65" charset="-120"/>
            </a:rPr>
            <a:t>設備</a:t>
          </a:r>
          <a:endParaRPr kumimoji="0" lang="en-US" altLang="zh-TW" sz="2400" b="1" dirty="0" smtClean="0">
            <a:effectLst>
              <a:outerShdw blurRad="38100" dist="38100" dir="2700000" algn="tl">
                <a:srgbClr val="C0C0C0"/>
              </a:outerShdw>
            </a:effectLst>
            <a:latin typeface="標楷體" pitchFamily="65" charset="-120"/>
            <a:ea typeface="標楷體" pitchFamily="65" charset="-120"/>
          </a:endParaRPr>
        </a:p>
        <a:p>
          <a:pPr rtl="0"/>
          <a:r>
            <a:rPr kumimoji="0" lang="zh-TW" altLang="en-US" sz="2400" b="1" dirty="0" smtClean="0">
              <a:effectLst>
                <a:outerShdw blurRad="38100" dist="38100" dir="2700000" algn="tl">
                  <a:srgbClr val="C0C0C0"/>
                </a:outerShdw>
              </a:effectLst>
              <a:latin typeface="標楷體" pitchFamily="65" charset="-120"/>
              <a:ea typeface="標楷體" pitchFamily="65" charset="-120"/>
            </a:rPr>
            <a:t>損壞</a:t>
          </a:r>
        </a:p>
      </dgm:t>
    </dgm:pt>
    <dgm:pt modelId="{1B19DF3E-2C7D-4C86-B0B2-72A290F499FD}" type="parTrans" cxnId="{223EC8BF-5D0E-4DE6-AC67-234371654DF3}">
      <dgm:prSet/>
      <dgm:spPr/>
      <dgm:t>
        <a:bodyPr/>
        <a:lstStyle/>
        <a:p>
          <a:endParaRPr lang="zh-TW" altLang="en-US" b="1"/>
        </a:p>
      </dgm:t>
    </dgm:pt>
    <dgm:pt modelId="{B4E69CD1-B66F-4556-A239-1F6468D51643}" type="sibTrans" cxnId="{223EC8BF-5D0E-4DE6-AC67-234371654DF3}">
      <dgm:prSet/>
      <dgm:spPr/>
      <dgm:t>
        <a:bodyPr/>
        <a:lstStyle/>
        <a:p>
          <a:endParaRPr lang="zh-TW" altLang="en-US" b="1"/>
        </a:p>
      </dgm:t>
    </dgm:pt>
    <dgm:pt modelId="{46BE376C-177A-4FBD-958E-44332FB25FF6}">
      <dgm:prSet custT="1"/>
      <dgm:spPr/>
      <dgm:t>
        <a:bodyPr/>
        <a:lstStyle/>
        <a:p>
          <a:pPr rtl="0"/>
          <a:r>
            <a:rPr kumimoji="0" lang="zh-TW" altLang="en-US" sz="2400" b="1" dirty="0" smtClean="0">
              <a:effectLst>
                <a:outerShdw blurRad="38100" dist="38100" dir="2700000" algn="tl">
                  <a:srgbClr val="C0C0C0"/>
                </a:outerShdw>
              </a:effectLst>
              <a:latin typeface="標楷體" pitchFamily="65" charset="-120"/>
              <a:ea typeface="標楷體" pitchFamily="65" charset="-120"/>
            </a:rPr>
            <a:t>圍阻體</a:t>
          </a:r>
          <a:endParaRPr kumimoji="0" lang="en-US" altLang="zh-TW" sz="2400" b="1" dirty="0" smtClean="0">
            <a:effectLst>
              <a:outerShdw blurRad="38100" dist="38100" dir="2700000" algn="tl">
                <a:srgbClr val="C0C0C0"/>
              </a:outerShdw>
            </a:effectLst>
            <a:latin typeface="標楷體" pitchFamily="65" charset="-120"/>
            <a:ea typeface="標楷體" pitchFamily="65" charset="-120"/>
          </a:endParaRPr>
        </a:p>
        <a:p>
          <a:pPr rtl="0"/>
          <a:r>
            <a:rPr kumimoji="0" lang="zh-TW" altLang="en-US" sz="2400" b="1" dirty="0" smtClean="0">
              <a:effectLst>
                <a:outerShdw blurRad="38100" dist="38100" dir="2700000" algn="tl">
                  <a:srgbClr val="C0C0C0"/>
                </a:outerShdw>
              </a:effectLst>
              <a:latin typeface="標楷體" pitchFamily="65" charset="-120"/>
              <a:ea typeface="標楷體" pitchFamily="65" charset="-120"/>
            </a:rPr>
            <a:t>失效</a:t>
          </a:r>
        </a:p>
      </dgm:t>
    </dgm:pt>
    <dgm:pt modelId="{835F2676-3FBD-430E-A2C4-1C21F99EF856}" type="parTrans" cxnId="{27F726A5-693B-4058-8EDC-3ABE0F9D7191}">
      <dgm:prSet/>
      <dgm:spPr/>
      <dgm:t>
        <a:bodyPr/>
        <a:lstStyle/>
        <a:p>
          <a:endParaRPr lang="zh-TW" altLang="en-US"/>
        </a:p>
      </dgm:t>
    </dgm:pt>
    <dgm:pt modelId="{2EF64BCF-D1DB-4724-8B73-D6D0622019CC}" type="sibTrans" cxnId="{27F726A5-693B-4058-8EDC-3ABE0F9D7191}">
      <dgm:prSet/>
      <dgm:spPr/>
      <dgm:t>
        <a:bodyPr/>
        <a:lstStyle/>
        <a:p>
          <a:endParaRPr lang="zh-TW" altLang="en-US"/>
        </a:p>
      </dgm:t>
    </dgm:pt>
    <dgm:pt modelId="{F50145B6-3855-4946-B7FF-9824B88B43EE}">
      <dgm:prSet custT="1"/>
      <dgm:spPr/>
      <dgm:t>
        <a:bodyPr/>
        <a:lstStyle/>
        <a:p>
          <a:pPr rtl="0"/>
          <a:endParaRPr kumimoji="0" lang="zh-TW" altLang="en-US" sz="2400" b="1" dirty="0" smtClean="0">
            <a:effectLst>
              <a:outerShdw blurRad="38100" dist="38100" dir="2700000" algn="tl">
                <a:srgbClr val="C0C0C0"/>
              </a:outerShdw>
            </a:effectLst>
            <a:latin typeface="標楷體" pitchFamily="65" charset="-120"/>
            <a:ea typeface="標楷體" pitchFamily="65" charset="-120"/>
          </a:endParaRPr>
        </a:p>
      </dgm:t>
    </dgm:pt>
    <dgm:pt modelId="{B9475427-AB08-4E6F-AFA1-0F6D1B4AA0F6}" type="parTrans" cxnId="{23FE0537-ADD1-47A3-B1DF-2D0BF5EA0326}">
      <dgm:prSet/>
      <dgm:spPr/>
      <dgm:t>
        <a:bodyPr/>
        <a:lstStyle/>
        <a:p>
          <a:endParaRPr lang="zh-TW" altLang="en-US"/>
        </a:p>
      </dgm:t>
    </dgm:pt>
    <dgm:pt modelId="{885A76A4-93B2-474A-80BF-C786B36E0595}" type="sibTrans" cxnId="{23FE0537-ADD1-47A3-B1DF-2D0BF5EA0326}">
      <dgm:prSet/>
      <dgm:spPr/>
      <dgm:t>
        <a:bodyPr/>
        <a:lstStyle/>
        <a:p>
          <a:endParaRPr lang="zh-TW" altLang="en-US"/>
        </a:p>
      </dgm:t>
    </dgm:pt>
    <dgm:pt modelId="{632CDF0A-5179-4DEA-9426-684DB1ED6BF8}" type="pres">
      <dgm:prSet presAssocID="{A5C60F9D-B385-4E29-AB3A-D47926C46BD9}" presName="Name0" presStyleCnt="0">
        <dgm:presLayoutVars>
          <dgm:dir/>
          <dgm:resizeHandles val="exact"/>
        </dgm:presLayoutVars>
      </dgm:prSet>
      <dgm:spPr/>
      <dgm:t>
        <a:bodyPr/>
        <a:lstStyle/>
        <a:p>
          <a:endParaRPr lang="zh-TW" altLang="en-US"/>
        </a:p>
      </dgm:t>
    </dgm:pt>
    <dgm:pt modelId="{4EC57340-5B51-40B1-8B1D-9C0271265E01}" type="pres">
      <dgm:prSet presAssocID="{A5C60F9D-B385-4E29-AB3A-D47926C46BD9}" presName="arrow" presStyleLbl="bgShp" presStyleIdx="0" presStyleCnt="1"/>
      <dgm:spPr/>
      <dgm:t>
        <a:bodyPr/>
        <a:lstStyle/>
        <a:p>
          <a:endParaRPr lang="zh-TW" altLang="en-US"/>
        </a:p>
      </dgm:t>
    </dgm:pt>
    <dgm:pt modelId="{61727D42-CBC9-4591-8B6F-FE2577A3F1BA}" type="pres">
      <dgm:prSet presAssocID="{A5C60F9D-B385-4E29-AB3A-D47926C46BD9}" presName="points" presStyleCnt="0"/>
      <dgm:spPr/>
      <dgm:t>
        <a:bodyPr/>
        <a:lstStyle/>
        <a:p>
          <a:endParaRPr lang="zh-TW" altLang="en-US"/>
        </a:p>
      </dgm:t>
    </dgm:pt>
    <dgm:pt modelId="{1774F5C4-015D-4F55-97D4-41771AA36AC0}" type="pres">
      <dgm:prSet presAssocID="{F50145B6-3855-4946-B7FF-9824B88B43EE}" presName="compositeA" presStyleCnt="0"/>
      <dgm:spPr/>
      <dgm:t>
        <a:bodyPr/>
        <a:lstStyle/>
        <a:p>
          <a:endParaRPr lang="zh-TW" altLang="en-US"/>
        </a:p>
      </dgm:t>
    </dgm:pt>
    <dgm:pt modelId="{B9FE0DB3-B701-4093-91FF-345301096F32}" type="pres">
      <dgm:prSet presAssocID="{F50145B6-3855-4946-B7FF-9824B88B43EE}" presName="textA" presStyleLbl="revTx" presStyleIdx="0" presStyleCnt="5">
        <dgm:presLayoutVars>
          <dgm:bulletEnabled val="1"/>
        </dgm:presLayoutVars>
      </dgm:prSet>
      <dgm:spPr/>
      <dgm:t>
        <a:bodyPr/>
        <a:lstStyle/>
        <a:p>
          <a:endParaRPr lang="zh-TW" altLang="en-US"/>
        </a:p>
      </dgm:t>
    </dgm:pt>
    <dgm:pt modelId="{20EA9E4A-36B1-431D-9441-54C1F4117B0C}" type="pres">
      <dgm:prSet presAssocID="{F50145B6-3855-4946-B7FF-9824B88B43EE}" presName="circleA" presStyleLbl="node1" presStyleIdx="0" presStyleCnt="5"/>
      <dgm:spPr/>
      <dgm:t>
        <a:bodyPr/>
        <a:lstStyle/>
        <a:p>
          <a:endParaRPr lang="zh-TW" altLang="en-US"/>
        </a:p>
      </dgm:t>
    </dgm:pt>
    <dgm:pt modelId="{7ED21E70-B427-4816-A4FD-40C4FFC0469C}" type="pres">
      <dgm:prSet presAssocID="{F50145B6-3855-4946-B7FF-9824B88B43EE}" presName="spaceA" presStyleCnt="0"/>
      <dgm:spPr/>
      <dgm:t>
        <a:bodyPr/>
        <a:lstStyle/>
        <a:p>
          <a:endParaRPr lang="zh-TW" altLang="en-US"/>
        </a:p>
      </dgm:t>
    </dgm:pt>
    <dgm:pt modelId="{F5A26BAA-2D5D-4F65-8547-53E029A47649}" type="pres">
      <dgm:prSet presAssocID="{885A76A4-93B2-474A-80BF-C786B36E0595}" presName="space" presStyleCnt="0"/>
      <dgm:spPr/>
      <dgm:t>
        <a:bodyPr/>
        <a:lstStyle/>
        <a:p>
          <a:endParaRPr lang="zh-TW" altLang="en-US"/>
        </a:p>
      </dgm:t>
    </dgm:pt>
    <dgm:pt modelId="{DC133FBB-FC97-43B6-B626-5E6B5001C018}" type="pres">
      <dgm:prSet presAssocID="{7AF8172F-7F0B-4593-B87B-F5EABD71EBD3}" presName="compositeB" presStyleCnt="0"/>
      <dgm:spPr/>
      <dgm:t>
        <a:bodyPr/>
        <a:lstStyle/>
        <a:p>
          <a:endParaRPr lang="zh-TW" altLang="en-US"/>
        </a:p>
      </dgm:t>
    </dgm:pt>
    <dgm:pt modelId="{CCC8458D-4F88-4A26-8C1C-C8F1C42E0ED4}" type="pres">
      <dgm:prSet presAssocID="{7AF8172F-7F0B-4593-B87B-F5EABD71EBD3}" presName="textB" presStyleLbl="revTx" presStyleIdx="1" presStyleCnt="5" custLinFactX="-7606" custLinFactNeighborX="-100000" custLinFactNeighborY="-6503">
        <dgm:presLayoutVars>
          <dgm:bulletEnabled val="1"/>
        </dgm:presLayoutVars>
      </dgm:prSet>
      <dgm:spPr/>
      <dgm:t>
        <a:bodyPr/>
        <a:lstStyle/>
        <a:p>
          <a:endParaRPr lang="zh-TW" altLang="en-US"/>
        </a:p>
      </dgm:t>
    </dgm:pt>
    <dgm:pt modelId="{9DE1B58D-661F-4A2D-B5D8-D92324472C26}" type="pres">
      <dgm:prSet presAssocID="{7AF8172F-7F0B-4593-B87B-F5EABD71EBD3}" presName="circleB" presStyleLbl="node1" presStyleIdx="1" presStyleCnt="5" custLinFactNeighborX="21249"/>
      <dgm:spPr/>
      <dgm:t>
        <a:bodyPr/>
        <a:lstStyle/>
        <a:p>
          <a:endParaRPr lang="zh-TW" altLang="en-US"/>
        </a:p>
      </dgm:t>
    </dgm:pt>
    <dgm:pt modelId="{8CE81904-1205-4F0F-98EB-0FF757C530E0}" type="pres">
      <dgm:prSet presAssocID="{7AF8172F-7F0B-4593-B87B-F5EABD71EBD3}" presName="spaceB" presStyleCnt="0"/>
      <dgm:spPr/>
      <dgm:t>
        <a:bodyPr/>
        <a:lstStyle/>
        <a:p>
          <a:endParaRPr lang="zh-TW" altLang="en-US"/>
        </a:p>
      </dgm:t>
    </dgm:pt>
    <dgm:pt modelId="{3887FA68-EEEB-46C3-B945-ADF112D46671}" type="pres">
      <dgm:prSet presAssocID="{B4E69CD1-B66F-4556-A239-1F6468D51643}" presName="space" presStyleCnt="0"/>
      <dgm:spPr/>
      <dgm:t>
        <a:bodyPr/>
        <a:lstStyle/>
        <a:p>
          <a:endParaRPr lang="zh-TW" altLang="en-US"/>
        </a:p>
      </dgm:t>
    </dgm:pt>
    <dgm:pt modelId="{4917C9E3-CFEB-4632-A27C-3179643E262E}" type="pres">
      <dgm:prSet presAssocID="{1462D3E1-9360-462E-8CBD-8276EDC32E4E}" presName="compositeA" presStyleCnt="0"/>
      <dgm:spPr/>
      <dgm:t>
        <a:bodyPr/>
        <a:lstStyle/>
        <a:p>
          <a:endParaRPr lang="zh-TW" altLang="en-US"/>
        </a:p>
      </dgm:t>
    </dgm:pt>
    <dgm:pt modelId="{85F1F469-4DD1-45E3-AC71-68B08266F536}" type="pres">
      <dgm:prSet presAssocID="{1462D3E1-9360-462E-8CBD-8276EDC32E4E}" presName="textA" presStyleLbl="revTx" presStyleIdx="2" presStyleCnt="5" custLinFactNeighborX="16282">
        <dgm:presLayoutVars>
          <dgm:bulletEnabled val="1"/>
        </dgm:presLayoutVars>
      </dgm:prSet>
      <dgm:spPr/>
      <dgm:t>
        <a:bodyPr/>
        <a:lstStyle/>
        <a:p>
          <a:endParaRPr lang="zh-TW" altLang="en-US"/>
        </a:p>
      </dgm:t>
    </dgm:pt>
    <dgm:pt modelId="{4E5C1A95-B9CE-4A3A-8831-163328355D58}" type="pres">
      <dgm:prSet presAssocID="{1462D3E1-9360-462E-8CBD-8276EDC32E4E}" presName="circleA" presStyleLbl="node1" presStyleIdx="2" presStyleCnt="5" custLinFactNeighborX="34979"/>
      <dgm:spPr/>
      <dgm:t>
        <a:bodyPr/>
        <a:lstStyle/>
        <a:p>
          <a:endParaRPr lang="zh-TW" altLang="en-US"/>
        </a:p>
      </dgm:t>
    </dgm:pt>
    <dgm:pt modelId="{693CA5E0-7497-4E68-A4D5-F0CECCC72D63}" type="pres">
      <dgm:prSet presAssocID="{1462D3E1-9360-462E-8CBD-8276EDC32E4E}" presName="spaceA" presStyleCnt="0"/>
      <dgm:spPr/>
      <dgm:t>
        <a:bodyPr/>
        <a:lstStyle/>
        <a:p>
          <a:endParaRPr lang="zh-TW" altLang="en-US"/>
        </a:p>
      </dgm:t>
    </dgm:pt>
    <dgm:pt modelId="{D0230E9A-4558-40CE-A4A3-96FF586E1FFD}" type="pres">
      <dgm:prSet presAssocID="{D69ABEC9-D587-4EF3-87C5-3869AC8EE6AE}" presName="space" presStyleCnt="0"/>
      <dgm:spPr/>
      <dgm:t>
        <a:bodyPr/>
        <a:lstStyle/>
        <a:p>
          <a:endParaRPr lang="zh-TW" altLang="en-US"/>
        </a:p>
      </dgm:t>
    </dgm:pt>
    <dgm:pt modelId="{C4F60C72-2D4D-4A56-ADE1-4BCA3505D3C8}" type="pres">
      <dgm:prSet presAssocID="{3A0B50DB-262C-408B-A357-302DC030244E}" presName="compositeB" presStyleCnt="0"/>
      <dgm:spPr/>
      <dgm:t>
        <a:bodyPr/>
        <a:lstStyle/>
        <a:p>
          <a:endParaRPr lang="zh-TW" altLang="en-US"/>
        </a:p>
      </dgm:t>
    </dgm:pt>
    <dgm:pt modelId="{8CFFB0AE-B440-4BFA-883D-4B0FC5884533}" type="pres">
      <dgm:prSet presAssocID="{3A0B50DB-262C-408B-A357-302DC030244E}" presName="textB" presStyleLbl="revTx" presStyleIdx="3" presStyleCnt="5" custLinFactNeighborX="32598">
        <dgm:presLayoutVars>
          <dgm:bulletEnabled val="1"/>
        </dgm:presLayoutVars>
      </dgm:prSet>
      <dgm:spPr/>
      <dgm:t>
        <a:bodyPr/>
        <a:lstStyle/>
        <a:p>
          <a:endParaRPr lang="zh-TW" altLang="en-US"/>
        </a:p>
      </dgm:t>
    </dgm:pt>
    <dgm:pt modelId="{3D57AAE6-B732-4A12-898A-AE692975DD5F}" type="pres">
      <dgm:prSet presAssocID="{3A0B50DB-262C-408B-A357-302DC030244E}" presName="circleB" presStyleLbl="node1" presStyleIdx="3" presStyleCnt="5" custLinFactNeighborX="58195"/>
      <dgm:spPr/>
      <dgm:t>
        <a:bodyPr/>
        <a:lstStyle/>
        <a:p>
          <a:endParaRPr lang="zh-TW" altLang="en-US"/>
        </a:p>
      </dgm:t>
    </dgm:pt>
    <dgm:pt modelId="{1E49BE74-8D6D-49F4-87A2-0BCF441F7389}" type="pres">
      <dgm:prSet presAssocID="{3A0B50DB-262C-408B-A357-302DC030244E}" presName="spaceB" presStyleCnt="0"/>
      <dgm:spPr/>
      <dgm:t>
        <a:bodyPr/>
        <a:lstStyle/>
        <a:p>
          <a:endParaRPr lang="zh-TW" altLang="en-US"/>
        </a:p>
      </dgm:t>
    </dgm:pt>
    <dgm:pt modelId="{D661585F-EB34-4BE8-A248-74B9A147937B}" type="pres">
      <dgm:prSet presAssocID="{9E6A2616-D77E-4C57-97A4-A3EBDD91372F}" presName="space" presStyleCnt="0"/>
      <dgm:spPr/>
      <dgm:t>
        <a:bodyPr/>
        <a:lstStyle/>
        <a:p>
          <a:endParaRPr lang="zh-TW" altLang="en-US"/>
        </a:p>
      </dgm:t>
    </dgm:pt>
    <dgm:pt modelId="{E16F8A4C-EB67-4A9A-90FC-74583CCCACDB}" type="pres">
      <dgm:prSet presAssocID="{46BE376C-177A-4FBD-958E-44332FB25FF6}" presName="compositeA" presStyleCnt="0"/>
      <dgm:spPr/>
      <dgm:t>
        <a:bodyPr/>
        <a:lstStyle/>
        <a:p>
          <a:endParaRPr lang="zh-TW" altLang="en-US"/>
        </a:p>
      </dgm:t>
    </dgm:pt>
    <dgm:pt modelId="{805BDF10-F5C4-4189-82AA-C0E2BEDF9D4A}" type="pres">
      <dgm:prSet presAssocID="{46BE376C-177A-4FBD-958E-44332FB25FF6}" presName="textA" presStyleLbl="revTx" presStyleIdx="4" presStyleCnt="5" custScaleX="161491">
        <dgm:presLayoutVars>
          <dgm:bulletEnabled val="1"/>
        </dgm:presLayoutVars>
      </dgm:prSet>
      <dgm:spPr/>
      <dgm:t>
        <a:bodyPr/>
        <a:lstStyle/>
        <a:p>
          <a:endParaRPr lang="zh-TW" altLang="en-US"/>
        </a:p>
      </dgm:t>
    </dgm:pt>
    <dgm:pt modelId="{A4E7D14E-483B-4BF0-ACD1-9FE421DB0412}" type="pres">
      <dgm:prSet presAssocID="{46BE376C-177A-4FBD-958E-44332FB25FF6}" presName="circleA" presStyleLbl="node1" presStyleIdx="4" presStyleCnt="5"/>
      <dgm:spPr/>
      <dgm:t>
        <a:bodyPr/>
        <a:lstStyle/>
        <a:p>
          <a:endParaRPr lang="zh-TW" altLang="en-US"/>
        </a:p>
      </dgm:t>
    </dgm:pt>
    <dgm:pt modelId="{C2D1387D-6B55-4EB6-A391-AC28163A09F5}" type="pres">
      <dgm:prSet presAssocID="{46BE376C-177A-4FBD-958E-44332FB25FF6}" presName="spaceA" presStyleCnt="0"/>
      <dgm:spPr/>
      <dgm:t>
        <a:bodyPr/>
        <a:lstStyle/>
        <a:p>
          <a:endParaRPr lang="zh-TW" altLang="en-US"/>
        </a:p>
      </dgm:t>
    </dgm:pt>
  </dgm:ptLst>
  <dgm:cxnLst>
    <dgm:cxn modelId="{23FE0537-ADD1-47A3-B1DF-2D0BF5EA0326}" srcId="{A5C60F9D-B385-4E29-AB3A-D47926C46BD9}" destId="{F50145B6-3855-4946-B7FF-9824B88B43EE}" srcOrd="0" destOrd="0" parTransId="{B9475427-AB08-4E6F-AFA1-0F6D1B4AA0F6}" sibTransId="{885A76A4-93B2-474A-80BF-C786B36E0595}"/>
    <dgm:cxn modelId="{8E588E04-300E-47C3-8A44-A78D790D2A5A}" type="presOf" srcId="{A5C60F9D-B385-4E29-AB3A-D47926C46BD9}" destId="{632CDF0A-5179-4DEA-9426-684DB1ED6BF8}" srcOrd="0" destOrd="0" presId="urn:microsoft.com/office/officeart/2005/8/layout/hProcess11"/>
    <dgm:cxn modelId="{B3AB2899-5DC3-4B92-8600-473EFEC44C67}" type="presOf" srcId="{3A0B50DB-262C-408B-A357-302DC030244E}" destId="{8CFFB0AE-B440-4BFA-883D-4B0FC5884533}" srcOrd="0" destOrd="0" presId="urn:microsoft.com/office/officeart/2005/8/layout/hProcess11"/>
    <dgm:cxn modelId="{08F52452-E82C-49BD-8723-4AE2AEE6A62E}" type="presOf" srcId="{F50145B6-3855-4946-B7FF-9824B88B43EE}" destId="{B9FE0DB3-B701-4093-91FF-345301096F32}" srcOrd="0" destOrd="0" presId="urn:microsoft.com/office/officeart/2005/8/layout/hProcess11"/>
    <dgm:cxn modelId="{9CE47B2E-A22C-441F-8451-A666AE0058B1}" type="presOf" srcId="{1462D3E1-9360-462E-8CBD-8276EDC32E4E}" destId="{85F1F469-4DD1-45E3-AC71-68B08266F536}" srcOrd="0" destOrd="0" presId="urn:microsoft.com/office/officeart/2005/8/layout/hProcess11"/>
    <dgm:cxn modelId="{223EC8BF-5D0E-4DE6-AC67-234371654DF3}" srcId="{A5C60F9D-B385-4E29-AB3A-D47926C46BD9}" destId="{7AF8172F-7F0B-4593-B87B-F5EABD71EBD3}" srcOrd="1" destOrd="0" parTransId="{1B19DF3E-2C7D-4C86-B0B2-72A290F499FD}" sibTransId="{B4E69CD1-B66F-4556-A239-1F6468D51643}"/>
    <dgm:cxn modelId="{94A7ED75-A7B1-427C-842E-1D8EC3E578A2}" srcId="{A5C60F9D-B385-4E29-AB3A-D47926C46BD9}" destId="{1462D3E1-9360-462E-8CBD-8276EDC32E4E}" srcOrd="2" destOrd="0" parTransId="{50B6CEA6-EB72-4647-B739-7DD7C75BC727}" sibTransId="{D69ABEC9-D587-4EF3-87C5-3869AC8EE6AE}"/>
    <dgm:cxn modelId="{EB0EA171-679E-40E2-A95F-11F9E954D1EE}" srcId="{A5C60F9D-B385-4E29-AB3A-D47926C46BD9}" destId="{3A0B50DB-262C-408B-A357-302DC030244E}" srcOrd="3" destOrd="0" parTransId="{1D6CA2EC-FCFE-43BE-A6AA-6870C0EDB592}" sibTransId="{9E6A2616-D77E-4C57-97A4-A3EBDD91372F}"/>
    <dgm:cxn modelId="{27F726A5-693B-4058-8EDC-3ABE0F9D7191}" srcId="{A5C60F9D-B385-4E29-AB3A-D47926C46BD9}" destId="{46BE376C-177A-4FBD-958E-44332FB25FF6}" srcOrd="4" destOrd="0" parTransId="{835F2676-3FBD-430E-A2C4-1C21F99EF856}" sibTransId="{2EF64BCF-D1DB-4724-8B73-D6D0622019CC}"/>
    <dgm:cxn modelId="{29AEB345-5DB2-4FCD-B32D-568AC514A1A5}" type="presOf" srcId="{46BE376C-177A-4FBD-958E-44332FB25FF6}" destId="{805BDF10-F5C4-4189-82AA-C0E2BEDF9D4A}" srcOrd="0" destOrd="0" presId="urn:microsoft.com/office/officeart/2005/8/layout/hProcess11"/>
    <dgm:cxn modelId="{B0785DF9-B929-4F40-A9EB-CE2C2CED4E22}" type="presOf" srcId="{7AF8172F-7F0B-4593-B87B-F5EABD71EBD3}" destId="{CCC8458D-4F88-4A26-8C1C-C8F1C42E0ED4}" srcOrd="0" destOrd="0" presId="urn:microsoft.com/office/officeart/2005/8/layout/hProcess11"/>
    <dgm:cxn modelId="{47F7D25F-C0F4-4EC9-BB79-966BD609A180}" type="presParOf" srcId="{632CDF0A-5179-4DEA-9426-684DB1ED6BF8}" destId="{4EC57340-5B51-40B1-8B1D-9C0271265E01}" srcOrd="0" destOrd="0" presId="urn:microsoft.com/office/officeart/2005/8/layout/hProcess11"/>
    <dgm:cxn modelId="{155E435C-2F94-4443-AEC8-967D3A21CE59}" type="presParOf" srcId="{632CDF0A-5179-4DEA-9426-684DB1ED6BF8}" destId="{61727D42-CBC9-4591-8B6F-FE2577A3F1BA}" srcOrd="1" destOrd="0" presId="urn:microsoft.com/office/officeart/2005/8/layout/hProcess11"/>
    <dgm:cxn modelId="{482943DB-82FA-4017-B31F-CFB7FEE733EC}" type="presParOf" srcId="{61727D42-CBC9-4591-8B6F-FE2577A3F1BA}" destId="{1774F5C4-015D-4F55-97D4-41771AA36AC0}" srcOrd="0" destOrd="0" presId="urn:microsoft.com/office/officeart/2005/8/layout/hProcess11"/>
    <dgm:cxn modelId="{AF47EA53-5385-496A-8ADF-DF3DEF9F360A}" type="presParOf" srcId="{1774F5C4-015D-4F55-97D4-41771AA36AC0}" destId="{B9FE0DB3-B701-4093-91FF-345301096F32}" srcOrd="0" destOrd="0" presId="urn:microsoft.com/office/officeart/2005/8/layout/hProcess11"/>
    <dgm:cxn modelId="{E61F3227-D3D5-432E-AC79-C9DE66C486BF}" type="presParOf" srcId="{1774F5C4-015D-4F55-97D4-41771AA36AC0}" destId="{20EA9E4A-36B1-431D-9441-54C1F4117B0C}" srcOrd="1" destOrd="0" presId="urn:microsoft.com/office/officeart/2005/8/layout/hProcess11"/>
    <dgm:cxn modelId="{17BE1155-9A3B-4F1C-9044-33C0B5CA056F}" type="presParOf" srcId="{1774F5C4-015D-4F55-97D4-41771AA36AC0}" destId="{7ED21E70-B427-4816-A4FD-40C4FFC0469C}" srcOrd="2" destOrd="0" presId="urn:microsoft.com/office/officeart/2005/8/layout/hProcess11"/>
    <dgm:cxn modelId="{4710DD05-BA55-4AD0-89AD-B4A809A94CC2}" type="presParOf" srcId="{61727D42-CBC9-4591-8B6F-FE2577A3F1BA}" destId="{F5A26BAA-2D5D-4F65-8547-53E029A47649}" srcOrd="1" destOrd="0" presId="urn:microsoft.com/office/officeart/2005/8/layout/hProcess11"/>
    <dgm:cxn modelId="{4BABD244-8776-4242-8F23-E166086CF5C6}" type="presParOf" srcId="{61727D42-CBC9-4591-8B6F-FE2577A3F1BA}" destId="{DC133FBB-FC97-43B6-B626-5E6B5001C018}" srcOrd="2" destOrd="0" presId="urn:microsoft.com/office/officeart/2005/8/layout/hProcess11"/>
    <dgm:cxn modelId="{5575FA6A-9EA4-4A12-AD13-51FA2D7431D8}" type="presParOf" srcId="{DC133FBB-FC97-43B6-B626-5E6B5001C018}" destId="{CCC8458D-4F88-4A26-8C1C-C8F1C42E0ED4}" srcOrd="0" destOrd="0" presId="urn:microsoft.com/office/officeart/2005/8/layout/hProcess11"/>
    <dgm:cxn modelId="{6ECAA84E-FBD7-4F93-8CBA-049103191A50}" type="presParOf" srcId="{DC133FBB-FC97-43B6-B626-5E6B5001C018}" destId="{9DE1B58D-661F-4A2D-B5D8-D92324472C26}" srcOrd="1" destOrd="0" presId="urn:microsoft.com/office/officeart/2005/8/layout/hProcess11"/>
    <dgm:cxn modelId="{84F83D37-2F32-4C1B-8426-E32249905153}" type="presParOf" srcId="{DC133FBB-FC97-43B6-B626-5E6B5001C018}" destId="{8CE81904-1205-4F0F-98EB-0FF757C530E0}" srcOrd="2" destOrd="0" presId="urn:microsoft.com/office/officeart/2005/8/layout/hProcess11"/>
    <dgm:cxn modelId="{C737D53F-CB7F-4C7C-A3B0-0D2734D12896}" type="presParOf" srcId="{61727D42-CBC9-4591-8B6F-FE2577A3F1BA}" destId="{3887FA68-EEEB-46C3-B945-ADF112D46671}" srcOrd="3" destOrd="0" presId="urn:microsoft.com/office/officeart/2005/8/layout/hProcess11"/>
    <dgm:cxn modelId="{95EC8C67-E878-415D-84C0-02ECA50AD16E}" type="presParOf" srcId="{61727D42-CBC9-4591-8B6F-FE2577A3F1BA}" destId="{4917C9E3-CFEB-4632-A27C-3179643E262E}" srcOrd="4" destOrd="0" presId="urn:microsoft.com/office/officeart/2005/8/layout/hProcess11"/>
    <dgm:cxn modelId="{69953A41-1D77-4172-9CF3-F5B0CF102F85}" type="presParOf" srcId="{4917C9E3-CFEB-4632-A27C-3179643E262E}" destId="{85F1F469-4DD1-45E3-AC71-68B08266F536}" srcOrd="0" destOrd="0" presId="urn:microsoft.com/office/officeart/2005/8/layout/hProcess11"/>
    <dgm:cxn modelId="{1D6FAB9E-44FA-48A0-9CB2-BA1C1708891C}" type="presParOf" srcId="{4917C9E3-CFEB-4632-A27C-3179643E262E}" destId="{4E5C1A95-B9CE-4A3A-8831-163328355D58}" srcOrd="1" destOrd="0" presId="urn:microsoft.com/office/officeart/2005/8/layout/hProcess11"/>
    <dgm:cxn modelId="{11145419-32D3-4D89-90C9-ABC569CFC93B}" type="presParOf" srcId="{4917C9E3-CFEB-4632-A27C-3179643E262E}" destId="{693CA5E0-7497-4E68-A4D5-F0CECCC72D63}" srcOrd="2" destOrd="0" presId="urn:microsoft.com/office/officeart/2005/8/layout/hProcess11"/>
    <dgm:cxn modelId="{83FB481E-2890-41AD-8673-BF7CA780BF7D}" type="presParOf" srcId="{61727D42-CBC9-4591-8B6F-FE2577A3F1BA}" destId="{D0230E9A-4558-40CE-A4A3-96FF586E1FFD}" srcOrd="5" destOrd="0" presId="urn:microsoft.com/office/officeart/2005/8/layout/hProcess11"/>
    <dgm:cxn modelId="{6CADACA0-DAE7-4D37-812E-15C7B4A89137}" type="presParOf" srcId="{61727D42-CBC9-4591-8B6F-FE2577A3F1BA}" destId="{C4F60C72-2D4D-4A56-ADE1-4BCA3505D3C8}" srcOrd="6" destOrd="0" presId="urn:microsoft.com/office/officeart/2005/8/layout/hProcess11"/>
    <dgm:cxn modelId="{BAFDF8DD-5332-46CD-B82D-833A981811A4}" type="presParOf" srcId="{C4F60C72-2D4D-4A56-ADE1-4BCA3505D3C8}" destId="{8CFFB0AE-B440-4BFA-883D-4B0FC5884533}" srcOrd="0" destOrd="0" presId="urn:microsoft.com/office/officeart/2005/8/layout/hProcess11"/>
    <dgm:cxn modelId="{38E28105-8449-41EC-817F-311D8D5FC79F}" type="presParOf" srcId="{C4F60C72-2D4D-4A56-ADE1-4BCA3505D3C8}" destId="{3D57AAE6-B732-4A12-898A-AE692975DD5F}" srcOrd="1" destOrd="0" presId="urn:microsoft.com/office/officeart/2005/8/layout/hProcess11"/>
    <dgm:cxn modelId="{BEE22351-6E48-4DBD-9FC1-73FBDE70D0D6}" type="presParOf" srcId="{C4F60C72-2D4D-4A56-ADE1-4BCA3505D3C8}" destId="{1E49BE74-8D6D-49F4-87A2-0BCF441F7389}" srcOrd="2" destOrd="0" presId="urn:microsoft.com/office/officeart/2005/8/layout/hProcess11"/>
    <dgm:cxn modelId="{629587C8-C0E6-45E0-BA4C-55EA8BC13924}" type="presParOf" srcId="{61727D42-CBC9-4591-8B6F-FE2577A3F1BA}" destId="{D661585F-EB34-4BE8-A248-74B9A147937B}" srcOrd="7" destOrd="0" presId="urn:microsoft.com/office/officeart/2005/8/layout/hProcess11"/>
    <dgm:cxn modelId="{AE5B503F-9A7A-4E10-82BE-0A10939F9964}" type="presParOf" srcId="{61727D42-CBC9-4591-8B6F-FE2577A3F1BA}" destId="{E16F8A4C-EB67-4A9A-90FC-74583CCCACDB}" srcOrd="8" destOrd="0" presId="urn:microsoft.com/office/officeart/2005/8/layout/hProcess11"/>
    <dgm:cxn modelId="{5AF0E281-FB81-48E1-8A6B-04113C9B1C87}" type="presParOf" srcId="{E16F8A4C-EB67-4A9A-90FC-74583CCCACDB}" destId="{805BDF10-F5C4-4189-82AA-C0E2BEDF9D4A}" srcOrd="0" destOrd="0" presId="urn:microsoft.com/office/officeart/2005/8/layout/hProcess11"/>
    <dgm:cxn modelId="{3965A31A-134A-47FD-AFE8-DEDE62E7D098}" type="presParOf" srcId="{E16F8A4C-EB67-4A9A-90FC-74583CCCACDB}" destId="{A4E7D14E-483B-4BF0-ACD1-9FE421DB0412}" srcOrd="1" destOrd="0" presId="urn:microsoft.com/office/officeart/2005/8/layout/hProcess11"/>
    <dgm:cxn modelId="{FDB48273-9202-4EC7-9A84-3481E04504EC}" type="presParOf" srcId="{E16F8A4C-EB67-4A9A-90FC-74583CCCACDB}" destId="{C2D1387D-6B55-4EB6-A391-AC28163A09F5}"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615321-0A7B-4B6B-8C66-377CB2C98347}" type="doc">
      <dgm:prSet loTypeId="urn:microsoft.com/office/officeart/2005/8/layout/hProcess3" loCatId="process" qsTypeId="urn:microsoft.com/office/officeart/2005/8/quickstyle/simple1" qsCatId="simple" csTypeId="urn:microsoft.com/office/officeart/2005/8/colors/colorful4" csCatId="colorful" phldr="1"/>
      <dgm:spPr/>
    </dgm:pt>
    <dgm:pt modelId="{85513598-9ED1-4529-8EB1-50C66722BE0A}">
      <dgm:prSet phldrT="[文字]" custT="1"/>
      <dgm:spPr/>
      <dgm:t>
        <a:bodyPr/>
        <a:lstStyle/>
        <a:p>
          <a:r>
            <a:rPr lang="zh-TW" altLang="en-US" sz="2400" smtClean="0">
              <a:latin typeface="標楷體" pitchFamily="65" charset="-120"/>
              <a:ea typeface="標楷體" pitchFamily="65" charset="-120"/>
            </a:rPr>
            <a:t>十數小時</a:t>
          </a:r>
          <a:endParaRPr lang="zh-TW" altLang="en-US" sz="2400" dirty="0">
            <a:latin typeface="標楷體" pitchFamily="65" charset="-120"/>
            <a:ea typeface="標楷體" pitchFamily="65" charset="-120"/>
          </a:endParaRPr>
        </a:p>
      </dgm:t>
    </dgm:pt>
    <dgm:pt modelId="{2B281632-EB2C-4EF9-8F06-D5F189F21CD8}" type="parTrans" cxnId="{C3C3AF07-90BA-47AF-BF30-E25232321B0A}">
      <dgm:prSet/>
      <dgm:spPr/>
      <dgm:t>
        <a:bodyPr/>
        <a:lstStyle/>
        <a:p>
          <a:endParaRPr lang="zh-TW" altLang="en-US"/>
        </a:p>
      </dgm:t>
    </dgm:pt>
    <dgm:pt modelId="{E8A92DF1-1D5D-457D-BDCB-922D0E5BD2A8}" type="sibTrans" cxnId="{C3C3AF07-90BA-47AF-BF30-E25232321B0A}">
      <dgm:prSet/>
      <dgm:spPr/>
      <dgm:t>
        <a:bodyPr/>
        <a:lstStyle/>
        <a:p>
          <a:endParaRPr lang="zh-TW" altLang="en-US"/>
        </a:p>
      </dgm:t>
    </dgm:pt>
    <dgm:pt modelId="{55C5621F-6704-44F4-B0F1-F295B0031C64}">
      <dgm:prSet phldrT="[文字]" custT="1"/>
      <dgm:spPr/>
      <dgm:t>
        <a:bodyPr/>
        <a:lstStyle/>
        <a:p>
          <a:r>
            <a:rPr lang="zh-TW" altLang="en-US" sz="2400" dirty="0" smtClean="0">
              <a:latin typeface="標楷體" pitchFamily="65" charset="-120"/>
              <a:ea typeface="標楷體" pitchFamily="65" charset="-120"/>
            </a:rPr>
            <a:t>數天</a:t>
          </a:r>
          <a:endParaRPr lang="zh-TW" altLang="en-US" sz="2400" dirty="0">
            <a:latin typeface="標楷體" pitchFamily="65" charset="-120"/>
            <a:ea typeface="標楷體" pitchFamily="65" charset="-120"/>
          </a:endParaRPr>
        </a:p>
      </dgm:t>
    </dgm:pt>
    <dgm:pt modelId="{200EC78E-6631-4059-BF36-BF92FE7326AE}" type="parTrans" cxnId="{9990253A-43F4-44D8-A511-DB7675E82731}">
      <dgm:prSet/>
      <dgm:spPr/>
      <dgm:t>
        <a:bodyPr/>
        <a:lstStyle/>
        <a:p>
          <a:endParaRPr lang="zh-TW" altLang="en-US"/>
        </a:p>
      </dgm:t>
    </dgm:pt>
    <dgm:pt modelId="{3145F308-1ED7-42E0-9B4E-27B8F3279D48}" type="sibTrans" cxnId="{9990253A-43F4-44D8-A511-DB7675E82731}">
      <dgm:prSet/>
      <dgm:spPr/>
      <dgm:t>
        <a:bodyPr/>
        <a:lstStyle/>
        <a:p>
          <a:endParaRPr lang="zh-TW" altLang="en-US"/>
        </a:p>
      </dgm:t>
    </dgm:pt>
    <dgm:pt modelId="{2ABCC190-6393-475A-BE31-1A70B98A7543}" type="pres">
      <dgm:prSet presAssocID="{F2615321-0A7B-4B6B-8C66-377CB2C98347}" presName="Name0" presStyleCnt="0">
        <dgm:presLayoutVars>
          <dgm:dir/>
          <dgm:animLvl val="lvl"/>
          <dgm:resizeHandles val="exact"/>
        </dgm:presLayoutVars>
      </dgm:prSet>
      <dgm:spPr/>
    </dgm:pt>
    <dgm:pt modelId="{6AB9760C-8AB9-42A4-A4FB-AD2255D78344}" type="pres">
      <dgm:prSet presAssocID="{F2615321-0A7B-4B6B-8C66-377CB2C98347}" presName="dummy" presStyleCnt="0"/>
      <dgm:spPr/>
    </dgm:pt>
    <dgm:pt modelId="{0FD876DD-A90A-4B0E-9BE2-D3B45D2D74CB}" type="pres">
      <dgm:prSet presAssocID="{F2615321-0A7B-4B6B-8C66-377CB2C98347}" presName="linH" presStyleCnt="0"/>
      <dgm:spPr/>
    </dgm:pt>
    <dgm:pt modelId="{8981B936-E8EA-4EF3-99C9-0EF6150DDFB6}" type="pres">
      <dgm:prSet presAssocID="{F2615321-0A7B-4B6B-8C66-377CB2C98347}" presName="padding1" presStyleCnt="0"/>
      <dgm:spPr/>
    </dgm:pt>
    <dgm:pt modelId="{1951ABDF-EEE3-4C9A-A54A-B5696AA54C12}" type="pres">
      <dgm:prSet presAssocID="{85513598-9ED1-4529-8EB1-50C66722BE0A}" presName="linV" presStyleCnt="0"/>
      <dgm:spPr/>
    </dgm:pt>
    <dgm:pt modelId="{F1BE2A02-8678-417B-8C97-31A524433295}" type="pres">
      <dgm:prSet presAssocID="{85513598-9ED1-4529-8EB1-50C66722BE0A}" presName="spVertical1" presStyleCnt="0"/>
      <dgm:spPr/>
    </dgm:pt>
    <dgm:pt modelId="{C0FE34F8-249C-49E1-91C9-57208A721ADF}" type="pres">
      <dgm:prSet presAssocID="{85513598-9ED1-4529-8EB1-50C66722BE0A}" presName="parTx" presStyleLbl="revTx" presStyleIdx="0" presStyleCnt="2" custLinFactNeighborX="-25250" custLinFactNeighborY="-14737">
        <dgm:presLayoutVars>
          <dgm:chMax val="0"/>
          <dgm:chPref val="0"/>
          <dgm:bulletEnabled val="1"/>
        </dgm:presLayoutVars>
      </dgm:prSet>
      <dgm:spPr/>
      <dgm:t>
        <a:bodyPr/>
        <a:lstStyle/>
        <a:p>
          <a:endParaRPr lang="zh-TW" altLang="en-US"/>
        </a:p>
      </dgm:t>
    </dgm:pt>
    <dgm:pt modelId="{5139DE33-6EB9-4056-9079-C87522DE3749}" type="pres">
      <dgm:prSet presAssocID="{85513598-9ED1-4529-8EB1-50C66722BE0A}" presName="spVertical2" presStyleCnt="0"/>
      <dgm:spPr/>
    </dgm:pt>
    <dgm:pt modelId="{6F63C57F-C28E-4BCC-B6E8-1006C6E116BB}" type="pres">
      <dgm:prSet presAssocID="{85513598-9ED1-4529-8EB1-50C66722BE0A}" presName="spVertical3" presStyleCnt="0"/>
      <dgm:spPr/>
    </dgm:pt>
    <dgm:pt modelId="{812E8C50-6801-4D58-849C-159537F8630A}" type="pres">
      <dgm:prSet presAssocID="{E8A92DF1-1D5D-457D-BDCB-922D0E5BD2A8}" presName="space" presStyleCnt="0"/>
      <dgm:spPr/>
    </dgm:pt>
    <dgm:pt modelId="{F7F305D7-DF74-4494-B84B-A2F69FB60E1F}" type="pres">
      <dgm:prSet presAssocID="{55C5621F-6704-44F4-B0F1-F295B0031C64}" presName="linV" presStyleCnt="0"/>
      <dgm:spPr/>
    </dgm:pt>
    <dgm:pt modelId="{341E79D8-2CA5-473F-84D5-7C5D04D9172C}" type="pres">
      <dgm:prSet presAssocID="{55C5621F-6704-44F4-B0F1-F295B0031C64}" presName="spVertical1" presStyleCnt="0"/>
      <dgm:spPr/>
    </dgm:pt>
    <dgm:pt modelId="{4583A5DD-510A-4C91-9E61-EFE7D4A02497}" type="pres">
      <dgm:prSet presAssocID="{55C5621F-6704-44F4-B0F1-F295B0031C64}" presName="parTx" presStyleLbl="revTx" presStyleIdx="1" presStyleCnt="2">
        <dgm:presLayoutVars>
          <dgm:chMax val="0"/>
          <dgm:chPref val="0"/>
          <dgm:bulletEnabled val="1"/>
        </dgm:presLayoutVars>
      </dgm:prSet>
      <dgm:spPr/>
      <dgm:t>
        <a:bodyPr/>
        <a:lstStyle/>
        <a:p>
          <a:endParaRPr lang="zh-TW" altLang="en-US"/>
        </a:p>
      </dgm:t>
    </dgm:pt>
    <dgm:pt modelId="{3F9D9748-AC69-4B17-A322-2EE96CD8A6DF}" type="pres">
      <dgm:prSet presAssocID="{55C5621F-6704-44F4-B0F1-F295B0031C64}" presName="spVertical2" presStyleCnt="0"/>
      <dgm:spPr/>
    </dgm:pt>
    <dgm:pt modelId="{465C1D0E-EA3D-44AF-AF63-82961DCC6F77}" type="pres">
      <dgm:prSet presAssocID="{55C5621F-6704-44F4-B0F1-F295B0031C64}" presName="spVertical3" presStyleCnt="0"/>
      <dgm:spPr/>
    </dgm:pt>
    <dgm:pt modelId="{744D8ED3-B377-47E7-94B0-9BD31D8E3875}" type="pres">
      <dgm:prSet presAssocID="{F2615321-0A7B-4B6B-8C66-377CB2C98347}" presName="padding2" presStyleCnt="0"/>
      <dgm:spPr/>
    </dgm:pt>
    <dgm:pt modelId="{250B8467-DD72-4955-AA3E-9472F9419DA3}" type="pres">
      <dgm:prSet presAssocID="{F2615321-0A7B-4B6B-8C66-377CB2C98347}" presName="negArrow" presStyleCnt="0"/>
      <dgm:spPr/>
    </dgm:pt>
    <dgm:pt modelId="{1BB0802C-7B08-4628-A1DF-B5F288649D6A}" type="pres">
      <dgm:prSet presAssocID="{F2615321-0A7B-4B6B-8C66-377CB2C98347}" presName="backgroundArrow" presStyleLbl="node1" presStyleIdx="0" presStyleCnt="1" custLinFactNeighborX="808" custLinFactNeighborY="79859"/>
      <dgm:spPr/>
    </dgm:pt>
  </dgm:ptLst>
  <dgm:cxnLst>
    <dgm:cxn modelId="{6EE92853-FBA1-4FC4-A597-6E978BED6E36}" type="presOf" srcId="{55C5621F-6704-44F4-B0F1-F295B0031C64}" destId="{4583A5DD-510A-4C91-9E61-EFE7D4A02497}" srcOrd="0" destOrd="0" presId="urn:microsoft.com/office/officeart/2005/8/layout/hProcess3"/>
    <dgm:cxn modelId="{47E3DA4B-56AC-43BB-8535-890F0C483B9C}" type="presOf" srcId="{F2615321-0A7B-4B6B-8C66-377CB2C98347}" destId="{2ABCC190-6393-475A-BE31-1A70B98A7543}" srcOrd="0" destOrd="0" presId="urn:microsoft.com/office/officeart/2005/8/layout/hProcess3"/>
    <dgm:cxn modelId="{9990253A-43F4-44D8-A511-DB7675E82731}" srcId="{F2615321-0A7B-4B6B-8C66-377CB2C98347}" destId="{55C5621F-6704-44F4-B0F1-F295B0031C64}" srcOrd="1" destOrd="0" parTransId="{200EC78E-6631-4059-BF36-BF92FE7326AE}" sibTransId="{3145F308-1ED7-42E0-9B4E-27B8F3279D48}"/>
    <dgm:cxn modelId="{1DB35B4F-D20C-4C75-9F83-5B90754B81BE}" type="presOf" srcId="{85513598-9ED1-4529-8EB1-50C66722BE0A}" destId="{C0FE34F8-249C-49E1-91C9-57208A721ADF}" srcOrd="0" destOrd="0" presId="urn:microsoft.com/office/officeart/2005/8/layout/hProcess3"/>
    <dgm:cxn modelId="{C3C3AF07-90BA-47AF-BF30-E25232321B0A}" srcId="{F2615321-0A7B-4B6B-8C66-377CB2C98347}" destId="{85513598-9ED1-4529-8EB1-50C66722BE0A}" srcOrd="0" destOrd="0" parTransId="{2B281632-EB2C-4EF9-8F06-D5F189F21CD8}" sibTransId="{E8A92DF1-1D5D-457D-BDCB-922D0E5BD2A8}"/>
    <dgm:cxn modelId="{ECE320AD-918B-4617-B014-7410677281E4}" type="presParOf" srcId="{2ABCC190-6393-475A-BE31-1A70B98A7543}" destId="{6AB9760C-8AB9-42A4-A4FB-AD2255D78344}" srcOrd="0" destOrd="0" presId="urn:microsoft.com/office/officeart/2005/8/layout/hProcess3"/>
    <dgm:cxn modelId="{89D9EE60-F025-463F-89EE-CB701C8AE78F}" type="presParOf" srcId="{2ABCC190-6393-475A-BE31-1A70B98A7543}" destId="{0FD876DD-A90A-4B0E-9BE2-D3B45D2D74CB}" srcOrd="1" destOrd="0" presId="urn:microsoft.com/office/officeart/2005/8/layout/hProcess3"/>
    <dgm:cxn modelId="{804952CB-8A23-4D5B-A6D2-BFA145F43820}" type="presParOf" srcId="{0FD876DD-A90A-4B0E-9BE2-D3B45D2D74CB}" destId="{8981B936-E8EA-4EF3-99C9-0EF6150DDFB6}" srcOrd="0" destOrd="0" presId="urn:microsoft.com/office/officeart/2005/8/layout/hProcess3"/>
    <dgm:cxn modelId="{E2D16B36-B63F-46DA-A8F9-CBAD8735DF2E}" type="presParOf" srcId="{0FD876DD-A90A-4B0E-9BE2-D3B45D2D74CB}" destId="{1951ABDF-EEE3-4C9A-A54A-B5696AA54C12}" srcOrd="1" destOrd="0" presId="urn:microsoft.com/office/officeart/2005/8/layout/hProcess3"/>
    <dgm:cxn modelId="{74106E28-4DE3-4E9D-B779-E50AB1B2CFF2}" type="presParOf" srcId="{1951ABDF-EEE3-4C9A-A54A-B5696AA54C12}" destId="{F1BE2A02-8678-417B-8C97-31A524433295}" srcOrd="0" destOrd="0" presId="urn:microsoft.com/office/officeart/2005/8/layout/hProcess3"/>
    <dgm:cxn modelId="{AE6894A3-9FF7-4083-83B4-6FDA7F147147}" type="presParOf" srcId="{1951ABDF-EEE3-4C9A-A54A-B5696AA54C12}" destId="{C0FE34F8-249C-49E1-91C9-57208A721ADF}" srcOrd="1" destOrd="0" presId="urn:microsoft.com/office/officeart/2005/8/layout/hProcess3"/>
    <dgm:cxn modelId="{CC62004B-0FF5-4322-9F63-E8F59FD0AC96}" type="presParOf" srcId="{1951ABDF-EEE3-4C9A-A54A-B5696AA54C12}" destId="{5139DE33-6EB9-4056-9079-C87522DE3749}" srcOrd="2" destOrd="0" presId="urn:microsoft.com/office/officeart/2005/8/layout/hProcess3"/>
    <dgm:cxn modelId="{93136CD0-5900-445C-B5B9-520C129162AD}" type="presParOf" srcId="{1951ABDF-EEE3-4C9A-A54A-B5696AA54C12}" destId="{6F63C57F-C28E-4BCC-B6E8-1006C6E116BB}" srcOrd="3" destOrd="0" presId="urn:microsoft.com/office/officeart/2005/8/layout/hProcess3"/>
    <dgm:cxn modelId="{179FE4F6-85C5-4094-B98B-B176170BFF49}" type="presParOf" srcId="{0FD876DD-A90A-4B0E-9BE2-D3B45D2D74CB}" destId="{812E8C50-6801-4D58-849C-159537F8630A}" srcOrd="2" destOrd="0" presId="urn:microsoft.com/office/officeart/2005/8/layout/hProcess3"/>
    <dgm:cxn modelId="{DAC0462B-EEBE-4E13-A88E-03AB431C72C5}" type="presParOf" srcId="{0FD876DD-A90A-4B0E-9BE2-D3B45D2D74CB}" destId="{F7F305D7-DF74-4494-B84B-A2F69FB60E1F}" srcOrd="3" destOrd="0" presId="urn:microsoft.com/office/officeart/2005/8/layout/hProcess3"/>
    <dgm:cxn modelId="{664A6274-7597-494E-B577-777F8E4E74B1}" type="presParOf" srcId="{F7F305D7-DF74-4494-B84B-A2F69FB60E1F}" destId="{341E79D8-2CA5-473F-84D5-7C5D04D9172C}" srcOrd="0" destOrd="0" presId="urn:microsoft.com/office/officeart/2005/8/layout/hProcess3"/>
    <dgm:cxn modelId="{EC0C5BC9-DE39-4F6A-A046-F0A81D186F05}" type="presParOf" srcId="{F7F305D7-DF74-4494-B84B-A2F69FB60E1F}" destId="{4583A5DD-510A-4C91-9E61-EFE7D4A02497}" srcOrd="1" destOrd="0" presId="urn:microsoft.com/office/officeart/2005/8/layout/hProcess3"/>
    <dgm:cxn modelId="{308B481D-B980-4F55-B170-89D626DCA8E1}" type="presParOf" srcId="{F7F305D7-DF74-4494-B84B-A2F69FB60E1F}" destId="{3F9D9748-AC69-4B17-A322-2EE96CD8A6DF}" srcOrd="2" destOrd="0" presId="urn:microsoft.com/office/officeart/2005/8/layout/hProcess3"/>
    <dgm:cxn modelId="{3EB7C8AA-753D-49BF-BB1B-43DED7C4DA88}" type="presParOf" srcId="{F7F305D7-DF74-4494-B84B-A2F69FB60E1F}" destId="{465C1D0E-EA3D-44AF-AF63-82961DCC6F77}" srcOrd="3" destOrd="0" presId="urn:microsoft.com/office/officeart/2005/8/layout/hProcess3"/>
    <dgm:cxn modelId="{3E3FE69A-06BF-4BCA-BB48-F08B74CE5FEB}" type="presParOf" srcId="{0FD876DD-A90A-4B0E-9BE2-D3B45D2D74CB}" destId="{744D8ED3-B377-47E7-94B0-9BD31D8E3875}" srcOrd="4" destOrd="0" presId="urn:microsoft.com/office/officeart/2005/8/layout/hProcess3"/>
    <dgm:cxn modelId="{575CDEF0-EDE4-4900-AF32-46820CAEC44C}" type="presParOf" srcId="{0FD876DD-A90A-4B0E-9BE2-D3B45D2D74CB}" destId="{250B8467-DD72-4955-AA3E-9472F9419DA3}" srcOrd="5" destOrd="0" presId="urn:microsoft.com/office/officeart/2005/8/layout/hProcess3"/>
    <dgm:cxn modelId="{747C7713-1572-498C-A983-24B4421D0B21}" type="presParOf" srcId="{0FD876DD-A90A-4B0E-9BE2-D3B45D2D74CB}" destId="{1BB0802C-7B08-4628-A1DF-B5F288649D6A}" srcOrd="6" destOrd="0" presId="urn:microsoft.com/office/officeart/2005/8/layout/h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715D18-A8DB-964C-A3B1-846552FD6510}" type="doc">
      <dgm:prSet loTypeId="urn:microsoft.com/office/officeart/2005/8/layout/chevron1" loCatId="" qsTypeId="urn:microsoft.com/office/officeart/2005/8/quickstyle/simple4" qsCatId="simple" csTypeId="urn:microsoft.com/office/officeart/2005/8/colors/accent1_2" csCatId="accent1" phldr="1"/>
      <dgm:spPr/>
    </dgm:pt>
    <dgm:pt modelId="{7ABC4DFE-C686-364F-8712-1BC181EDF2F5}">
      <dgm:prSet phldrT="[文字]" custT="1"/>
      <dgm:spPr>
        <a:solidFill>
          <a:srgbClr val="FFFD78"/>
        </a:solidFill>
      </dgm:spPr>
      <dgm:t>
        <a:bodyPr/>
        <a:lstStyle/>
        <a:p>
          <a:r>
            <a:rPr lang="zh-TW" altLang="en-US" sz="2800" dirty="0" smtClean="0">
              <a:solidFill>
                <a:schemeClr val="tx1"/>
              </a:solidFill>
              <a:latin typeface="標楷體" panose="03000509000000000000" pitchFamily="65" charset="-120"/>
              <a:ea typeface="標楷體" panose="03000509000000000000" pitchFamily="65" charset="-120"/>
              <a:cs typeface="Microsoft JhengHei" charset="-120"/>
            </a:rPr>
            <a:t>緊急戒備事故</a:t>
          </a:r>
          <a:endParaRPr lang="zh-TW" altLang="en-US" sz="2800" dirty="0">
            <a:solidFill>
              <a:schemeClr val="tx1"/>
            </a:solidFill>
            <a:latin typeface="標楷體" panose="03000509000000000000" pitchFamily="65" charset="-120"/>
            <a:ea typeface="標楷體" panose="03000509000000000000" pitchFamily="65" charset="-120"/>
            <a:cs typeface="Microsoft JhengHei" charset="-120"/>
          </a:endParaRPr>
        </a:p>
      </dgm:t>
    </dgm:pt>
    <dgm:pt modelId="{BE3C8C6A-4E04-1748-B537-75FF8907B3C4}" type="parTrans" cxnId="{5A1F991F-0B34-EF44-A87C-54BF6E0AAFBB}">
      <dgm:prSet/>
      <dgm:spPr/>
      <dgm:t>
        <a:bodyPr/>
        <a:lstStyle/>
        <a:p>
          <a:endParaRPr lang="zh-TW" altLang="en-US" sz="2800">
            <a:solidFill>
              <a:schemeClr val="tx1"/>
            </a:solidFill>
            <a:latin typeface="Microsoft JhengHei" charset="-120"/>
            <a:ea typeface="Microsoft JhengHei" charset="-120"/>
            <a:cs typeface="Microsoft JhengHei" charset="-120"/>
          </a:endParaRPr>
        </a:p>
      </dgm:t>
    </dgm:pt>
    <dgm:pt modelId="{B6A955FE-59A1-DC4A-919A-34463FAA3D77}" type="sibTrans" cxnId="{5A1F991F-0B34-EF44-A87C-54BF6E0AAFBB}">
      <dgm:prSet/>
      <dgm:spPr/>
      <dgm:t>
        <a:bodyPr/>
        <a:lstStyle/>
        <a:p>
          <a:endParaRPr lang="zh-TW" altLang="en-US" sz="2800">
            <a:solidFill>
              <a:schemeClr val="tx1"/>
            </a:solidFill>
            <a:latin typeface="Microsoft JhengHei" charset="-120"/>
            <a:ea typeface="Microsoft JhengHei" charset="-120"/>
            <a:cs typeface="Microsoft JhengHei" charset="-120"/>
          </a:endParaRPr>
        </a:p>
      </dgm:t>
    </dgm:pt>
    <dgm:pt modelId="{1EEF13E1-CEDC-5549-A5D2-A3343239537B}">
      <dgm:prSet phldrT="[文字]" custT="1"/>
      <dgm:spPr>
        <a:solidFill>
          <a:srgbClr val="FF5907"/>
        </a:solidFill>
      </dgm:spPr>
      <dgm:t>
        <a:bodyPr/>
        <a:lstStyle/>
        <a:p>
          <a:r>
            <a:rPr lang="zh-TW" altLang="en-US" sz="2800" dirty="0" smtClean="0">
              <a:solidFill>
                <a:schemeClr val="tx1"/>
              </a:solidFill>
              <a:latin typeface="標楷體" panose="03000509000000000000" pitchFamily="65" charset="-120"/>
              <a:ea typeface="標楷體" panose="03000509000000000000" pitchFamily="65" charset="-120"/>
              <a:cs typeface="Microsoft JhengHei" charset="-120"/>
            </a:rPr>
            <a:t>廠區緊急事故</a:t>
          </a:r>
          <a:endParaRPr lang="zh-TW" altLang="en-US" sz="2800" dirty="0">
            <a:solidFill>
              <a:schemeClr val="tx1"/>
            </a:solidFill>
            <a:latin typeface="標楷體" panose="03000509000000000000" pitchFamily="65" charset="-120"/>
            <a:ea typeface="標楷體" panose="03000509000000000000" pitchFamily="65" charset="-120"/>
            <a:cs typeface="Microsoft JhengHei" charset="-120"/>
          </a:endParaRPr>
        </a:p>
      </dgm:t>
    </dgm:pt>
    <dgm:pt modelId="{DEA850F5-332C-574A-A607-FEBF0C0B7B12}" type="parTrans" cxnId="{ACDA6DE4-58B5-A940-8060-820E14FDB779}">
      <dgm:prSet/>
      <dgm:spPr/>
      <dgm:t>
        <a:bodyPr/>
        <a:lstStyle/>
        <a:p>
          <a:endParaRPr lang="zh-TW" altLang="en-US" sz="2800">
            <a:solidFill>
              <a:schemeClr val="tx1"/>
            </a:solidFill>
            <a:latin typeface="Microsoft JhengHei" charset="-120"/>
            <a:ea typeface="Microsoft JhengHei" charset="-120"/>
            <a:cs typeface="Microsoft JhengHei" charset="-120"/>
          </a:endParaRPr>
        </a:p>
      </dgm:t>
    </dgm:pt>
    <dgm:pt modelId="{9F47216F-008F-EC46-85FE-E1BA6ED546C4}" type="sibTrans" cxnId="{ACDA6DE4-58B5-A940-8060-820E14FDB779}">
      <dgm:prSet/>
      <dgm:spPr/>
      <dgm:t>
        <a:bodyPr/>
        <a:lstStyle/>
        <a:p>
          <a:endParaRPr lang="zh-TW" altLang="en-US" sz="2800">
            <a:solidFill>
              <a:schemeClr val="tx1"/>
            </a:solidFill>
            <a:latin typeface="Microsoft JhengHei" charset="-120"/>
            <a:ea typeface="Microsoft JhengHei" charset="-120"/>
            <a:cs typeface="Microsoft JhengHei" charset="-120"/>
          </a:endParaRPr>
        </a:p>
      </dgm:t>
    </dgm:pt>
    <dgm:pt modelId="{4676A0F5-C6C7-BD42-8B79-7640B351A055}">
      <dgm:prSet phldrT="[文字]" custT="1"/>
      <dgm:spPr>
        <a:solidFill>
          <a:srgbClr val="FF0000"/>
        </a:solidFill>
      </dgm:spPr>
      <dgm:t>
        <a:bodyPr/>
        <a:lstStyle/>
        <a:p>
          <a:r>
            <a:rPr lang="zh-TW" altLang="en-US" sz="2800" dirty="0" smtClean="0">
              <a:solidFill>
                <a:schemeClr val="tx1"/>
              </a:solidFill>
              <a:latin typeface="標楷體" panose="03000509000000000000" pitchFamily="65" charset="-120"/>
              <a:ea typeface="標楷體" panose="03000509000000000000" pitchFamily="65" charset="-120"/>
              <a:cs typeface="Microsoft JhengHei" charset="-120"/>
            </a:rPr>
            <a:t>全面緊急事故</a:t>
          </a:r>
          <a:endParaRPr lang="zh-TW" altLang="en-US" sz="2800" dirty="0">
            <a:solidFill>
              <a:schemeClr val="tx1"/>
            </a:solidFill>
            <a:latin typeface="標楷體" panose="03000509000000000000" pitchFamily="65" charset="-120"/>
            <a:ea typeface="標楷體" panose="03000509000000000000" pitchFamily="65" charset="-120"/>
            <a:cs typeface="Microsoft JhengHei" charset="-120"/>
          </a:endParaRPr>
        </a:p>
      </dgm:t>
    </dgm:pt>
    <dgm:pt modelId="{BFF1BB9D-2C7A-3940-8832-58BEB178D03C}" type="parTrans" cxnId="{218F509F-413B-E84F-BAF1-39F2DDB75105}">
      <dgm:prSet/>
      <dgm:spPr/>
      <dgm:t>
        <a:bodyPr/>
        <a:lstStyle/>
        <a:p>
          <a:endParaRPr lang="zh-TW" altLang="en-US" sz="2800">
            <a:solidFill>
              <a:schemeClr val="tx1"/>
            </a:solidFill>
            <a:latin typeface="Microsoft JhengHei" charset="-120"/>
            <a:ea typeface="Microsoft JhengHei" charset="-120"/>
            <a:cs typeface="Microsoft JhengHei" charset="-120"/>
          </a:endParaRPr>
        </a:p>
      </dgm:t>
    </dgm:pt>
    <dgm:pt modelId="{B7A85774-D7AC-A74B-AFF8-48E537B42DD0}" type="sibTrans" cxnId="{218F509F-413B-E84F-BAF1-39F2DDB75105}">
      <dgm:prSet/>
      <dgm:spPr/>
      <dgm:t>
        <a:bodyPr/>
        <a:lstStyle/>
        <a:p>
          <a:endParaRPr lang="zh-TW" altLang="en-US" sz="2800">
            <a:solidFill>
              <a:schemeClr val="tx1"/>
            </a:solidFill>
            <a:latin typeface="Microsoft JhengHei" charset="-120"/>
            <a:ea typeface="Microsoft JhengHei" charset="-120"/>
            <a:cs typeface="Microsoft JhengHei" charset="-120"/>
          </a:endParaRPr>
        </a:p>
      </dgm:t>
    </dgm:pt>
    <dgm:pt modelId="{0A90A020-309D-4647-8629-D7B1197F0806}" type="pres">
      <dgm:prSet presAssocID="{9B715D18-A8DB-964C-A3B1-846552FD6510}" presName="Name0" presStyleCnt="0">
        <dgm:presLayoutVars>
          <dgm:dir/>
          <dgm:animLvl val="lvl"/>
          <dgm:resizeHandles val="exact"/>
        </dgm:presLayoutVars>
      </dgm:prSet>
      <dgm:spPr/>
    </dgm:pt>
    <dgm:pt modelId="{2AED4114-BC0B-1645-8B1B-78231989A16E}" type="pres">
      <dgm:prSet presAssocID="{7ABC4DFE-C686-364F-8712-1BC181EDF2F5}" presName="parTxOnly" presStyleLbl="node1" presStyleIdx="0" presStyleCnt="3">
        <dgm:presLayoutVars>
          <dgm:chMax val="0"/>
          <dgm:chPref val="0"/>
          <dgm:bulletEnabled val="1"/>
        </dgm:presLayoutVars>
      </dgm:prSet>
      <dgm:spPr/>
      <dgm:t>
        <a:bodyPr/>
        <a:lstStyle/>
        <a:p>
          <a:endParaRPr lang="zh-TW" altLang="en-US"/>
        </a:p>
      </dgm:t>
    </dgm:pt>
    <dgm:pt modelId="{E6C05D4E-4FDA-5142-840F-87A3E18BE8EA}" type="pres">
      <dgm:prSet presAssocID="{B6A955FE-59A1-DC4A-919A-34463FAA3D77}" presName="parTxOnlySpace" presStyleCnt="0"/>
      <dgm:spPr/>
    </dgm:pt>
    <dgm:pt modelId="{87612EC0-FB70-4147-A744-869981FA8658}" type="pres">
      <dgm:prSet presAssocID="{1EEF13E1-CEDC-5549-A5D2-A3343239537B}" presName="parTxOnly" presStyleLbl="node1" presStyleIdx="1" presStyleCnt="3">
        <dgm:presLayoutVars>
          <dgm:chMax val="0"/>
          <dgm:chPref val="0"/>
          <dgm:bulletEnabled val="1"/>
        </dgm:presLayoutVars>
      </dgm:prSet>
      <dgm:spPr/>
      <dgm:t>
        <a:bodyPr/>
        <a:lstStyle/>
        <a:p>
          <a:endParaRPr lang="zh-TW" altLang="en-US"/>
        </a:p>
      </dgm:t>
    </dgm:pt>
    <dgm:pt modelId="{3202BAD2-B60F-C04B-BC9A-A3C9BA99B63E}" type="pres">
      <dgm:prSet presAssocID="{9F47216F-008F-EC46-85FE-E1BA6ED546C4}" presName="parTxOnlySpace" presStyleCnt="0"/>
      <dgm:spPr/>
    </dgm:pt>
    <dgm:pt modelId="{C2399FBC-EED7-E240-8ABB-F551FCD0388A}" type="pres">
      <dgm:prSet presAssocID="{4676A0F5-C6C7-BD42-8B79-7640B351A055}" presName="parTxOnly" presStyleLbl="node1" presStyleIdx="2" presStyleCnt="3">
        <dgm:presLayoutVars>
          <dgm:chMax val="0"/>
          <dgm:chPref val="0"/>
          <dgm:bulletEnabled val="1"/>
        </dgm:presLayoutVars>
      </dgm:prSet>
      <dgm:spPr/>
      <dgm:t>
        <a:bodyPr/>
        <a:lstStyle/>
        <a:p>
          <a:endParaRPr lang="zh-TW" altLang="en-US"/>
        </a:p>
      </dgm:t>
    </dgm:pt>
  </dgm:ptLst>
  <dgm:cxnLst>
    <dgm:cxn modelId="{218F509F-413B-E84F-BAF1-39F2DDB75105}" srcId="{9B715D18-A8DB-964C-A3B1-846552FD6510}" destId="{4676A0F5-C6C7-BD42-8B79-7640B351A055}" srcOrd="2" destOrd="0" parTransId="{BFF1BB9D-2C7A-3940-8832-58BEB178D03C}" sibTransId="{B7A85774-D7AC-A74B-AFF8-48E537B42DD0}"/>
    <dgm:cxn modelId="{E0C87179-CE19-4C44-B681-E850933FE920}" type="presOf" srcId="{7ABC4DFE-C686-364F-8712-1BC181EDF2F5}" destId="{2AED4114-BC0B-1645-8B1B-78231989A16E}" srcOrd="0" destOrd="0" presId="urn:microsoft.com/office/officeart/2005/8/layout/chevron1"/>
    <dgm:cxn modelId="{DE23D6EF-E736-40EC-9C55-8E00BD53ED0A}" type="presOf" srcId="{1EEF13E1-CEDC-5549-A5D2-A3343239537B}" destId="{87612EC0-FB70-4147-A744-869981FA8658}" srcOrd="0" destOrd="0" presId="urn:microsoft.com/office/officeart/2005/8/layout/chevron1"/>
    <dgm:cxn modelId="{5C6709E5-206A-4D01-9F63-AEF42722CD56}" type="presOf" srcId="{4676A0F5-C6C7-BD42-8B79-7640B351A055}" destId="{C2399FBC-EED7-E240-8ABB-F551FCD0388A}" srcOrd="0" destOrd="0" presId="urn:microsoft.com/office/officeart/2005/8/layout/chevron1"/>
    <dgm:cxn modelId="{5A1F991F-0B34-EF44-A87C-54BF6E0AAFBB}" srcId="{9B715D18-A8DB-964C-A3B1-846552FD6510}" destId="{7ABC4DFE-C686-364F-8712-1BC181EDF2F5}" srcOrd="0" destOrd="0" parTransId="{BE3C8C6A-4E04-1748-B537-75FF8907B3C4}" sibTransId="{B6A955FE-59A1-DC4A-919A-34463FAA3D77}"/>
    <dgm:cxn modelId="{ACDA6DE4-58B5-A940-8060-820E14FDB779}" srcId="{9B715D18-A8DB-964C-A3B1-846552FD6510}" destId="{1EEF13E1-CEDC-5549-A5D2-A3343239537B}" srcOrd="1" destOrd="0" parTransId="{DEA850F5-332C-574A-A607-FEBF0C0B7B12}" sibTransId="{9F47216F-008F-EC46-85FE-E1BA6ED546C4}"/>
    <dgm:cxn modelId="{8EAC1BEE-6F9A-4586-A22F-630C2A5CB487}" type="presOf" srcId="{9B715D18-A8DB-964C-A3B1-846552FD6510}" destId="{0A90A020-309D-4647-8629-D7B1197F0806}" srcOrd="0" destOrd="0" presId="urn:microsoft.com/office/officeart/2005/8/layout/chevron1"/>
    <dgm:cxn modelId="{301D3EE5-8908-4447-8DD4-0629D2007FEF}" type="presParOf" srcId="{0A90A020-309D-4647-8629-D7B1197F0806}" destId="{2AED4114-BC0B-1645-8B1B-78231989A16E}" srcOrd="0" destOrd="0" presId="urn:microsoft.com/office/officeart/2005/8/layout/chevron1"/>
    <dgm:cxn modelId="{D8FEF621-B746-4DBD-BEB8-A2F649A69A83}" type="presParOf" srcId="{0A90A020-309D-4647-8629-D7B1197F0806}" destId="{E6C05D4E-4FDA-5142-840F-87A3E18BE8EA}" srcOrd="1" destOrd="0" presId="urn:microsoft.com/office/officeart/2005/8/layout/chevron1"/>
    <dgm:cxn modelId="{493544DD-F1F5-45B5-9BBA-A6956F1E1B62}" type="presParOf" srcId="{0A90A020-309D-4647-8629-D7B1197F0806}" destId="{87612EC0-FB70-4147-A744-869981FA8658}" srcOrd="2" destOrd="0" presId="urn:microsoft.com/office/officeart/2005/8/layout/chevron1"/>
    <dgm:cxn modelId="{DBF3D99B-6459-4C9F-A617-FE7B9EF9B968}" type="presParOf" srcId="{0A90A020-309D-4647-8629-D7B1197F0806}" destId="{3202BAD2-B60F-C04B-BC9A-A3C9BA99B63E}" srcOrd="3" destOrd="0" presId="urn:microsoft.com/office/officeart/2005/8/layout/chevron1"/>
    <dgm:cxn modelId="{44CAA496-6CF6-4E68-BE37-423CA4D6851A}" type="presParOf" srcId="{0A90A020-309D-4647-8629-D7B1197F0806}" destId="{C2399FBC-EED7-E240-8ABB-F551FCD0388A}"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B6316-1311-4368-B813-ACD35C30734C}">
      <dsp:nvSpPr>
        <dsp:cNvPr id="0" name=""/>
        <dsp:cNvSpPr/>
      </dsp:nvSpPr>
      <dsp:spPr>
        <a:xfrm>
          <a:off x="0" y="360441"/>
          <a:ext cx="5544914" cy="933879"/>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kumimoji="1" lang="zh-TW" altLang="en-US" sz="3600" b="1" kern="1200" dirty="0" smtClean="0">
              <a:solidFill>
                <a:srgbClr val="FF0000"/>
              </a:solidFill>
              <a:latin typeface="標楷體" panose="03000509000000000000" pitchFamily="65" charset="-120"/>
              <a:ea typeface="標楷體" panose="03000509000000000000" pitchFamily="65" charset="-120"/>
            </a:rPr>
            <a:t>輻射基礎知識及輻射防護</a:t>
          </a:r>
          <a:endParaRPr lang="zh-TW" altLang="en-US" sz="3600" kern="1200" dirty="0">
            <a:solidFill>
              <a:srgbClr val="FF0000"/>
            </a:solidFill>
            <a:latin typeface="標楷體" panose="03000509000000000000" pitchFamily="65" charset="-120"/>
            <a:ea typeface="標楷體" panose="03000509000000000000" pitchFamily="65" charset="-120"/>
          </a:endParaRPr>
        </a:p>
      </dsp:txBody>
      <dsp:txXfrm>
        <a:off x="45588" y="406029"/>
        <a:ext cx="5453738" cy="842703"/>
      </dsp:txXfrm>
    </dsp:sp>
    <dsp:sp modelId="{4581F6FE-8868-4626-901E-26D7586270E9}">
      <dsp:nvSpPr>
        <dsp:cNvPr id="0" name=""/>
        <dsp:cNvSpPr/>
      </dsp:nvSpPr>
      <dsp:spPr>
        <a:xfrm>
          <a:off x="0" y="1398001"/>
          <a:ext cx="5544914" cy="933879"/>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kumimoji="1" lang="zh-TW" altLang="en-US" sz="3600" b="1" kern="1200" dirty="0" smtClean="0">
              <a:latin typeface="標楷體" panose="03000509000000000000" pitchFamily="65" charset="-120"/>
              <a:ea typeface="標楷體" panose="03000509000000000000" pitchFamily="65" charset="-120"/>
            </a:rPr>
            <a:t>輻射災害種類及應變</a:t>
          </a:r>
          <a:endParaRPr lang="zh-TW" altLang="en-US" sz="3600" kern="1200" dirty="0">
            <a:latin typeface="標楷體" panose="03000509000000000000" pitchFamily="65" charset="-120"/>
            <a:ea typeface="標楷體" panose="03000509000000000000" pitchFamily="65" charset="-120"/>
          </a:endParaRPr>
        </a:p>
      </dsp:txBody>
      <dsp:txXfrm>
        <a:off x="45588" y="1443589"/>
        <a:ext cx="5453738" cy="842703"/>
      </dsp:txXfrm>
    </dsp:sp>
    <dsp:sp modelId="{65210661-916D-43B0-8D51-6B36AB227977}">
      <dsp:nvSpPr>
        <dsp:cNvPr id="0" name=""/>
        <dsp:cNvSpPr/>
      </dsp:nvSpPr>
      <dsp:spPr>
        <a:xfrm>
          <a:off x="0" y="2435560"/>
          <a:ext cx="5544914" cy="933879"/>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kumimoji="1" lang="zh-TW" altLang="en-US" sz="3600" b="1" kern="1200" dirty="0" smtClean="0">
              <a:latin typeface="標楷體" panose="03000509000000000000" pitchFamily="65" charset="-120"/>
              <a:ea typeface="標楷體" panose="03000509000000000000" pitchFamily="65" charset="-120"/>
            </a:rPr>
            <a:t>核子事故緊急應變機制</a:t>
          </a:r>
          <a:endParaRPr kumimoji="1" lang="zh-TW" altLang="en-US" sz="3600" b="1" kern="1200" dirty="0">
            <a:latin typeface="標楷體" panose="03000509000000000000" pitchFamily="65" charset="-120"/>
            <a:ea typeface="標楷體" panose="03000509000000000000" pitchFamily="65" charset="-120"/>
          </a:endParaRPr>
        </a:p>
      </dsp:txBody>
      <dsp:txXfrm>
        <a:off x="45588" y="2481148"/>
        <a:ext cx="5453738" cy="842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75434-9D40-487A-A650-EFB55180FF53}">
      <dsp:nvSpPr>
        <dsp:cNvPr id="0" name=""/>
        <dsp:cNvSpPr/>
      </dsp:nvSpPr>
      <dsp:spPr>
        <a:xfrm>
          <a:off x="1075951" y="2488741"/>
          <a:ext cx="1250304" cy="1073423"/>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41910" rIns="0" bIns="41910" numCol="1" spcCol="1270" anchor="ctr" anchorCtr="0">
          <a:noAutofit/>
        </a:bodyPr>
        <a:lstStyle/>
        <a:p>
          <a:pPr lvl="0" algn="ctr" defTabSz="1466850">
            <a:lnSpc>
              <a:spcPct val="90000"/>
            </a:lnSpc>
            <a:spcBef>
              <a:spcPct val="0"/>
            </a:spcBef>
            <a:spcAft>
              <a:spcPct val="35000"/>
            </a:spcAft>
          </a:pPr>
          <a:r>
            <a:rPr lang="zh-TW" altLang="en-US" sz="3300" kern="1200" dirty="0" smtClean="0"/>
            <a:t>環境</a:t>
          </a:r>
          <a:endParaRPr lang="zh-TW" altLang="en-US" sz="3300" kern="1200" dirty="0"/>
        </a:p>
      </dsp:txBody>
      <dsp:txXfrm>
        <a:off x="1269595" y="2654990"/>
        <a:ext cx="863016" cy="740925"/>
      </dsp:txXfrm>
    </dsp:sp>
    <dsp:sp modelId="{1BF51B7C-0591-4114-BCB7-94E9949C3CC1}">
      <dsp:nvSpPr>
        <dsp:cNvPr id="0" name=""/>
        <dsp:cNvSpPr/>
      </dsp:nvSpPr>
      <dsp:spPr>
        <a:xfrm>
          <a:off x="1105783" y="2968739"/>
          <a:ext cx="145846" cy="125713"/>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A273659-B96F-4019-B55D-C4CAEF2FD2AD}">
      <dsp:nvSpPr>
        <dsp:cNvPr id="0" name=""/>
        <dsp:cNvSpPr/>
      </dsp:nvSpPr>
      <dsp:spPr>
        <a:xfrm>
          <a:off x="0" y="1895315"/>
          <a:ext cx="1250304" cy="1073423"/>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4744AFB-B6CE-49D3-9738-71E231A986C1}">
      <dsp:nvSpPr>
        <dsp:cNvPr id="0" name=""/>
        <dsp:cNvSpPr/>
      </dsp:nvSpPr>
      <dsp:spPr>
        <a:xfrm>
          <a:off x="856518" y="2826168"/>
          <a:ext cx="145846" cy="125713"/>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098A2F9A-7264-4ACF-BD92-75EEC544C3BE}">
      <dsp:nvSpPr>
        <dsp:cNvPr id="0" name=""/>
        <dsp:cNvSpPr/>
      </dsp:nvSpPr>
      <dsp:spPr>
        <a:xfrm>
          <a:off x="2151903" y="1891886"/>
          <a:ext cx="1250304" cy="1073423"/>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41910" rIns="0" bIns="41910" numCol="1" spcCol="1270" anchor="ctr" anchorCtr="0">
          <a:noAutofit/>
        </a:bodyPr>
        <a:lstStyle/>
        <a:p>
          <a:pPr lvl="0" algn="ctr" defTabSz="1466850">
            <a:lnSpc>
              <a:spcPct val="90000"/>
            </a:lnSpc>
            <a:spcBef>
              <a:spcPct val="0"/>
            </a:spcBef>
            <a:spcAft>
              <a:spcPct val="35000"/>
            </a:spcAft>
          </a:pPr>
          <a:r>
            <a:rPr lang="zh-TW" altLang="en-US" sz="3300" kern="1200" smtClean="0">
              <a:solidFill>
                <a:schemeClr val="accent5">
                  <a:lumMod val="25000"/>
                </a:schemeClr>
              </a:solidFill>
            </a:rPr>
            <a:t>人員</a:t>
          </a:r>
          <a:endParaRPr lang="zh-TW" altLang="en-US" sz="3300" kern="1200" dirty="0">
            <a:solidFill>
              <a:schemeClr val="accent5">
                <a:lumMod val="25000"/>
              </a:schemeClr>
            </a:solidFill>
          </a:endParaRPr>
        </a:p>
      </dsp:txBody>
      <dsp:txXfrm>
        <a:off x="2345547" y="2058135"/>
        <a:ext cx="863016" cy="740925"/>
      </dsp:txXfrm>
    </dsp:sp>
    <dsp:sp modelId="{25F54837-9C6B-477B-AC2F-F804E8D76CE1}">
      <dsp:nvSpPr>
        <dsp:cNvPr id="0" name=""/>
        <dsp:cNvSpPr/>
      </dsp:nvSpPr>
      <dsp:spPr>
        <a:xfrm>
          <a:off x="3012399" y="2820454"/>
          <a:ext cx="145846" cy="125713"/>
        </a:xfrm>
        <a:prstGeom prst="hexagon">
          <a:avLst>
            <a:gd name="adj" fmla="val 25000"/>
            <a:gd name="vf" fmla="val 115470"/>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30A51B5E-855B-4FFF-98BD-37133B48C128}">
      <dsp:nvSpPr>
        <dsp:cNvPr id="0" name=""/>
        <dsp:cNvSpPr/>
      </dsp:nvSpPr>
      <dsp:spPr>
        <a:xfrm>
          <a:off x="3227191" y="2486455"/>
          <a:ext cx="1250304" cy="1073423"/>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4EE1589-8A82-4657-8E9D-59204F8F20F7}">
      <dsp:nvSpPr>
        <dsp:cNvPr id="0" name=""/>
        <dsp:cNvSpPr/>
      </dsp:nvSpPr>
      <dsp:spPr>
        <a:xfrm>
          <a:off x="3257687" y="2964167"/>
          <a:ext cx="145846" cy="12571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A31C3E83-DB88-4A63-98C4-63F99DFF910E}">
      <dsp:nvSpPr>
        <dsp:cNvPr id="0" name=""/>
        <dsp:cNvSpPr/>
      </dsp:nvSpPr>
      <dsp:spPr>
        <a:xfrm>
          <a:off x="1075951" y="1301889"/>
          <a:ext cx="1250304" cy="1073423"/>
        </a:xfrm>
        <a:prstGeom prst="hexagon">
          <a:avLst>
            <a:gd name="adj" fmla="val 2500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41910" rIns="0" bIns="41910" numCol="1" spcCol="1270" anchor="ctr" anchorCtr="0">
          <a:noAutofit/>
        </a:bodyPr>
        <a:lstStyle/>
        <a:p>
          <a:pPr lvl="0" algn="ctr" defTabSz="1466850">
            <a:lnSpc>
              <a:spcPct val="90000"/>
            </a:lnSpc>
            <a:spcBef>
              <a:spcPct val="0"/>
            </a:spcBef>
            <a:spcAft>
              <a:spcPct val="35000"/>
            </a:spcAft>
          </a:pPr>
          <a:r>
            <a:rPr lang="zh-TW" altLang="en-US" sz="3300" kern="1200" dirty="0" smtClean="0"/>
            <a:t>食品</a:t>
          </a:r>
          <a:endParaRPr lang="zh-TW" altLang="en-US" sz="3300" kern="1200" dirty="0"/>
        </a:p>
      </dsp:txBody>
      <dsp:txXfrm>
        <a:off x="1269595" y="1468138"/>
        <a:ext cx="863016" cy="740925"/>
      </dsp:txXfrm>
    </dsp:sp>
    <dsp:sp modelId="{0A6F8AD8-F6E1-4AE9-AA8E-CA7ECB9F6DE1}">
      <dsp:nvSpPr>
        <dsp:cNvPr id="0" name=""/>
        <dsp:cNvSpPr/>
      </dsp:nvSpPr>
      <dsp:spPr>
        <a:xfrm>
          <a:off x="1932470" y="1322174"/>
          <a:ext cx="145846" cy="125713"/>
        </a:xfrm>
        <a:prstGeom prst="hexagon">
          <a:avLst>
            <a:gd name="adj" fmla="val 25000"/>
            <a:gd name="vf" fmla="val 115470"/>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16C5F37E-030C-4306-A82A-828F2A3DB30E}">
      <dsp:nvSpPr>
        <dsp:cNvPr id="0" name=""/>
        <dsp:cNvSpPr/>
      </dsp:nvSpPr>
      <dsp:spPr>
        <a:xfrm>
          <a:off x="2151903" y="705034"/>
          <a:ext cx="1250304" cy="1073423"/>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A4B68AC-56D0-4100-AFC8-E70784C107A4}">
      <dsp:nvSpPr>
        <dsp:cNvPr id="0" name=""/>
        <dsp:cNvSpPr/>
      </dsp:nvSpPr>
      <dsp:spPr>
        <a:xfrm>
          <a:off x="2187039" y="1180746"/>
          <a:ext cx="145846" cy="125713"/>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1AF5B140-55ED-46E5-9425-8FE2E01F1BDF}">
      <dsp:nvSpPr>
        <dsp:cNvPr id="0" name=""/>
        <dsp:cNvSpPr/>
      </dsp:nvSpPr>
      <dsp:spPr>
        <a:xfrm>
          <a:off x="3227191" y="1299603"/>
          <a:ext cx="1250304" cy="1073423"/>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41910" rIns="0" bIns="41910" numCol="1" spcCol="1270" anchor="ctr" anchorCtr="0">
          <a:noAutofit/>
        </a:bodyPr>
        <a:lstStyle/>
        <a:p>
          <a:pPr lvl="0" algn="ctr" defTabSz="1466850">
            <a:lnSpc>
              <a:spcPct val="90000"/>
            </a:lnSpc>
            <a:spcBef>
              <a:spcPct val="0"/>
            </a:spcBef>
            <a:spcAft>
              <a:spcPct val="35000"/>
            </a:spcAft>
          </a:pPr>
          <a:r>
            <a:rPr lang="zh-TW" altLang="en-US" sz="3300" kern="1200" smtClean="0">
              <a:solidFill>
                <a:schemeClr val="tx1"/>
              </a:solidFill>
            </a:rPr>
            <a:t>商品</a:t>
          </a:r>
          <a:endParaRPr lang="zh-TW" altLang="en-US" sz="3300" kern="1200" dirty="0">
            <a:solidFill>
              <a:schemeClr val="tx1"/>
            </a:solidFill>
          </a:endParaRPr>
        </a:p>
      </dsp:txBody>
      <dsp:txXfrm>
        <a:off x="3420835" y="1465852"/>
        <a:ext cx="863016" cy="740925"/>
      </dsp:txXfrm>
    </dsp:sp>
    <dsp:sp modelId="{06D1AC99-5ECD-4AD8-A006-DBBA5089B3A6}">
      <dsp:nvSpPr>
        <dsp:cNvPr id="0" name=""/>
        <dsp:cNvSpPr/>
      </dsp:nvSpPr>
      <dsp:spPr>
        <a:xfrm>
          <a:off x="4309110" y="1775315"/>
          <a:ext cx="145846" cy="125713"/>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F70B2093-DD58-4A73-AA0A-D0A37E3BB6C3}">
      <dsp:nvSpPr>
        <dsp:cNvPr id="0" name=""/>
        <dsp:cNvSpPr/>
      </dsp:nvSpPr>
      <dsp:spPr>
        <a:xfrm>
          <a:off x="4303143" y="1903029"/>
          <a:ext cx="1250304" cy="1073423"/>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B195CD8-0773-4C59-A276-C7D9C3A4A0D8}">
      <dsp:nvSpPr>
        <dsp:cNvPr id="0" name=""/>
        <dsp:cNvSpPr/>
      </dsp:nvSpPr>
      <dsp:spPr>
        <a:xfrm>
          <a:off x="4547105" y="1922458"/>
          <a:ext cx="145846" cy="125713"/>
        </a:xfrm>
        <a:prstGeom prst="hexagon">
          <a:avLst>
            <a:gd name="adj" fmla="val 25000"/>
            <a:gd name="vf" fmla="val 115470"/>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8DC34DAE-AE7C-4438-BB4A-86C3B59D0569}">
      <dsp:nvSpPr>
        <dsp:cNvPr id="0" name=""/>
        <dsp:cNvSpPr/>
      </dsp:nvSpPr>
      <dsp:spPr>
        <a:xfrm>
          <a:off x="4303143" y="716463"/>
          <a:ext cx="1250304" cy="1073423"/>
        </a:xfrm>
        <a:prstGeom prst="hexagon">
          <a:avLst>
            <a:gd name="adj" fmla="val 2500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41910" rIns="0" bIns="41910" numCol="1" spcCol="1270" anchor="ctr" anchorCtr="0">
          <a:noAutofit/>
        </a:bodyPr>
        <a:lstStyle/>
        <a:p>
          <a:pPr lvl="0" algn="ctr" defTabSz="1466850">
            <a:lnSpc>
              <a:spcPct val="90000"/>
            </a:lnSpc>
            <a:spcBef>
              <a:spcPct val="0"/>
            </a:spcBef>
            <a:spcAft>
              <a:spcPct val="35000"/>
            </a:spcAft>
          </a:pPr>
          <a:r>
            <a:rPr lang="zh-TW" altLang="en-US" sz="3300" kern="1200" dirty="0" smtClean="0"/>
            <a:t>污染</a:t>
          </a:r>
          <a:endParaRPr lang="zh-TW" altLang="en-US" sz="3300" kern="1200" dirty="0"/>
        </a:p>
      </dsp:txBody>
      <dsp:txXfrm>
        <a:off x="4496787" y="882712"/>
        <a:ext cx="863016" cy="740925"/>
      </dsp:txXfrm>
    </dsp:sp>
    <dsp:sp modelId="{487D9088-F200-4153-BA7A-AB7774F00763}">
      <dsp:nvSpPr>
        <dsp:cNvPr id="0" name=""/>
        <dsp:cNvSpPr/>
      </dsp:nvSpPr>
      <dsp:spPr>
        <a:xfrm>
          <a:off x="5385061" y="1197604"/>
          <a:ext cx="145846" cy="12571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3C92041-26B8-4F35-B92E-564FA6107997}">
      <dsp:nvSpPr>
        <dsp:cNvPr id="0" name=""/>
        <dsp:cNvSpPr/>
      </dsp:nvSpPr>
      <dsp:spPr>
        <a:xfrm>
          <a:off x="5379095" y="1315317"/>
          <a:ext cx="1250304" cy="1073423"/>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10AD9B0-E040-42AD-87BB-D40C45EB8F8C}">
      <dsp:nvSpPr>
        <dsp:cNvPr id="0" name=""/>
        <dsp:cNvSpPr/>
      </dsp:nvSpPr>
      <dsp:spPr>
        <a:xfrm>
          <a:off x="5628360" y="1339317"/>
          <a:ext cx="145846" cy="125713"/>
        </a:xfrm>
        <a:prstGeom prst="hexagon">
          <a:avLst>
            <a:gd name="adj" fmla="val 25000"/>
            <a:gd name="vf" fmla="val 115470"/>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B6316-1311-4368-B813-ACD35C30734C}">
      <dsp:nvSpPr>
        <dsp:cNvPr id="0" name=""/>
        <dsp:cNvSpPr/>
      </dsp:nvSpPr>
      <dsp:spPr>
        <a:xfrm>
          <a:off x="0" y="311265"/>
          <a:ext cx="5688930" cy="959820"/>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kumimoji="1" lang="zh-TW" altLang="en-US" sz="3700" b="1" kern="1200" dirty="0" smtClean="0">
              <a:solidFill>
                <a:schemeClr val="bg1"/>
              </a:solidFill>
              <a:latin typeface="標楷體" panose="03000509000000000000" pitchFamily="65" charset="-120"/>
              <a:ea typeface="標楷體" panose="03000509000000000000" pitchFamily="65" charset="-120"/>
            </a:rPr>
            <a:t>輻射基礎知識及輻射防護</a:t>
          </a:r>
          <a:endParaRPr lang="zh-TW" altLang="en-US" sz="3700" kern="1200" dirty="0">
            <a:solidFill>
              <a:schemeClr val="bg1"/>
            </a:solidFill>
            <a:latin typeface="標楷體" panose="03000509000000000000" pitchFamily="65" charset="-120"/>
            <a:ea typeface="標楷體" panose="03000509000000000000" pitchFamily="65" charset="-120"/>
          </a:endParaRPr>
        </a:p>
      </dsp:txBody>
      <dsp:txXfrm>
        <a:off x="46855" y="358120"/>
        <a:ext cx="5595220" cy="866110"/>
      </dsp:txXfrm>
    </dsp:sp>
    <dsp:sp modelId="{4581F6FE-8868-4626-901E-26D7586270E9}">
      <dsp:nvSpPr>
        <dsp:cNvPr id="0" name=""/>
        <dsp:cNvSpPr/>
      </dsp:nvSpPr>
      <dsp:spPr>
        <a:xfrm>
          <a:off x="0" y="1392725"/>
          <a:ext cx="5688930" cy="959820"/>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kumimoji="1" lang="zh-TW" altLang="en-US" sz="3700" b="1" kern="1200" dirty="0" smtClean="0">
              <a:solidFill>
                <a:srgbClr val="FF0000"/>
              </a:solidFill>
              <a:latin typeface="標楷體" panose="03000509000000000000" pitchFamily="65" charset="-120"/>
              <a:ea typeface="標楷體" panose="03000509000000000000" pitchFamily="65" charset="-120"/>
            </a:rPr>
            <a:t>輻射災害種類及應變</a:t>
          </a:r>
          <a:endParaRPr lang="zh-TW" altLang="en-US" sz="3700" kern="1200" dirty="0">
            <a:latin typeface="標楷體" panose="03000509000000000000" pitchFamily="65" charset="-120"/>
            <a:ea typeface="標楷體" panose="03000509000000000000" pitchFamily="65" charset="-120"/>
          </a:endParaRPr>
        </a:p>
      </dsp:txBody>
      <dsp:txXfrm>
        <a:off x="46855" y="1439580"/>
        <a:ext cx="5595220" cy="866110"/>
      </dsp:txXfrm>
    </dsp:sp>
    <dsp:sp modelId="{65210661-916D-43B0-8D51-6B36AB227977}">
      <dsp:nvSpPr>
        <dsp:cNvPr id="0" name=""/>
        <dsp:cNvSpPr/>
      </dsp:nvSpPr>
      <dsp:spPr>
        <a:xfrm>
          <a:off x="0" y="2459106"/>
          <a:ext cx="5688930" cy="959820"/>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kumimoji="1" lang="zh-TW" altLang="en-US" sz="3700" b="1" kern="1200" dirty="0" smtClean="0">
              <a:latin typeface="標楷體" panose="03000509000000000000" pitchFamily="65" charset="-120"/>
              <a:ea typeface="標楷體" panose="03000509000000000000" pitchFamily="65" charset="-120"/>
            </a:rPr>
            <a:t>核子事故緊急應變機制</a:t>
          </a:r>
          <a:endParaRPr lang="zh-TW" altLang="en-US" sz="3700" kern="1200" dirty="0">
            <a:solidFill>
              <a:srgbClr val="FF0000"/>
            </a:solidFill>
            <a:latin typeface="標楷體" panose="03000509000000000000" pitchFamily="65" charset="-120"/>
            <a:ea typeface="標楷體" panose="03000509000000000000" pitchFamily="65" charset="-120"/>
          </a:endParaRPr>
        </a:p>
      </dsp:txBody>
      <dsp:txXfrm>
        <a:off x="46855" y="2505961"/>
        <a:ext cx="5595220" cy="8661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B6316-1311-4368-B813-ACD35C30734C}">
      <dsp:nvSpPr>
        <dsp:cNvPr id="0" name=""/>
        <dsp:cNvSpPr/>
      </dsp:nvSpPr>
      <dsp:spPr>
        <a:xfrm>
          <a:off x="0" y="446149"/>
          <a:ext cx="5400898" cy="907938"/>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kumimoji="1" lang="zh-TW" altLang="en-US" sz="3500" b="1" kern="1200" dirty="0" smtClean="0">
              <a:solidFill>
                <a:schemeClr val="bg1"/>
              </a:solidFill>
              <a:latin typeface="標楷體" panose="03000509000000000000" pitchFamily="65" charset="-120"/>
              <a:ea typeface="標楷體" panose="03000509000000000000" pitchFamily="65" charset="-120"/>
            </a:rPr>
            <a:t>輻射基礎知識及輻射防護</a:t>
          </a:r>
          <a:endParaRPr lang="zh-TW" altLang="en-US" sz="3500" kern="1200" dirty="0">
            <a:solidFill>
              <a:schemeClr val="bg1"/>
            </a:solidFill>
            <a:latin typeface="標楷體" panose="03000509000000000000" pitchFamily="65" charset="-120"/>
            <a:ea typeface="標楷體" panose="03000509000000000000" pitchFamily="65" charset="-120"/>
          </a:endParaRPr>
        </a:p>
      </dsp:txBody>
      <dsp:txXfrm>
        <a:off x="44322" y="490471"/>
        <a:ext cx="5312254" cy="819294"/>
      </dsp:txXfrm>
    </dsp:sp>
    <dsp:sp modelId="{4581F6FE-8868-4626-901E-26D7586270E9}">
      <dsp:nvSpPr>
        <dsp:cNvPr id="0" name=""/>
        <dsp:cNvSpPr/>
      </dsp:nvSpPr>
      <dsp:spPr>
        <a:xfrm>
          <a:off x="0" y="1454887"/>
          <a:ext cx="5400898" cy="907938"/>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kumimoji="1" lang="zh-TW" altLang="en-US" sz="3500" b="1" kern="1200" dirty="0" smtClean="0">
              <a:solidFill>
                <a:schemeClr val="bg1"/>
              </a:solidFill>
              <a:latin typeface="標楷體" panose="03000509000000000000" pitchFamily="65" charset="-120"/>
              <a:ea typeface="標楷體" panose="03000509000000000000" pitchFamily="65" charset="-120"/>
            </a:rPr>
            <a:t>輻射災害種類及應變</a:t>
          </a:r>
          <a:endParaRPr lang="zh-TW" altLang="en-US" sz="3500" kern="1200" dirty="0">
            <a:solidFill>
              <a:srgbClr val="FF0000"/>
            </a:solidFill>
            <a:latin typeface="標楷體" panose="03000509000000000000" pitchFamily="65" charset="-120"/>
            <a:ea typeface="標楷體" panose="03000509000000000000" pitchFamily="65" charset="-120"/>
          </a:endParaRPr>
        </a:p>
      </dsp:txBody>
      <dsp:txXfrm>
        <a:off x="44322" y="1499209"/>
        <a:ext cx="5312254" cy="819294"/>
      </dsp:txXfrm>
    </dsp:sp>
    <dsp:sp modelId="{65210661-916D-43B0-8D51-6B36AB227977}">
      <dsp:nvSpPr>
        <dsp:cNvPr id="0" name=""/>
        <dsp:cNvSpPr/>
      </dsp:nvSpPr>
      <dsp:spPr>
        <a:xfrm>
          <a:off x="0" y="2463626"/>
          <a:ext cx="5400898" cy="907938"/>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kumimoji="1" lang="zh-TW" altLang="en-US" sz="3500" b="1" kern="1200" dirty="0" smtClean="0">
              <a:solidFill>
                <a:srgbClr val="FF0000"/>
              </a:solidFill>
              <a:latin typeface="標楷體" panose="03000509000000000000" pitchFamily="65" charset="-120"/>
              <a:ea typeface="標楷體" panose="03000509000000000000" pitchFamily="65" charset="-120"/>
            </a:rPr>
            <a:t>核子事故緊急應變機制</a:t>
          </a:r>
          <a:endParaRPr kumimoji="1" lang="zh-TW" altLang="en-US" sz="3500" b="1" kern="1200" dirty="0">
            <a:solidFill>
              <a:schemeClr val="bg1"/>
            </a:solidFill>
            <a:latin typeface="標楷體" panose="03000509000000000000" pitchFamily="65" charset="-120"/>
            <a:ea typeface="標楷體" panose="03000509000000000000" pitchFamily="65" charset="-120"/>
          </a:endParaRPr>
        </a:p>
      </dsp:txBody>
      <dsp:txXfrm>
        <a:off x="44322" y="2507948"/>
        <a:ext cx="5312254" cy="8192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57340-5B51-40B1-8B1D-9C0271265E01}">
      <dsp:nvSpPr>
        <dsp:cNvPr id="0" name=""/>
        <dsp:cNvSpPr/>
      </dsp:nvSpPr>
      <dsp:spPr>
        <a:xfrm>
          <a:off x="0" y="1543060"/>
          <a:ext cx="7173440" cy="2057414"/>
        </a:xfrm>
        <a:prstGeom prst="notched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B9FE0DB3-B701-4093-91FF-345301096F32}">
      <dsp:nvSpPr>
        <dsp:cNvPr id="0" name=""/>
        <dsp:cNvSpPr/>
      </dsp:nvSpPr>
      <dsp:spPr>
        <a:xfrm>
          <a:off x="1815" y="0"/>
          <a:ext cx="1109641" cy="205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0">
            <a:lnSpc>
              <a:spcPct val="90000"/>
            </a:lnSpc>
            <a:spcBef>
              <a:spcPct val="0"/>
            </a:spcBef>
            <a:spcAft>
              <a:spcPct val="35000"/>
            </a:spcAft>
          </a:pPr>
          <a:endParaRPr kumimoji="0" lang="zh-TW" altLang="en-US" sz="2400" b="1" kern="1200" dirty="0" smtClean="0">
            <a:effectLst>
              <a:outerShdw blurRad="38100" dist="38100" dir="2700000" algn="tl">
                <a:srgbClr val="C0C0C0"/>
              </a:outerShdw>
            </a:effectLst>
            <a:latin typeface="標楷體" pitchFamily="65" charset="-120"/>
            <a:ea typeface="標楷體" pitchFamily="65" charset="-120"/>
          </a:endParaRPr>
        </a:p>
      </dsp:txBody>
      <dsp:txXfrm>
        <a:off x="1815" y="0"/>
        <a:ext cx="1109641" cy="2057414"/>
      </dsp:txXfrm>
    </dsp:sp>
    <dsp:sp modelId="{20EA9E4A-36B1-431D-9441-54C1F4117B0C}">
      <dsp:nvSpPr>
        <dsp:cNvPr id="0" name=""/>
        <dsp:cNvSpPr/>
      </dsp:nvSpPr>
      <dsp:spPr>
        <a:xfrm>
          <a:off x="299459" y="2314591"/>
          <a:ext cx="514353" cy="51435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CC8458D-4F88-4A26-8C1C-C8F1C42E0ED4}">
      <dsp:nvSpPr>
        <dsp:cNvPr id="0" name=""/>
        <dsp:cNvSpPr/>
      </dsp:nvSpPr>
      <dsp:spPr>
        <a:xfrm>
          <a:off x="0" y="2952327"/>
          <a:ext cx="1109641" cy="205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rtl="0">
            <a:lnSpc>
              <a:spcPct val="90000"/>
            </a:lnSpc>
            <a:spcBef>
              <a:spcPct val="0"/>
            </a:spcBef>
            <a:spcAft>
              <a:spcPct val="35000"/>
            </a:spcAft>
          </a:pPr>
          <a:r>
            <a:rPr kumimoji="0" lang="zh-TW" altLang="en-US" sz="2400" b="1" kern="1200" dirty="0" smtClean="0">
              <a:effectLst>
                <a:outerShdw blurRad="38100" dist="38100" dir="2700000" algn="tl">
                  <a:srgbClr val="C0C0C0"/>
                </a:outerShdw>
              </a:effectLst>
              <a:latin typeface="標楷體" pitchFamily="65" charset="-120"/>
              <a:ea typeface="標楷體" pitchFamily="65" charset="-120"/>
            </a:rPr>
            <a:t>設備</a:t>
          </a:r>
          <a:endParaRPr kumimoji="0" lang="en-US" altLang="zh-TW" sz="2400" b="1" kern="1200" dirty="0" smtClean="0">
            <a:effectLst>
              <a:outerShdw blurRad="38100" dist="38100" dir="2700000" algn="tl">
                <a:srgbClr val="C0C0C0"/>
              </a:outerShdw>
            </a:effectLst>
            <a:latin typeface="標楷體" pitchFamily="65" charset="-120"/>
            <a:ea typeface="標楷體" pitchFamily="65" charset="-120"/>
          </a:endParaRPr>
        </a:p>
        <a:p>
          <a:pPr lvl="0" algn="ctr" defTabSz="1066800" rtl="0">
            <a:lnSpc>
              <a:spcPct val="90000"/>
            </a:lnSpc>
            <a:spcBef>
              <a:spcPct val="0"/>
            </a:spcBef>
            <a:spcAft>
              <a:spcPct val="35000"/>
            </a:spcAft>
          </a:pPr>
          <a:r>
            <a:rPr kumimoji="0" lang="zh-TW" altLang="en-US" sz="2400" b="1" kern="1200" dirty="0" smtClean="0">
              <a:effectLst>
                <a:outerShdw blurRad="38100" dist="38100" dir="2700000" algn="tl">
                  <a:srgbClr val="C0C0C0"/>
                </a:outerShdw>
              </a:effectLst>
              <a:latin typeface="標楷體" pitchFamily="65" charset="-120"/>
              <a:ea typeface="標楷體" pitchFamily="65" charset="-120"/>
            </a:rPr>
            <a:t>損壞</a:t>
          </a:r>
        </a:p>
      </dsp:txBody>
      <dsp:txXfrm>
        <a:off x="0" y="2952327"/>
        <a:ext cx="1109641" cy="2057414"/>
      </dsp:txXfrm>
    </dsp:sp>
    <dsp:sp modelId="{9DE1B58D-661F-4A2D-B5D8-D92324472C26}">
      <dsp:nvSpPr>
        <dsp:cNvPr id="0" name=""/>
        <dsp:cNvSpPr/>
      </dsp:nvSpPr>
      <dsp:spPr>
        <a:xfrm>
          <a:off x="1573877" y="2314591"/>
          <a:ext cx="514353" cy="51435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F1F469-4DD1-45E3-AC71-68B08266F536}">
      <dsp:nvSpPr>
        <dsp:cNvPr id="0" name=""/>
        <dsp:cNvSpPr/>
      </dsp:nvSpPr>
      <dsp:spPr>
        <a:xfrm>
          <a:off x="2512734" y="0"/>
          <a:ext cx="1109641" cy="205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0">
            <a:lnSpc>
              <a:spcPct val="90000"/>
            </a:lnSpc>
            <a:spcBef>
              <a:spcPct val="0"/>
            </a:spcBef>
            <a:spcAft>
              <a:spcPct val="35000"/>
            </a:spcAft>
          </a:pPr>
          <a:r>
            <a:rPr kumimoji="0" lang="zh-TW" altLang="en-US" sz="2400" b="1" kern="1200" dirty="0" smtClean="0">
              <a:effectLst>
                <a:outerShdw blurRad="38100" dist="38100" dir="2700000" algn="tl">
                  <a:srgbClr val="C0C0C0"/>
                </a:outerShdw>
              </a:effectLst>
              <a:latin typeface="標楷體" pitchFamily="65" charset="-120"/>
              <a:ea typeface="標楷體" pitchFamily="65" charset="-120"/>
            </a:rPr>
            <a:t>人為處置失當</a:t>
          </a:r>
        </a:p>
      </dsp:txBody>
      <dsp:txXfrm>
        <a:off x="2512734" y="0"/>
        <a:ext cx="1109641" cy="2057414"/>
      </dsp:txXfrm>
    </dsp:sp>
    <dsp:sp modelId="{4E5C1A95-B9CE-4A3A-8831-163328355D58}">
      <dsp:nvSpPr>
        <dsp:cNvPr id="0" name=""/>
        <dsp:cNvSpPr/>
      </dsp:nvSpPr>
      <dsp:spPr>
        <a:xfrm>
          <a:off x="2809622" y="2314591"/>
          <a:ext cx="514353" cy="51435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FFB0AE-B440-4BFA-883D-4B0FC5884533}">
      <dsp:nvSpPr>
        <dsp:cNvPr id="0" name=""/>
        <dsp:cNvSpPr/>
      </dsp:nvSpPr>
      <dsp:spPr>
        <a:xfrm>
          <a:off x="3858906" y="3086121"/>
          <a:ext cx="1109641" cy="205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rtl="0">
            <a:lnSpc>
              <a:spcPct val="90000"/>
            </a:lnSpc>
            <a:spcBef>
              <a:spcPct val="0"/>
            </a:spcBef>
            <a:spcAft>
              <a:spcPct val="35000"/>
            </a:spcAft>
          </a:pPr>
          <a:r>
            <a:rPr kumimoji="0" lang="zh-TW" altLang="en-US" sz="2400" b="1" kern="1200" dirty="0" smtClean="0">
              <a:effectLst>
                <a:outerShdw blurRad="38100" dist="38100" dir="2700000" algn="tl">
                  <a:srgbClr val="C0C0C0"/>
                </a:outerShdw>
              </a:effectLst>
              <a:latin typeface="標楷體" pitchFamily="65" charset="-120"/>
              <a:ea typeface="標楷體" pitchFamily="65" charset="-120"/>
            </a:rPr>
            <a:t>爐心</a:t>
          </a:r>
          <a:endParaRPr kumimoji="0" lang="en-US" altLang="zh-TW" sz="2400" b="1" kern="1200" dirty="0" smtClean="0">
            <a:effectLst>
              <a:outerShdw blurRad="38100" dist="38100" dir="2700000" algn="tl">
                <a:srgbClr val="C0C0C0"/>
              </a:outerShdw>
            </a:effectLst>
            <a:latin typeface="標楷體" pitchFamily="65" charset="-120"/>
            <a:ea typeface="標楷體" pitchFamily="65" charset="-120"/>
          </a:endParaRPr>
        </a:p>
        <a:p>
          <a:pPr lvl="0" algn="ctr" defTabSz="1066800" rtl="0">
            <a:lnSpc>
              <a:spcPct val="90000"/>
            </a:lnSpc>
            <a:spcBef>
              <a:spcPct val="0"/>
            </a:spcBef>
            <a:spcAft>
              <a:spcPct val="35000"/>
            </a:spcAft>
          </a:pPr>
          <a:r>
            <a:rPr kumimoji="0" lang="zh-TW" altLang="en-US" sz="2400" b="1" kern="1200" dirty="0" smtClean="0">
              <a:effectLst>
                <a:outerShdw blurRad="38100" dist="38100" dir="2700000" algn="tl">
                  <a:srgbClr val="C0C0C0"/>
                </a:outerShdw>
              </a:effectLst>
              <a:latin typeface="標楷體" pitchFamily="65" charset="-120"/>
              <a:ea typeface="標楷體" pitchFamily="65" charset="-120"/>
            </a:rPr>
            <a:t>毀損</a:t>
          </a:r>
        </a:p>
      </dsp:txBody>
      <dsp:txXfrm>
        <a:off x="3858906" y="3086121"/>
        <a:ext cx="1109641" cy="2057414"/>
      </dsp:txXfrm>
    </dsp:sp>
    <dsp:sp modelId="{3D57AAE6-B732-4A12-898A-AE692975DD5F}">
      <dsp:nvSpPr>
        <dsp:cNvPr id="0" name=""/>
        <dsp:cNvSpPr/>
      </dsp:nvSpPr>
      <dsp:spPr>
        <a:xfrm>
          <a:off x="4094158" y="2314591"/>
          <a:ext cx="514353" cy="51435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5BDF10-F5C4-4189-82AA-C0E2BEDF9D4A}">
      <dsp:nvSpPr>
        <dsp:cNvPr id="0" name=""/>
        <dsp:cNvSpPr/>
      </dsp:nvSpPr>
      <dsp:spPr>
        <a:xfrm>
          <a:off x="4662309" y="0"/>
          <a:ext cx="1791971" cy="205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0">
            <a:lnSpc>
              <a:spcPct val="90000"/>
            </a:lnSpc>
            <a:spcBef>
              <a:spcPct val="0"/>
            </a:spcBef>
            <a:spcAft>
              <a:spcPct val="35000"/>
            </a:spcAft>
          </a:pPr>
          <a:r>
            <a:rPr kumimoji="0" lang="zh-TW" altLang="en-US" sz="2400" b="1" kern="1200" dirty="0" smtClean="0">
              <a:effectLst>
                <a:outerShdw blurRad="38100" dist="38100" dir="2700000" algn="tl">
                  <a:srgbClr val="C0C0C0"/>
                </a:outerShdw>
              </a:effectLst>
              <a:latin typeface="標楷體" pitchFamily="65" charset="-120"/>
              <a:ea typeface="標楷體" pitchFamily="65" charset="-120"/>
            </a:rPr>
            <a:t>圍阻體</a:t>
          </a:r>
          <a:endParaRPr kumimoji="0" lang="en-US" altLang="zh-TW" sz="2400" b="1" kern="1200" dirty="0" smtClean="0">
            <a:effectLst>
              <a:outerShdw blurRad="38100" dist="38100" dir="2700000" algn="tl">
                <a:srgbClr val="C0C0C0"/>
              </a:outerShdw>
            </a:effectLst>
            <a:latin typeface="標楷體" pitchFamily="65" charset="-120"/>
            <a:ea typeface="標楷體" pitchFamily="65" charset="-120"/>
          </a:endParaRPr>
        </a:p>
        <a:p>
          <a:pPr lvl="0" algn="ctr" defTabSz="1066800" rtl="0">
            <a:lnSpc>
              <a:spcPct val="90000"/>
            </a:lnSpc>
            <a:spcBef>
              <a:spcPct val="0"/>
            </a:spcBef>
            <a:spcAft>
              <a:spcPct val="35000"/>
            </a:spcAft>
          </a:pPr>
          <a:r>
            <a:rPr kumimoji="0" lang="zh-TW" altLang="en-US" sz="2400" b="1" kern="1200" dirty="0" smtClean="0">
              <a:effectLst>
                <a:outerShdw blurRad="38100" dist="38100" dir="2700000" algn="tl">
                  <a:srgbClr val="C0C0C0"/>
                </a:outerShdw>
              </a:effectLst>
              <a:latin typeface="標楷體" pitchFamily="65" charset="-120"/>
              <a:ea typeface="標楷體" pitchFamily="65" charset="-120"/>
            </a:rPr>
            <a:t>失效</a:t>
          </a:r>
        </a:p>
      </dsp:txBody>
      <dsp:txXfrm>
        <a:off x="4662309" y="0"/>
        <a:ext cx="1791971" cy="2057414"/>
      </dsp:txXfrm>
    </dsp:sp>
    <dsp:sp modelId="{A4E7D14E-483B-4BF0-ACD1-9FE421DB0412}">
      <dsp:nvSpPr>
        <dsp:cNvPr id="0" name=""/>
        <dsp:cNvSpPr/>
      </dsp:nvSpPr>
      <dsp:spPr>
        <a:xfrm>
          <a:off x="5301118" y="2314591"/>
          <a:ext cx="514353" cy="51435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0802C-7B08-4628-A1DF-B5F288649D6A}">
      <dsp:nvSpPr>
        <dsp:cNvPr id="0" name=""/>
        <dsp:cNvSpPr/>
      </dsp:nvSpPr>
      <dsp:spPr>
        <a:xfrm>
          <a:off x="22129" y="288032"/>
          <a:ext cx="7538710" cy="360000"/>
        </a:xfrm>
        <a:prstGeom prst="rightArrow">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83A5DD-510A-4C91-9E61-EFE7D4A02497}">
      <dsp:nvSpPr>
        <dsp:cNvPr id="0" name=""/>
        <dsp:cNvSpPr/>
      </dsp:nvSpPr>
      <dsp:spPr>
        <a:xfrm>
          <a:off x="4176872" y="407469"/>
          <a:ext cx="2966894" cy="813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zh-TW" altLang="en-US" sz="2400" kern="1200" dirty="0" smtClean="0">
              <a:latin typeface="標楷體" pitchFamily="65" charset="-120"/>
              <a:ea typeface="標楷體" pitchFamily="65" charset="-120"/>
            </a:rPr>
            <a:t>數天</a:t>
          </a:r>
          <a:endParaRPr lang="zh-TW" altLang="en-US" sz="2400" kern="1200" dirty="0">
            <a:latin typeface="標楷體" pitchFamily="65" charset="-120"/>
            <a:ea typeface="標楷體" pitchFamily="65" charset="-120"/>
          </a:endParaRPr>
        </a:p>
      </dsp:txBody>
      <dsp:txXfrm>
        <a:off x="4176872" y="407469"/>
        <a:ext cx="2966894" cy="813860"/>
      </dsp:txXfrm>
    </dsp:sp>
    <dsp:sp modelId="{C0FE34F8-249C-49E1-91C9-57208A721ADF}">
      <dsp:nvSpPr>
        <dsp:cNvPr id="0" name=""/>
        <dsp:cNvSpPr/>
      </dsp:nvSpPr>
      <dsp:spPr>
        <a:xfrm>
          <a:off x="0" y="347500"/>
          <a:ext cx="2966894" cy="813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zh-TW" altLang="en-US" sz="2400" kern="1200" smtClean="0">
              <a:latin typeface="標楷體" pitchFamily="65" charset="-120"/>
              <a:ea typeface="標楷體" pitchFamily="65" charset="-120"/>
            </a:rPr>
            <a:t>十數小時</a:t>
          </a:r>
          <a:endParaRPr lang="zh-TW" altLang="en-US" sz="2400" kern="1200" dirty="0">
            <a:latin typeface="標楷體" pitchFamily="65" charset="-120"/>
            <a:ea typeface="標楷體" pitchFamily="65" charset="-120"/>
          </a:endParaRPr>
        </a:p>
      </dsp:txBody>
      <dsp:txXfrm>
        <a:off x="0" y="347500"/>
        <a:ext cx="2966894" cy="8138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D4114-BC0B-1645-8B1B-78231989A16E}">
      <dsp:nvSpPr>
        <dsp:cNvPr id="0" name=""/>
        <dsp:cNvSpPr/>
      </dsp:nvSpPr>
      <dsp:spPr>
        <a:xfrm>
          <a:off x="2215" y="1529076"/>
          <a:ext cx="2698717" cy="1079486"/>
        </a:xfrm>
        <a:prstGeom prst="chevron">
          <a:avLst/>
        </a:prstGeom>
        <a:solidFill>
          <a:srgbClr val="FFFD7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kern="1200" dirty="0" smtClean="0">
              <a:solidFill>
                <a:schemeClr val="tx1"/>
              </a:solidFill>
              <a:latin typeface="標楷體" panose="03000509000000000000" pitchFamily="65" charset="-120"/>
              <a:ea typeface="標楷體" panose="03000509000000000000" pitchFamily="65" charset="-120"/>
              <a:cs typeface="Microsoft JhengHei" charset="-120"/>
            </a:rPr>
            <a:t>緊急戒備事故</a:t>
          </a:r>
          <a:endParaRPr lang="zh-TW" altLang="en-US" sz="2800" kern="1200" dirty="0">
            <a:solidFill>
              <a:schemeClr val="tx1"/>
            </a:solidFill>
            <a:latin typeface="標楷體" panose="03000509000000000000" pitchFamily="65" charset="-120"/>
            <a:ea typeface="標楷體" panose="03000509000000000000" pitchFamily="65" charset="-120"/>
            <a:cs typeface="Microsoft JhengHei" charset="-120"/>
          </a:endParaRPr>
        </a:p>
      </dsp:txBody>
      <dsp:txXfrm>
        <a:off x="541958" y="1529076"/>
        <a:ext cx="1619231" cy="1079486"/>
      </dsp:txXfrm>
    </dsp:sp>
    <dsp:sp modelId="{87612EC0-FB70-4147-A744-869981FA8658}">
      <dsp:nvSpPr>
        <dsp:cNvPr id="0" name=""/>
        <dsp:cNvSpPr/>
      </dsp:nvSpPr>
      <dsp:spPr>
        <a:xfrm>
          <a:off x="2431060" y="1529076"/>
          <a:ext cx="2698717" cy="1079486"/>
        </a:xfrm>
        <a:prstGeom prst="chevron">
          <a:avLst/>
        </a:prstGeom>
        <a:solidFill>
          <a:srgbClr val="FF590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kern="1200" dirty="0" smtClean="0">
              <a:solidFill>
                <a:schemeClr val="tx1"/>
              </a:solidFill>
              <a:latin typeface="標楷體" panose="03000509000000000000" pitchFamily="65" charset="-120"/>
              <a:ea typeface="標楷體" panose="03000509000000000000" pitchFamily="65" charset="-120"/>
              <a:cs typeface="Microsoft JhengHei" charset="-120"/>
            </a:rPr>
            <a:t>廠區緊急事故</a:t>
          </a:r>
          <a:endParaRPr lang="zh-TW" altLang="en-US" sz="2800" kern="1200" dirty="0">
            <a:solidFill>
              <a:schemeClr val="tx1"/>
            </a:solidFill>
            <a:latin typeface="標楷體" panose="03000509000000000000" pitchFamily="65" charset="-120"/>
            <a:ea typeface="標楷體" panose="03000509000000000000" pitchFamily="65" charset="-120"/>
            <a:cs typeface="Microsoft JhengHei" charset="-120"/>
          </a:endParaRPr>
        </a:p>
      </dsp:txBody>
      <dsp:txXfrm>
        <a:off x="2970803" y="1529076"/>
        <a:ext cx="1619231" cy="1079486"/>
      </dsp:txXfrm>
    </dsp:sp>
    <dsp:sp modelId="{C2399FBC-EED7-E240-8ABB-F551FCD0388A}">
      <dsp:nvSpPr>
        <dsp:cNvPr id="0" name=""/>
        <dsp:cNvSpPr/>
      </dsp:nvSpPr>
      <dsp:spPr>
        <a:xfrm>
          <a:off x="4859906" y="1529076"/>
          <a:ext cx="2698717" cy="1079486"/>
        </a:xfrm>
        <a:prstGeom prst="chevron">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kern="1200" dirty="0" smtClean="0">
              <a:solidFill>
                <a:schemeClr val="tx1"/>
              </a:solidFill>
              <a:latin typeface="標楷體" panose="03000509000000000000" pitchFamily="65" charset="-120"/>
              <a:ea typeface="標楷體" panose="03000509000000000000" pitchFamily="65" charset="-120"/>
              <a:cs typeface="Microsoft JhengHei" charset="-120"/>
            </a:rPr>
            <a:t>全面緊急事故</a:t>
          </a:r>
          <a:endParaRPr lang="zh-TW" altLang="en-US" sz="2800" kern="1200" dirty="0">
            <a:solidFill>
              <a:schemeClr val="tx1"/>
            </a:solidFill>
            <a:latin typeface="標楷體" panose="03000509000000000000" pitchFamily="65" charset="-120"/>
            <a:ea typeface="標楷體" panose="03000509000000000000" pitchFamily="65" charset="-120"/>
            <a:cs typeface="Microsoft JhengHei" charset="-120"/>
          </a:endParaRPr>
        </a:p>
      </dsp:txBody>
      <dsp:txXfrm>
        <a:off x="5399649" y="1529076"/>
        <a:ext cx="1619231" cy="10794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3" y="6"/>
            <a:ext cx="2946247" cy="496731"/>
          </a:xfrm>
          <a:prstGeom prst="rect">
            <a:avLst/>
          </a:prstGeom>
          <a:noFill/>
          <a:ln>
            <a:noFill/>
          </a:ln>
          <a:effectLst/>
          <a:extLst/>
        </p:spPr>
        <p:txBody>
          <a:bodyPr vert="horz" wrap="square" lIns="91297" tIns="45649" rIns="91297" bIns="45649" numCol="1" anchor="t" anchorCtr="0" compatLnSpc="1">
            <a:prstTxWarp prst="textNoShape">
              <a:avLst/>
            </a:prstTxWarp>
          </a:bodyPr>
          <a:lstStyle>
            <a:lvl1pPr eaLnBrk="0" hangingPunct="0">
              <a:defRPr sz="1200"/>
            </a:lvl1pPr>
          </a:lstStyle>
          <a:p>
            <a:pPr>
              <a:defRPr/>
            </a:pPr>
            <a:endParaRPr lang="en-US" altLang="zh-TW"/>
          </a:p>
        </p:txBody>
      </p:sp>
      <p:sp>
        <p:nvSpPr>
          <p:cNvPr id="80899" name="Rectangle 3"/>
          <p:cNvSpPr>
            <a:spLocks noGrp="1" noChangeArrowheads="1"/>
          </p:cNvSpPr>
          <p:nvPr>
            <p:ph type="dt" sz="quarter" idx="1"/>
          </p:nvPr>
        </p:nvSpPr>
        <p:spPr bwMode="auto">
          <a:xfrm>
            <a:off x="3849826" y="6"/>
            <a:ext cx="2946246" cy="496731"/>
          </a:xfrm>
          <a:prstGeom prst="rect">
            <a:avLst/>
          </a:prstGeom>
          <a:noFill/>
          <a:ln>
            <a:noFill/>
          </a:ln>
          <a:effectLst/>
          <a:extLst/>
        </p:spPr>
        <p:txBody>
          <a:bodyPr vert="horz" wrap="square" lIns="91297" tIns="45649" rIns="91297" bIns="45649" numCol="1" anchor="t" anchorCtr="0" compatLnSpc="1">
            <a:prstTxWarp prst="textNoShape">
              <a:avLst/>
            </a:prstTxWarp>
          </a:bodyPr>
          <a:lstStyle>
            <a:lvl1pPr algn="r" eaLnBrk="0" hangingPunct="0">
              <a:defRPr sz="1200"/>
            </a:lvl1pPr>
          </a:lstStyle>
          <a:p>
            <a:pPr>
              <a:defRPr/>
            </a:pPr>
            <a:fld id="{E79CF7D6-009F-4BBC-AD99-92FA158CAE91}" type="datetimeFigureOut">
              <a:rPr lang="zh-TW" altLang="en-US"/>
              <a:pPr>
                <a:defRPr/>
              </a:pPr>
              <a:t>2019/11/27</a:t>
            </a:fld>
            <a:endParaRPr lang="en-US" altLang="zh-TW"/>
          </a:p>
        </p:txBody>
      </p:sp>
      <p:sp>
        <p:nvSpPr>
          <p:cNvPr id="80900" name="Rectangle 4"/>
          <p:cNvSpPr>
            <a:spLocks noGrp="1" noChangeArrowheads="1"/>
          </p:cNvSpPr>
          <p:nvPr>
            <p:ph type="ftr" sz="quarter" idx="2"/>
          </p:nvPr>
        </p:nvSpPr>
        <p:spPr bwMode="auto">
          <a:xfrm>
            <a:off x="3" y="9428310"/>
            <a:ext cx="2946247" cy="496730"/>
          </a:xfrm>
          <a:prstGeom prst="rect">
            <a:avLst/>
          </a:prstGeom>
          <a:noFill/>
          <a:ln>
            <a:noFill/>
          </a:ln>
          <a:effectLst/>
          <a:extLst/>
        </p:spPr>
        <p:txBody>
          <a:bodyPr vert="horz" wrap="square" lIns="91297" tIns="45649" rIns="91297" bIns="45649" numCol="1" anchor="b" anchorCtr="0" compatLnSpc="1">
            <a:prstTxWarp prst="textNoShape">
              <a:avLst/>
            </a:prstTxWarp>
          </a:bodyPr>
          <a:lstStyle>
            <a:lvl1pPr eaLnBrk="0" hangingPunct="0">
              <a:defRPr sz="1200"/>
            </a:lvl1pPr>
          </a:lstStyle>
          <a:p>
            <a:pPr>
              <a:defRPr/>
            </a:pPr>
            <a:endParaRPr lang="en-US" altLang="zh-TW"/>
          </a:p>
        </p:txBody>
      </p:sp>
      <p:sp>
        <p:nvSpPr>
          <p:cNvPr id="80901" name="Rectangle 5"/>
          <p:cNvSpPr>
            <a:spLocks noGrp="1" noChangeArrowheads="1"/>
          </p:cNvSpPr>
          <p:nvPr>
            <p:ph type="sldNum" sz="quarter" idx="3"/>
          </p:nvPr>
        </p:nvSpPr>
        <p:spPr bwMode="auto">
          <a:xfrm>
            <a:off x="3849826" y="9428310"/>
            <a:ext cx="2946246" cy="496730"/>
          </a:xfrm>
          <a:prstGeom prst="rect">
            <a:avLst/>
          </a:prstGeom>
          <a:noFill/>
          <a:ln>
            <a:noFill/>
          </a:ln>
          <a:effectLst/>
          <a:extLst/>
        </p:spPr>
        <p:txBody>
          <a:bodyPr vert="horz" wrap="square" lIns="91297" tIns="45649" rIns="91297" bIns="45649" numCol="1" anchor="b" anchorCtr="0" compatLnSpc="1">
            <a:prstTxWarp prst="textNoShape">
              <a:avLst/>
            </a:prstTxWarp>
          </a:bodyPr>
          <a:lstStyle>
            <a:lvl1pPr algn="r" eaLnBrk="0" hangingPunct="0">
              <a:defRPr sz="1200"/>
            </a:lvl1pPr>
          </a:lstStyle>
          <a:p>
            <a:pPr>
              <a:defRPr/>
            </a:pPr>
            <a:fld id="{EF44323D-574D-4243-A2F1-A36DF703C673}" type="slidenum">
              <a:rPr lang="zh-TW" altLang="en-US"/>
              <a:pPr>
                <a:defRPr/>
              </a:pPr>
              <a:t>‹#›</a:t>
            </a:fld>
            <a:endParaRPr lang="en-US" altLang="zh-TW"/>
          </a:p>
        </p:txBody>
      </p:sp>
    </p:spTree>
    <p:extLst>
      <p:ext uri="{BB962C8B-B14F-4D97-AF65-F5344CB8AC3E}">
        <p14:creationId xmlns:p14="http://schemas.microsoft.com/office/powerpoint/2010/main" val="2703940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3" y="6"/>
            <a:ext cx="2946247" cy="496731"/>
          </a:xfrm>
          <a:prstGeom prst="rect">
            <a:avLst/>
          </a:prstGeom>
          <a:noFill/>
          <a:ln w="9525">
            <a:noFill/>
            <a:miter lim="800000"/>
            <a:headEnd/>
            <a:tailEnd/>
          </a:ln>
        </p:spPr>
        <p:txBody>
          <a:bodyPr vert="horz" wrap="square" lIns="92029" tIns="46014" rIns="92029" bIns="46014" numCol="1" anchor="t" anchorCtr="0" compatLnSpc="1">
            <a:prstTxWarp prst="textNoShape">
              <a:avLst/>
            </a:prstTxWarp>
          </a:bodyPr>
          <a:lstStyle>
            <a:lvl1pPr defTabSz="906626" eaLnBrk="1" hangingPunct="1">
              <a:defRPr sz="1200">
                <a:latin typeface="Arial" charset="0"/>
              </a:defRPr>
            </a:lvl1pPr>
          </a:lstStyle>
          <a:p>
            <a:pPr>
              <a:defRPr/>
            </a:pPr>
            <a:endParaRPr lang="en-US" altLang="zh-TW"/>
          </a:p>
        </p:txBody>
      </p:sp>
      <p:sp>
        <p:nvSpPr>
          <p:cNvPr id="39939" name="Rectangle 3"/>
          <p:cNvSpPr>
            <a:spLocks noGrp="1" noChangeArrowheads="1"/>
          </p:cNvSpPr>
          <p:nvPr>
            <p:ph type="dt" idx="1"/>
          </p:nvPr>
        </p:nvSpPr>
        <p:spPr bwMode="auto">
          <a:xfrm>
            <a:off x="3849826" y="6"/>
            <a:ext cx="2946246" cy="496731"/>
          </a:xfrm>
          <a:prstGeom prst="rect">
            <a:avLst/>
          </a:prstGeom>
          <a:noFill/>
          <a:ln w="9525">
            <a:noFill/>
            <a:miter lim="800000"/>
            <a:headEnd/>
            <a:tailEnd/>
          </a:ln>
        </p:spPr>
        <p:txBody>
          <a:bodyPr vert="horz" wrap="square" lIns="92029" tIns="46014" rIns="92029" bIns="46014" numCol="1" anchor="t" anchorCtr="0" compatLnSpc="1">
            <a:prstTxWarp prst="textNoShape">
              <a:avLst/>
            </a:prstTxWarp>
          </a:bodyPr>
          <a:lstStyle>
            <a:lvl1pPr algn="r" defTabSz="906626" eaLnBrk="1" hangingPunct="1">
              <a:defRPr sz="1200">
                <a:latin typeface="Arial" charset="0"/>
              </a:defRPr>
            </a:lvl1pPr>
          </a:lstStyle>
          <a:p>
            <a:pPr>
              <a:defRPr/>
            </a:pPr>
            <a:endParaRPr lang="en-US" altLang="zh-TW"/>
          </a:p>
        </p:txBody>
      </p:sp>
      <p:sp>
        <p:nvSpPr>
          <p:cNvPr id="200708" name="Rectangle 4"/>
          <p:cNvSpPr>
            <a:spLocks noGrp="1" noRot="1" noChangeAspect="1" noChangeArrowheads="1" noTextEdit="1"/>
          </p:cNvSpPr>
          <p:nvPr>
            <p:ph type="sldImg" idx="2"/>
          </p:nvPr>
        </p:nvSpPr>
        <p:spPr bwMode="auto">
          <a:xfrm>
            <a:off x="917575" y="742950"/>
            <a:ext cx="4964113"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679290" y="4714954"/>
            <a:ext cx="5439102" cy="4467386"/>
          </a:xfrm>
          <a:prstGeom prst="rect">
            <a:avLst/>
          </a:prstGeom>
          <a:noFill/>
          <a:ln w="9525">
            <a:noFill/>
            <a:miter lim="800000"/>
            <a:headEnd/>
            <a:tailEnd/>
          </a:ln>
        </p:spPr>
        <p:txBody>
          <a:bodyPr vert="horz" wrap="square" lIns="92029" tIns="46014" rIns="92029" bIns="46014"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39942" name="Rectangle 6"/>
          <p:cNvSpPr>
            <a:spLocks noGrp="1" noChangeArrowheads="1"/>
          </p:cNvSpPr>
          <p:nvPr>
            <p:ph type="ftr" sz="quarter" idx="4"/>
          </p:nvPr>
        </p:nvSpPr>
        <p:spPr bwMode="auto">
          <a:xfrm>
            <a:off x="3" y="9428310"/>
            <a:ext cx="2946247" cy="496730"/>
          </a:xfrm>
          <a:prstGeom prst="rect">
            <a:avLst/>
          </a:prstGeom>
          <a:noFill/>
          <a:ln w="9525">
            <a:noFill/>
            <a:miter lim="800000"/>
            <a:headEnd/>
            <a:tailEnd/>
          </a:ln>
        </p:spPr>
        <p:txBody>
          <a:bodyPr vert="horz" wrap="square" lIns="92029" tIns="46014" rIns="92029" bIns="46014" numCol="1" anchor="b" anchorCtr="0" compatLnSpc="1">
            <a:prstTxWarp prst="textNoShape">
              <a:avLst/>
            </a:prstTxWarp>
          </a:bodyPr>
          <a:lstStyle>
            <a:lvl1pPr defTabSz="906626" eaLnBrk="1" hangingPunct="1">
              <a:defRPr sz="1200">
                <a:latin typeface="Arial" charset="0"/>
              </a:defRPr>
            </a:lvl1pPr>
          </a:lstStyle>
          <a:p>
            <a:pPr>
              <a:defRPr/>
            </a:pPr>
            <a:endParaRPr lang="en-US" altLang="zh-TW"/>
          </a:p>
        </p:txBody>
      </p:sp>
      <p:sp>
        <p:nvSpPr>
          <p:cNvPr id="39943" name="Rectangle 7"/>
          <p:cNvSpPr>
            <a:spLocks noGrp="1" noChangeArrowheads="1"/>
          </p:cNvSpPr>
          <p:nvPr>
            <p:ph type="sldNum" sz="quarter" idx="5"/>
          </p:nvPr>
        </p:nvSpPr>
        <p:spPr bwMode="auto">
          <a:xfrm>
            <a:off x="3849826" y="9428310"/>
            <a:ext cx="2946246" cy="496730"/>
          </a:xfrm>
          <a:prstGeom prst="rect">
            <a:avLst/>
          </a:prstGeom>
          <a:noFill/>
          <a:ln w="9525">
            <a:noFill/>
            <a:miter lim="800000"/>
            <a:headEnd/>
            <a:tailEnd/>
          </a:ln>
        </p:spPr>
        <p:txBody>
          <a:bodyPr vert="horz" wrap="square" lIns="92029" tIns="46014" rIns="92029" bIns="46014" numCol="1" anchor="b" anchorCtr="0" compatLnSpc="1">
            <a:prstTxWarp prst="textNoShape">
              <a:avLst/>
            </a:prstTxWarp>
          </a:bodyPr>
          <a:lstStyle>
            <a:lvl1pPr algn="r" defTabSz="906496" eaLnBrk="1" hangingPunct="1">
              <a:defRPr sz="1200"/>
            </a:lvl1pPr>
          </a:lstStyle>
          <a:p>
            <a:pPr>
              <a:defRPr/>
            </a:pPr>
            <a:fld id="{ACFF4BBE-A616-425C-B67A-289A2952647D}" type="slidenum">
              <a:rPr lang="en-US" altLang="zh-TW"/>
              <a:pPr>
                <a:defRPr/>
              </a:pPr>
              <a:t>‹#›</a:t>
            </a:fld>
            <a:endParaRPr lang="en-US" altLang="zh-TW"/>
          </a:p>
        </p:txBody>
      </p:sp>
    </p:spTree>
    <p:extLst>
      <p:ext uri="{BB962C8B-B14F-4D97-AF65-F5344CB8AC3E}">
        <p14:creationId xmlns:p14="http://schemas.microsoft.com/office/powerpoint/2010/main" val="8987445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120"/>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120"/>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120"/>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120"/>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12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fun.ktzhk.com/p/1VV1X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Tree>
    <p:extLst>
      <p:ext uri="{BB962C8B-B14F-4D97-AF65-F5344CB8AC3E}">
        <p14:creationId xmlns:p14="http://schemas.microsoft.com/office/powerpoint/2010/main" val="1036150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a:ln/>
        </p:spPr>
      </p:sp>
      <p:sp>
        <p:nvSpPr>
          <p:cNvPr id="655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Tahoma" pitchFamily="34" charset="0"/>
                <a:ea typeface="標楷體" pitchFamily="65" charset="-120"/>
              </a:rPr>
              <a:t>有時間可逐一介紹，讓學員對劑量值大小有點概念。</a:t>
            </a:r>
            <a:endParaRPr lang="en-US" altLang="zh-TW" dirty="0" smtClean="0">
              <a:latin typeface="Tahoma" pitchFamily="34" charset="0"/>
              <a:ea typeface="標楷體" pitchFamily="65" charset="-120"/>
            </a:endParaRPr>
          </a:p>
          <a:p>
            <a:r>
              <a:rPr lang="zh-TW" altLang="en-US" dirty="0" smtClean="0">
                <a:latin typeface="Tahoma" pitchFamily="34" charset="0"/>
                <a:ea typeface="標楷體" pitchFamily="65" charset="-120"/>
              </a:rPr>
              <a:t>若有講到死亡，強調是</a:t>
            </a:r>
            <a:r>
              <a:rPr lang="en-US" altLang="zh-TW" dirty="0" smtClean="0">
                <a:latin typeface="Tahoma" pitchFamily="34" charset="0"/>
                <a:ea typeface="標楷體" pitchFamily="65" charset="-120"/>
              </a:rPr>
              <a:t>6</a:t>
            </a:r>
            <a:r>
              <a:rPr lang="zh-TW" altLang="en-US" b="1" dirty="0" smtClean="0">
                <a:latin typeface="Tahoma" pitchFamily="34" charset="0"/>
                <a:ea typeface="標楷體" pitchFamily="65" charset="-120"/>
              </a:rPr>
              <a:t>西弗</a:t>
            </a:r>
            <a:r>
              <a:rPr lang="en-US" altLang="zh-TW" dirty="0" smtClean="0">
                <a:latin typeface="Tahoma" pitchFamily="34" charset="0"/>
                <a:ea typeface="標楷體" pitchFamily="65" charset="-120"/>
              </a:rPr>
              <a:t>(</a:t>
            </a:r>
            <a:r>
              <a:rPr lang="zh-TW" altLang="en-US" dirty="0" smtClean="0">
                <a:latin typeface="Tahoma" pitchFamily="34" charset="0"/>
                <a:ea typeface="標楷體" pitchFamily="65" charset="-120"/>
              </a:rPr>
              <a:t>注意單位</a:t>
            </a:r>
            <a:r>
              <a:rPr lang="en-US" altLang="zh-TW" dirty="0" smtClean="0">
                <a:latin typeface="Tahoma" pitchFamily="34" charset="0"/>
                <a:ea typeface="標楷體" pitchFamily="65" charset="-120"/>
              </a:rPr>
              <a:t>)</a:t>
            </a:r>
            <a:r>
              <a:rPr lang="zh-TW" altLang="en-US" dirty="0" smtClean="0">
                <a:latin typeface="Tahoma" pitchFamily="34" charset="0"/>
                <a:ea typeface="標楷體" pitchFamily="65" charset="-120"/>
              </a:rPr>
              <a:t>，並且是一次急性曝露。</a:t>
            </a:r>
          </a:p>
        </p:txBody>
      </p:sp>
      <p:sp>
        <p:nvSpPr>
          <p:cNvPr id="6554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859">
              <a:spcBef>
                <a:spcPct val="30000"/>
              </a:spcBef>
              <a:defRPr kumimoji="1" sz="1200">
                <a:solidFill>
                  <a:schemeClr val="tx1"/>
                </a:solidFill>
                <a:latin typeface="Arial" pitchFamily="34" charset="0"/>
                <a:ea typeface="新細明體" pitchFamily="18" charset="-120"/>
              </a:defRPr>
            </a:lvl1pPr>
            <a:lvl2pPr marL="749069" indent="-287250" defTabSz="945859">
              <a:spcBef>
                <a:spcPct val="30000"/>
              </a:spcBef>
              <a:defRPr kumimoji="1" sz="1200">
                <a:solidFill>
                  <a:schemeClr val="tx1"/>
                </a:solidFill>
                <a:latin typeface="Arial" pitchFamily="34" charset="0"/>
                <a:ea typeface="新細明體" pitchFamily="18" charset="-120"/>
              </a:defRPr>
            </a:lvl2pPr>
            <a:lvl3pPr marL="1152170" indent="-228529" defTabSz="945859">
              <a:spcBef>
                <a:spcPct val="30000"/>
              </a:spcBef>
              <a:defRPr kumimoji="1" sz="1200">
                <a:solidFill>
                  <a:schemeClr val="tx1"/>
                </a:solidFill>
                <a:latin typeface="Arial" pitchFamily="34" charset="0"/>
                <a:ea typeface="新細明體" pitchFamily="18" charset="-120"/>
              </a:defRPr>
            </a:lvl3pPr>
            <a:lvl4pPr marL="1615577" indent="-228529" defTabSz="945859">
              <a:spcBef>
                <a:spcPct val="30000"/>
              </a:spcBef>
              <a:defRPr kumimoji="1" sz="1200">
                <a:solidFill>
                  <a:schemeClr val="tx1"/>
                </a:solidFill>
                <a:latin typeface="Arial" pitchFamily="34" charset="0"/>
                <a:ea typeface="新細明體" pitchFamily="18" charset="-120"/>
              </a:defRPr>
            </a:lvl4pPr>
            <a:lvl5pPr marL="2077398" indent="-228529" defTabSz="945859">
              <a:spcBef>
                <a:spcPct val="30000"/>
              </a:spcBef>
              <a:defRPr kumimoji="1" sz="1200">
                <a:solidFill>
                  <a:schemeClr val="tx1"/>
                </a:solidFill>
                <a:latin typeface="Arial" pitchFamily="34" charset="0"/>
                <a:ea typeface="新細明體" pitchFamily="18" charset="-120"/>
              </a:defRPr>
            </a:lvl5pPr>
            <a:lvl6pPr marL="2534456" indent="-228529" defTabSz="945859"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91516" indent="-228529" defTabSz="945859"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48576" indent="-228529" defTabSz="945859"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905635" indent="-228529" defTabSz="945859"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a:spcBef>
                <a:spcPct val="0"/>
              </a:spcBef>
            </a:pPr>
            <a:fld id="{F52B17C3-3311-4A69-B803-9122BCD6C3AB}" type="slidenum">
              <a:rPr kumimoji="0" lang="zh-TW" altLang="en-US" sz="1100">
                <a:latin typeface="Calibri" pitchFamily="34" charset="0"/>
              </a:rPr>
              <a:pPr>
                <a:spcBef>
                  <a:spcPct val="0"/>
                </a:spcBef>
              </a:pPr>
              <a:t>16</a:t>
            </a:fld>
            <a:endParaRPr kumimoji="0" lang="en-US" altLang="zh-TW" sz="1100">
              <a:latin typeface="Calibri" pitchFamily="34" charset="0"/>
            </a:endParaRPr>
          </a:p>
        </p:txBody>
      </p:sp>
    </p:spTree>
    <p:extLst>
      <p:ext uri="{BB962C8B-B14F-4D97-AF65-F5344CB8AC3E}">
        <p14:creationId xmlns:p14="http://schemas.microsoft.com/office/powerpoint/2010/main" val="3460769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a:ln/>
        </p:spPr>
      </p:sp>
      <p:sp>
        <p:nvSpPr>
          <p:cNvPr id="665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latin typeface="標楷體" pitchFamily="65" charset="-120"/>
                <a:ea typeface="標楷體" pitchFamily="65" charset="-120"/>
              </a:rPr>
              <a:t>可挑幾種講，並以最常接觸到的優先</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如胸部</a:t>
            </a:r>
            <a:r>
              <a:rPr lang="en-US" altLang="zh-TW" dirty="0" smtClean="0">
                <a:latin typeface="標楷體" pitchFamily="65" charset="-120"/>
                <a:ea typeface="標楷體" pitchFamily="65" charset="-120"/>
              </a:rPr>
              <a:t>X</a:t>
            </a:r>
            <a:r>
              <a:rPr lang="zh-TW" altLang="en-US" dirty="0" smtClean="0">
                <a:latin typeface="標楷體" pitchFamily="65" charset="-120"/>
                <a:ea typeface="標楷體" pitchFamily="65" charset="-120"/>
              </a:rPr>
              <a:t>光</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，可以換算一年要拍多少張才會達到背景輻射，強調診斷用</a:t>
            </a:r>
            <a:r>
              <a:rPr lang="en-US" altLang="zh-TW" dirty="0" smtClean="0">
                <a:latin typeface="標楷體" pitchFamily="65" charset="-120"/>
                <a:ea typeface="標楷體" pitchFamily="65" charset="-120"/>
              </a:rPr>
              <a:t>X</a:t>
            </a:r>
            <a:r>
              <a:rPr lang="zh-TW" altLang="en-US" dirty="0" smtClean="0">
                <a:latin typeface="標楷體" pitchFamily="65" charset="-120"/>
                <a:ea typeface="標楷體" pitchFamily="65" charset="-120"/>
              </a:rPr>
              <a:t>光劑量不高。</a:t>
            </a:r>
            <a:endParaRPr lang="en-US" altLang="zh-TW" dirty="0" smtClean="0">
              <a:latin typeface="標楷體" pitchFamily="65" charset="-120"/>
              <a:ea typeface="標楷體" pitchFamily="65" charset="-120"/>
            </a:endParaRPr>
          </a:p>
        </p:txBody>
      </p:sp>
      <p:sp>
        <p:nvSpPr>
          <p:cNvPr id="6656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859">
              <a:spcBef>
                <a:spcPct val="30000"/>
              </a:spcBef>
              <a:defRPr kumimoji="1" sz="1200">
                <a:solidFill>
                  <a:schemeClr val="tx1"/>
                </a:solidFill>
                <a:latin typeface="Arial" pitchFamily="34" charset="0"/>
                <a:ea typeface="新細明體" pitchFamily="18" charset="-120"/>
              </a:defRPr>
            </a:lvl1pPr>
            <a:lvl2pPr marL="749069" indent="-287250" defTabSz="945859">
              <a:spcBef>
                <a:spcPct val="30000"/>
              </a:spcBef>
              <a:defRPr kumimoji="1" sz="1200">
                <a:solidFill>
                  <a:schemeClr val="tx1"/>
                </a:solidFill>
                <a:latin typeface="Arial" pitchFamily="34" charset="0"/>
                <a:ea typeface="新細明體" pitchFamily="18" charset="-120"/>
              </a:defRPr>
            </a:lvl2pPr>
            <a:lvl3pPr marL="1152170" indent="-228529" defTabSz="945859">
              <a:spcBef>
                <a:spcPct val="30000"/>
              </a:spcBef>
              <a:defRPr kumimoji="1" sz="1200">
                <a:solidFill>
                  <a:schemeClr val="tx1"/>
                </a:solidFill>
                <a:latin typeface="Arial" pitchFamily="34" charset="0"/>
                <a:ea typeface="新細明體" pitchFamily="18" charset="-120"/>
              </a:defRPr>
            </a:lvl3pPr>
            <a:lvl4pPr marL="1615577" indent="-228529" defTabSz="945859">
              <a:spcBef>
                <a:spcPct val="30000"/>
              </a:spcBef>
              <a:defRPr kumimoji="1" sz="1200">
                <a:solidFill>
                  <a:schemeClr val="tx1"/>
                </a:solidFill>
                <a:latin typeface="Arial" pitchFamily="34" charset="0"/>
                <a:ea typeface="新細明體" pitchFamily="18" charset="-120"/>
              </a:defRPr>
            </a:lvl4pPr>
            <a:lvl5pPr marL="2077398" indent="-228529" defTabSz="945859">
              <a:spcBef>
                <a:spcPct val="30000"/>
              </a:spcBef>
              <a:defRPr kumimoji="1" sz="1200">
                <a:solidFill>
                  <a:schemeClr val="tx1"/>
                </a:solidFill>
                <a:latin typeface="Arial" pitchFamily="34" charset="0"/>
                <a:ea typeface="新細明體" pitchFamily="18" charset="-120"/>
              </a:defRPr>
            </a:lvl5pPr>
            <a:lvl6pPr marL="2534456" indent="-228529" defTabSz="945859"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91516" indent="-228529" defTabSz="945859"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48576" indent="-228529" defTabSz="945859"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905635" indent="-228529" defTabSz="945859"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a:spcBef>
                <a:spcPct val="0"/>
              </a:spcBef>
            </a:pPr>
            <a:fld id="{5DAA39C2-2D78-4D97-BDA7-3E6F51F709EB}" type="slidenum">
              <a:rPr kumimoji="0" lang="zh-TW" altLang="en-US" sz="1100">
                <a:solidFill>
                  <a:prstClr val="black"/>
                </a:solidFill>
                <a:latin typeface="Calibri" pitchFamily="34" charset="0"/>
              </a:rPr>
              <a:pPr>
                <a:spcBef>
                  <a:spcPct val="0"/>
                </a:spcBef>
              </a:pPr>
              <a:t>17</a:t>
            </a:fld>
            <a:endParaRPr kumimoji="0" lang="en-US" altLang="zh-TW" sz="1100">
              <a:solidFill>
                <a:prstClr val="black"/>
              </a:solidFill>
              <a:latin typeface="Calibri" pitchFamily="34" charset="0"/>
            </a:endParaRPr>
          </a:p>
        </p:txBody>
      </p:sp>
    </p:spTree>
    <p:extLst>
      <p:ext uri="{BB962C8B-B14F-4D97-AF65-F5344CB8AC3E}">
        <p14:creationId xmlns:p14="http://schemas.microsoft.com/office/powerpoint/2010/main" val="2064520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設備：和燈一樣</a:t>
            </a:r>
            <a:endParaRPr lang="en-US" altLang="zh-TW" dirty="0" smtClean="0"/>
          </a:p>
          <a:p>
            <a:r>
              <a:rPr lang="zh-TW" altLang="en-US" dirty="0" smtClean="0"/>
              <a:t>物質：和太陽一樣</a:t>
            </a:r>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solidFill>
                  <a:prstClr val="black"/>
                </a:solidFill>
              </a:rPr>
              <a:pPr/>
              <a:t>18</a:t>
            </a:fld>
            <a:endParaRPr lang="zh-TW" altLang="en-US">
              <a:solidFill>
                <a:prstClr val="black"/>
              </a:solidFill>
            </a:endParaRPr>
          </a:p>
        </p:txBody>
      </p:sp>
    </p:spTree>
    <p:extLst>
      <p:ext uri="{BB962C8B-B14F-4D97-AF65-F5344CB8AC3E}">
        <p14:creationId xmlns:p14="http://schemas.microsoft.com/office/powerpoint/2010/main" val="612027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記法：另一半和異性</a:t>
            </a:r>
          </a:p>
        </p:txBody>
      </p:sp>
      <p:sp>
        <p:nvSpPr>
          <p:cNvPr id="78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華康儷中黑" charset="-120"/>
              </a:defRPr>
            </a:lvl1pPr>
            <a:lvl2pPr marL="770068" indent="-296179">
              <a:defRPr>
                <a:solidFill>
                  <a:schemeClr val="tx1"/>
                </a:solidFill>
                <a:latin typeface="Arial" panose="020B0604020202020204" pitchFamily="34" charset="0"/>
                <a:ea typeface="華康儷中黑" charset="-120"/>
              </a:defRPr>
            </a:lvl2pPr>
            <a:lvl3pPr marL="1184721" indent="-236944">
              <a:defRPr>
                <a:solidFill>
                  <a:schemeClr val="tx1"/>
                </a:solidFill>
                <a:latin typeface="Arial" panose="020B0604020202020204" pitchFamily="34" charset="0"/>
                <a:ea typeface="華康儷中黑" charset="-120"/>
              </a:defRPr>
            </a:lvl3pPr>
            <a:lvl4pPr marL="1658608" indent="-236944">
              <a:defRPr>
                <a:solidFill>
                  <a:schemeClr val="tx1"/>
                </a:solidFill>
                <a:latin typeface="Arial" panose="020B0604020202020204" pitchFamily="34" charset="0"/>
                <a:ea typeface="華康儷中黑" charset="-120"/>
              </a:defRPr>
            </a:lvl4pPr>
            <a:lvl5pPr marL="2132497" indent="-236944">
              <a:defRPr>
                <a:solidFill>
                  <a:schemeClr val="tx1"/>
                </a:solidFill>
                <a:latin typeface="Arial" panose="020B0604020202020204" pitchFamily="34" charset="0"/>
                <a:ea typeface="華康儷中黑" charset="-120"/>
              </a:defRPr>
            </a:lvl5pPr>
            <a:lvl6pPr marL="2606385" indent="-236944" eaLnBrk="0" fontAlgn="base" hangingPunct="0">
              <a:spcBef>
                <a:spcPct val="0"/>
              </a:spcBef>
              <a:spcAft>
                <a:spcPct val="0"/>
              </a:spcAft>
              <a:defRPr>
                <a:solidFill>
                  <a:schemeClr val="tx1"/>
                </a:solidFill>
                <a:latin typeface="Arial" panose="020B0604020202020204" pitchFamily="34" charset="0"/>
                <a:ea typeface="華康儷中黑" charset="-120"/>
              </a:defRPr>
            </a:lvl6pPr>
            <a:lvl7pPr marL="3080274" indent="-236944" eaLnBrk="0" fontAlgn="base" hangingPunct="0">
              <a:spcBef>
                <a:spcPct val="0"/>
              </a:spcBef>
              <a:spcAft>
                <a:spcPct val="0"/>
              </a:spcAft>
              <a:defRPr>
                <a:solidFill>
                  <a:schemeClr val="tx1"/>
                </a:solidFill>
                <a:latin typeface="Arial" panose="020B0604020202020204" pitchFamily="34" charset="0"/>
                <a:ea typeface="華康儷中黑" charset="-120"/>
              </a:defRPr>
            </a:lvl7pPr>
            <a:lvl8pPr marL="3554161" indent="-236944" eaLnBrk="0" fontAlgn="base" hangingPunct="0">
              <a:spcBef>
                <a:spcPct val="0"/>
              </a:spcBef>
              <a:spcAft>
                <a:spcPct val="0"/>
              </a:spcAft>
              <a:defRPr>
                <a:solidFill>
                  <a:schemeClr val="tx1"/>
                </a:solidFill>
                <a:latin typeface="Arial" panose="020B0604020202020204" pitchFamily="34" charset="0"/>
                <a:ea typeface="華康儷中黑" charset="-120"/>
              </a:defRPr>
            </a:lvl8pPr>
            <a:lvl9pPr marL="4028050" indent="-236944" eaLnBrk="0" fontAlgn="base" hangingPunct="0">
              <a:spcBef>
                <a:spcPct val="0"/>
              </a:spcBef>
              <a:spcAft>
                <a:spcPct val="0"/>
              </a:spcAft>
              <a:defRPr>
                <a:solidFill>
                  <a:schemeClr val="tx1"/>
                </a:solidFill>
                <a:latin typeface="Arial" panose="020B0604020202020204" pitchFamily="34" charset="0"/>
                <a:ea typeface="華康儷中黑" charset="-120"/>
              </a:defRPr>
            </a:lvl9pPr>
          </a:lstStyle>
          <a:p>
            <a:pPr fontAlgn="base">
              <a:spcBef>
                <a:spcPct val="0"/>
              </a:spcBef>
              <a:spcAft>
                <a:spcPct val="0"/>
              </a:spcAft>
            </a:pPr>
            <a:fld id="{C995F299-562A-44EB-9BB4-1D29E3DA4BB3}" type="slidenum">
              <a:rPr lang="zh-TW" altLang="en-US" smtClean="0">
                <a:latin typeface="Calibri" panose="020F0502020204030204" pitchFamily="34" charset="0"/>
                <a:ea typeface="新細明體" panose="02020500000000000000" pitchFamily="18" charset="-120"/>
              </a:rPr>
              <a:pPr fontAlgn="base">
                <a:spcBef>
                  <a:spcPct val="0"/>
                </a:spcBef>
                <a:spcAft>
                  <a:spcPct val="0"/>
                </a:spcAft>
              </a:pPr>
              <a:t>21</a:t>
            </a:fld>
            <a:endParaRPr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61078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強調原能會為國內唯一游離輻射主管機關。</a:t>
            </a:r>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23</a:t>
            </a:fld>
            <a:endParaRPr lang="zh-TW" altLang="en-US"/>
          </a:p>
        </p:txBody>
      </p:sp>
    </p:spTree>
    <p:extLst>
      <p:ext uri="{BB962C8B-B14F-4D97-AF65-F5344CB8AC3E}">
        <p14:creationId xmlns:p14="http://schemas.microsoft.com/office/powerpoint/2010/main" val="3582104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Tree>
    <p:extLst>
      <p:ext uri="{BB962C8B-B14F-4D97-AF65-F5344CB8AC3E}">
        <p14:creationId xmlns:p14="http://schemas.microsoft.com/office/powerpoint/2010/main" val="868804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重點：輻射災害共分五類。各自簡單介紹即可。</a:t>
            </a:r>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28</a:t>
            </a:fld>
            <a:endParaRPr lang="zh-TW" altLang="en-US"/>
          </a:p>
        </p:txBody>
      </p:sp>
    </p:spTree>
    <p:extLst>
      <p:ext uri="{BB962C8B-B14F-4D97-AF65-F5344CB8AC3E}">
        <p14:creationId xmlns:p14="http://schemas.microsoft.com/office/powerpoint/2010/main" val="3159958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目前國 </a:t>
            </a:r>
            <a:r>
              <a:rPr lang="en-US" altLang="zh-TW" dirty="0" smtClean="0"/>
              <a:t>7</a:t>
            </a:r>
            <a:r>
              <a:rPr lang="zh-TW" altLang="en-US" dirty="0" smtClean="0"/>
              <a:t>內並無核子原料與核子燃料之生產設施，這些物質皆是由 國外進口，放射性廢棄物則為放射性同位素的使用與核子 反應器設施運轉所產生</a:t>
            </a:r>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solidFill>
                  <a:prstClr val="black"/>
                </a:solidFill>
              </a:rPr>
              <a:pPr/>
              <a:t>30</a:t>
            </a:fld>
            <a:endParaRPr lang="zh-TW" altLang="en-US">
              <a:solidFill>
                <a:prstClr val="black"/>
              </a:solidFill>
            </a:endParaRPr>
          </a:p>
        </p:txBody>
      </p:sp>
    </p:spTree>
    <p:extLst>
      <p:ext uri="{BB962C8B-B14F-4D97-AF65-F5344CB8AC3E}">
        <p14:creationId xmlns:p14="http://schemas.microsoft.com/office/powerpoint/2010/main" val="3156042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一</a:t>
            </a:r>
            <a:r>
              <a:rPr lang="zh-TW" altLang="en-US" dirty="0"/>
              <a:t>、中國大陸迄至</a:t>
            </a:r>
            <a:r>
              <a:rPr lang="en-US" altLang="zh-TW" dirty="0"/>
              <a:t>2016</a:t>
            </a:r>
            <a:r>
              <a:rPr lang="zh-TW" altLang="en-US" dirty="0"/>
              <a:t>年底運轉中核能電廠</a:t>
            </a:r>
            <a:r>
              <a:rPr lang="en-US" altLang="zh-TW" dirty="0"/>
              <a:t>35</a:t>
            </a:r>
            <a:r>
              <a:rPr lang="zh-TW" altLang="en-US" dirty="0"/>
              <a:t>座，興建中核電機組</a:t>
            </a:r>
            <a:r>
              <a:rPr lang="en-US" altLang="zh-TW" dirty="0"/>
              <a:t>20</a:t>
            </a:r>
            <a:r>
              <a:rPr lang="zh-TW" altLang="en-US" dirty="0"/>
              <a:t>台。</a:t>
            </a:r>
            <a:endParaRPr lang="en-US" altLang="zh-TW" dirty="0"/>
          </a:p>
          <a:p>
            <a:r>
              <a:rPr lang="zh-TW" altLang="en-US" dirty="0"/>
              <a:t>萬一中國東南沿海發生核子事故，對台灣之影響為輻射塵的飄散，一般而言，無需採取即時性的掩蔽、服用碘片或疏散等民眾防護措施，主要因應作業為對民眾、環境以及各類商品、食物等之輻射影響監控，以及後續相關之輻射偵檢、分析及管制作業。</a:t>
            </a:r>
            <a:endParaRPr lang="en-US" altLang="zh-TW" dirty="0"/>
          </a:p>
          <a:p>
            <a:r>
              <a:rPr lang="zh-TW" altLang="en-US" dirty="0"/>
              <a:t>二、輻射偵測中心自</a:t>
            </a:r>
            <a:r>
              <a:rPr lang="en-US" altLang="zh-TW" dirty="0"/>
              <a:t>78</a:t>
            </a:r>
            <a:r>
              <a:rPr lang="zh-TW" altLang="en-US" dirty="0"/>
              <a:t>年起逐年建構全國環境輻射監測網路系統，包括金門、馬祖、澎湖等離島及本島各縣市，迄今共有</a:t>
            </a:r>
            <a:r>
              <a:rPr lang="en-US" altLang="zh-TW" dirty="0"/>
              <a:t>46</a:t>
            </a:r>
            <a:r>
              <a:rPr lang="zh-TW" altLang="en-US" dirty="0"/>
              <a:t>座輻射監測站。當鄰近地區國家核設施發生核子意外導致輻射外釋事件時，環境輻射監測系統可提供偵測結果，作為防護行動決策的參考，採取必要因應作為，並讓民眾第一時間掌握事故狀況。</a:t>
            </a:r>
          </a:p>
          <a:p>
            <a:r>
              <a:rPr lang="zh-TW" altLang="en-US" dirty="0"/>
              <a:t>三、</a:t>
            </a:r>
            <a:r>
              <a:rPr lang="en-US" altLang="zh-TW" dirty="0"/>
              <a:t>100</a:t>
            </a:r>
            <a:r>
              <a:rPr lang="zh-TW" altLang="en-US" dirty="0"/>
              <a:t>年</a:t>
            </a:r>
            <a:r>
              <a:rPr lang="en-US" altLang="zh-TW" dirty="0"/>
              <a:t>10</a:t>
            </a:r>
            <a:r>
              <a:rPr lang="zh-TW" altLang="en-US" dirty="0"/>
              <a:t>月</a:t>
            </a:r>
            <a:r>
              <a:rPr lang="en-US" altLang="zh-TW" dirty="0"/>
              <a:t>20</a:t>
            </a:r>
            <a:r>
              <a:rPr lang="zh-TW" altLang="en-US" dirty="0"/>
              <a:t>日與中國大陸簽署「海峽兩岸核電安全合作協議」，確立雙方於核電廠事故時通報對方之義務。平時藉由核電管制經驗交流與資訊分享，掌握其核能電廠運轉狀況，萬一大陸發生嚴重核子事故，即進行事故通報及後續完整事故資訊的提供。</a:t>
            </a:r>
            <a:r>
              <a:rPr lang="en-US" altLang="zh-TW" dirty="0"/>
              <a:t>103</a:t>
            </a:r>
            <a:r>
              <a:rPr lang="zh-TW" altLang="en-US" dirty="0"/>
              <a:t>年</a:t>
            </a:r>
            <a:r>
              <a:rPr lang="en-US" altLang="zh-TW" dirty="0"/>
              <a:t>5</a:t>
            </a:r>
            <a:r>
              <a:rPr lang="zh-TW" altLang="en-US" dirty="0"/>
              <a:t>月</a:t>
            </a:r>
            <a:r>
              <a:rPr lang="en-US" altLang="zh-TW" dirty="0"/>
              <a:t>21</a:t>
            </a:r>
            <a:r>
              <a:rPr lang="zh-TW" altLang="en-US" dirty="0"/>
              <a:t>日增訂完成「境外核災處理作業要點」，明定境外核災發生時，分級開設規定及各部會任務分工與作業程序。原能會與美國能源部亦簽署「對於核子與輻射事故應變暨緊急應變管理能力意向聲明書」，當發生核子事故時，美方可立即提供相關技術支援與協助。</a:t>
            </a:r>
          </a:p>
          <a:p>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solidFill>
                  <a:prstClr val="black"/>
                </a:solidFill>
              </a:rPr>
              <a:pPr/>
              <a:t>31</a:t>
            </a:fld>
            <a:endParaRPr lang="zh-TW" altLang="en-US">
              <a:solidFill>
                <a:prstClr val="black"/>
              </a:solidFill>
            </a:endParaRPr>
          </a:p>
        </p:txBody>
      </p:sp>
    </p:spTree>
    <p:extLst>
      <p:ext uri="{BB962C8B-B14F-4D97-AF65-F5344CB8AC3E}">
        <p14:creationId xmlns:p14="http://schemas.microsoft.com/office/powerpoint/2010/main" val="1456793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輻射彈是一種裝有傳統炸藥及放射性物質的爆裂物，</a:t>
            </a:r>
            <a:endParaRPr lang="en-US" altLang="zh-TW" dirty="0" smtClean="0"/>
          </a:p>
          <a:p>
            <a:r>
              <a:rPr lang="zh-TW" altLang="en-US" dirty="0" smtClean="0"/>
              <a:t>例：將傳統炸藥與癌症治療用鈷 </a:t>
            </a:r>
            <a:r>
              <a:rPr lang="en-US" altLang="zh-TW" dirty="0" smtClean="0"/>
              <a:t>60 </a:t>
            </a:r>
            <a:r>
              <a:rPr lang="zh-TW" altLang="en-US" dirty="0" smtClean="0"/>
              <a:t>混合做成輻射彈，引爆後，放射性物質會隨爆炸能量及風向四周散播，造成民眾與設施的污染，</a:t>
            </a:r>
            <a:endParaRPr lang="en-US" altLang="zh-TW" dirty="0" smtClean="0"/>
          </a:p>
          <a:p>
            <a:r>
              <a:rPr lang="zh-TW" altLang="en-US" dirty="0" smtClean="0"/>
              <a:t>輻射彈威力大小取決於傳統炸藥形式與數量及放射性物質種類與強度。</a:t>
            </a:r>
            <a:endParaRPr lang="en-US" altLang="zh-TW" dirty="0" smtClean="0"/>
          </a:p>
          <a:p>
            <a:r>
              <a:rPr lang="zh-TW" altLang="en-US" dirty="0" smtClean="0"/>
              <a:t>恐怖份子可能選擇引爆輻射彈的 地點是繁榮且空曠的地點，以達到污染擴散的目的。</a:t>
            </a:r>
            <a:endParaRPr lang="en-US" altLang="zh-TW" dirty="0" smtClean="0"/>
          </a:p>
          <a:p>
            <a:r>
              <a:rPr lang="zh-TW" altLang="en-US" smtClean="0"/>
              <a:t>輻射彈</a:t>
            </a:r>
            <a:r>
              <a:rPr lang="zh-TW" altLang="en-US" dirty="0" smtClean="0"/>
              <a:t>散播的放射性物質不見得會造成立即性輻射傷害，</a:t>
            </a:r>
            <a:r>
              <a:rPr lang="zh-TW" altLang="en-US" smtClean="0"/>
              <a:t>但遭受</a:t>
            </a:r>
            <a:r>
              <a:rPr lang="zh-TW" altLang="en-US" dirty="0" smtClean="0"/>
              <a:t>污染者會憂慮致癌機率的增加，心理傷害遠比</a:t>
            </a:r>
            <a:r>
              <a:rPr lang="zh-TW" altLang="en-US" smtClean="0"/>
              <a:t>身體實質傷害</a:t>
            </a:r>
            <a:r>
              <a:rPr lang="zh-TW" altLang="en-US" dirty="0" smtClean="0"/>
              <a:t>大。</a:t>
            </a:r>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solidFill>
                  <a:prstClr val="black"/>
                </a:solidFill>
              </a:rPr>
              <a:pPr/>
              <a:t>33</a:t>
            </a:fld>
            <a:endParaRPr lang="zh-TW" altLang="en-US">
              <a:solidFill>
                <a:prstClr val="black"/>
              </a:solidFill>
            </a:endParaRPr>
          </a:p>
        </p:txBody>
      </p:sp>
    </p:spTree>
    <p:extLst>
      <p:ext uri="{BB962C8B-B14F-4D97-AF65-F5344CB8AC3E}">
        <p14:creationId xmlns:p14="http://schemas.microsoft.com/office/powerpoint/2010/main" val="1648752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a:ln/>
        </p:spPr>
      </p:sp>
      <p:sp>
        <p:nvSpPr>
          <p:cNvPr id="5632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lnSpc>
                <a:spcPct val="90000"/>
              </a:lnSpc>
              <a:spcBef>
                <a:spcPct val="0"/>
              </a:spcBef>
            </a:pPr>
            <a:r>
              <a:rPr lang="zh-TW" altLang="en-US" sz="900" dirty="0">
                <a:latin typeface="Arial" charset="0"/>
              </a:rPr>
              <a:t>輻射是一種能量，又可區分為游離與非游離。</a:t>
            </a:r>
            <a:endParaRPr lang="en-US" altLang="zh-TW" sz="900" dirty="0">
              <a:latin typeface="Arial" charset="0"/>
            </a:endParaRPr>
          </a:p>
          <a:p>
            <a:pPr marL="171396" lvl="1" indent="-171396">
              <a:lnSpc>
                <a:spcPct val="90000"/>
              </a:lnSpc>
              <a:spcBef>
                <a:spcPct val="0"/>
              </a:spcBef>
              <a:buFont typeface="Arial" panose="020B0604020202020204" pitchFamily="34" charset="0"/>
              <a:buChar char="•"/>
            </a:pPr>
            <a:r>
              <a:rPr lang="zh-TW" altLang="en-US" sz="900" dirty="0">
                <a:latin typeface="Arial" charset="0"/>
              </a:rPr>
              <a:t>非游離輻射：</a:t>
            </a:r>
            <a:r>
              <a:rPr lang="zh-TW" altLang="en-US" sz="1800" dirty="0">
                <a:solidFill>
                  <a:schemeClr val="hlink"/>
                </a:solidFill>
                <a:latin typeface="Times New Roman" pitchFamily="18" charset="0"/>
                <a:ea typeface="標楷體" pitchFamily="65" charset="-120"/>
                <a:sym typeface="Symbol" pitchFamily="18" charset="2"/>
              </a:rPr>
              <a:t>紫外線</a:t>
            </a:r>
            <a:r>
              <a:rPr lang="en-US" altLang="zh-TW" sz="1800" dirty="0">
                <a:solidFill>
                  <a:schemeClr val="hlink"/>
                </a:solidFill>
                <a:latin typeface="Times New Roman" pitchFamily="18" charset="0"/>
                <a:ea typeface="標楷體" pitchFamily="65" charset="-120"/>
                <a:sym typeface="Symbol" pitchFamily="18" charset="2"/>
              </a:rPr>
              <a:t>(UV)</a:t>
            </a:r>
            <a:r>
              <a:rPr lang="zh-TW" altLang="en-US" sz="1800" dirty="0">
                <a:solidFill>
                  <a:schemeClr val="hlink"/>
                </a:solidFill>
                <a:latin typeface="Times New Roman" pitchFamily="18" charset="0"/>
                <a:ea typeface="標楷體" pitchFamily="65" charset="-120"/>
                <a:sym typeface="Symbol" pitchFamily="18" charset="2"/>
              </a:rPr>
              <a:t>、可見光、紅外線</a:t>
            </a:r>
            <a:r>
              <a:rPr lang="en-US" altLang="zh-TW" sz="1800" dirty="0">
                <a:solidFill>
                  <a:schemeClr val="hlink"/>
                </a:solidFill>
                <a:latin typeface="Times New Roman" pitchFamily="18" charset="0"/>
                <a:ea typeface="標楷體" pitchFamily="65" charset="-120"/>
                <a:sym typeface="Symbol" pitchFamily="18" charset="2"/>
              </a:rPr>
              <a:t>(IR)</a:t>
            </a:r>
            <a:r>
              <a:rPr lang="zh-TW" altLang="en-US" sz="1800" dirty="0">
                <a:solidFill>
                  <a:schemeClr val="hlink"/>
                </a:solidFill>
                <a:latin typeface="Times New Roman" pitchFamily="18" charset="0"/>
                <a:ea typeface="標楷體" pitchFamily="65" charset="-120"/>
                <a:sym typeface="Symbol" pitchFamily="18" charset="2"/>
              </a:rPr>
              <a:t>、微波、 雷達、電視與調頻</a:t>
            </a:r>
            <a:r>
              <a:rPr lang="en-US" altLang="zh-TW" sz="1800" dirty="0">
                <a:solidFill>
                  <a:schemeClr val="hlink"/>
                </a:solidFill>
                <a:latin typeface="Times New Roman" pitchFamily="18" charset="0"/>
                <a:ea typeface="標楷體" pitchFamily="65" charset="-120"/>
                <a:sym typeface="Symbol" pitchFamily="18" charset="2"/>
              </a:rPr>
              <a:t>(FM)</a:t>
            </a:r>
            <a:r>
              <a:rPr lang="zh-TW" altLang="en-US" sz="1800" dirty="0">
                <a:solidFill>
                  <a:schemeClr val="hlink"/>
                </a:solidFill>
                <a:latin typeface="Times New Roman" pitchFamily="18" charset="0"/>
                <a:ea typeface="標楷體" pitchFamily="65" charset="-120"/>
                <a:sym typeface="Symbol" pitchFamily="18" charset="2"/>
              </a:rPr>
              <a:t>無線電波、短波、調幅</a:t>
            </a:r>
            <a:r>
              <a:rPr lang="en-US" altLang="zh-TW" sz="1800" dirty="0">
                <a:solidFill>
                  <a:schemeClr val="hlink"/>
                </a:solidFill>
                <a:latin typeface="Times New Roman" pitchFamily="18" charset="0"/>
                <a:ea typeface="標楷體" pitchFamily="65" charset="-120"/>
                <a:sym typeface="Symbol" pitchFamily="18" charset="2"/>
              </a:rPr>
              <a:t>(AM)</a:t>
            </a:r>
            <a:r>
              <a:rPr lang="zh-TW" altLang="en-US" sz="1800" dirty="0">
                <a:solidFill>
                  <a:schemeClr val="hlink"/>
                </a:solidFill>
                <a:latin typeface="Times New Roman" pitchFamily="18" charset="0"/>
                <a:ea typeface="標楷體" pitchFamily="65" charset="-120"/>
                <a:sym typeface="Symbol" pitchFamily="18" charset="2"/>
              </a:rPr>
              <a:t>無線電波、低頻無線電波、長波、長交流電波、</a:t>
            </a:r>
            <a:r>
              <a:rPr lang="en-US" altLang="zh-TW" sz="1800" dirty="0">
                <a:solidFill>
                  <a:schemeClr val="hlink"/>
                </a:solidFill>
                <a:latin typeface="Times New Roman" pitchFamily="18" charset="0"/>
                <a:ea typeface="標楷體" pitchFamily="65" charset="-120"/>
                <a:sym typeface="Symbol" pitchFamily="18" charset="2"/>
              </a:rPr>
              <a:t>(</a:t>
            </a:r>
            <a:r>
              <a:rPr lang="zh-TW" altLang="en-US" sz="1800" dirty="0">
                <a:solidFill>
                  <a:schemeClr val="hlink"/>
                </a:solidFill>
                <a:latin typeface="Times New Roman" pitchFamily="18" charset="0"/>
                <a:ea typeface="標楷體" pitchFamily="65" charset="-120"/>
                <a:sym typeface="Symbol" pitchFamily="18" charset="2"/>
              </a:rPr>
              <a:t>高壓電塔、電視、電視轉播站、廣播電台、微波、手機、基地台、無線網路</a:t>
            </a:r>
            <a:r>
              <a:rPr lang="en-US" altLang="zh-TW" sz="1800" dirty="0" err="1">
                <a:solidFill>
                  <a:schemeClr val="hlink"/>
                </a:solidFill>
                <a:latin typeface="Times New Roman" pitchFamily="18" charset="0"/>
                <a:ea typeface="標楷體" pitchFamily="65" charset="-120"/>
                <a:sym typeface="Symbol" pitchFamily="18" charset="2"/>
              </a:rPr>
              <a:t>wifi</a:t>
            </a:r>
            <a:r>
              <a:rPr lang="zh-TW" altLang="en-US" sz="1800" dirty="0">
                <a:solidFill>
                  <a:schemeClr val="hlink"/>
                </a:solidFill>
                <a:latin typeface="Times New Roman" pitchFamily="18" charset="0"/>
                <a:ea typeface="標楷體" pitchFamily="65" charset="-120"/>
                <a:sym typeface="Symbol" pitchFamily="18" charset="2"/>
              </a:rPr>
              <a:t>、各式家電如吹風機、吸塵器</a:t>
            </a:r>
            <a:r>
              <a:rPr lang="en-US" altLang="zh-TW" sz="1800" dirty="0">
                <a:solidFill>
                  <a:schemeClr val="hlink"/>
                </a:solidFill>
                <a:latin typeface="Times New Roman" pitchFamily="18" charset="0"/>
                <a:ea typeface="標楷體" pitchFamily="65" charset="-120"/>
                <a:sym typeface="Symbol" pitchFamily="18" charset="2"/>
              </a:rPr>
              <a:t>)</a:t>
            </a:r>
          </a:p>
          <a:p>
            <a:pPr marL="0" lvl="1">
              <a:lnSpc>
                <a:spcPct val="90000"/>
              </a:lnSpc>
              <a:spcBef>
                <a:spcPct val="0"/>
              </a:spcBef>
            </a:pPr>
            <a:r>
              <a:rPr lang="zh-TW" altLang="en-US" sz="1800" dirty="0">
                <a:solidFill>
                  <a:schemeClr val="hlink"/>
                </a:solidFill>
                <a:latin typeface="Times New Roman" pitchFamily="18" charset="0"/>
                <a:ea typeface="標楷體" pitchFamily="65" charset="-120"/>
                <a:sym typeface="Symbol" pitchFamily="18" charset="2"/>
              </a:rPr>
              <a:t>產生非游離輻射來源：射頻非游離輻射</a:t>
            </a:r>
            <a:r>
              <a:rPr lang="en-US" altLang="zh-TW" sz="1800" dirty="0">
                <a:solidFill>
                  <a:schemeClr val="hlink"/>
                </a:solidFill>
                <a:latin typeface="Times New Roman" pitchFamily="18" charset="0"/>
                <a:ea typeface="標楷體" pitchFamily="65" charset="-120"/>
                <a:sym typeface="Symbol" pitchFamily="18" charset="2"/>
              </a:rPr>
              <a:t>(</a:t>
            </a:r>
            <a:r>
              <a:rPr lang="zh-TW" altLang="en-US" sz="1800" dirty="0">
                <a:solidFill>
                  <a:schemeClr val="hlink"/>
                </a:solidFill>
                <a:latin typeface="Times New Roman" pitchFamily="18" charset="0"/>
                <a:ea typeface="標楷體" pitchFamily="65" charset="-120"/>
                <a:sym typeface="Symbol" pitchFamily="18" charset="2"/>
              </a:rPr>
              <a:t>廣播電台、電視轉播站、手機和基地台、無線網路</a:t>
            </a:r>
            <a:r>
              <a:rPr lang="en-US" altLang="zh-TW" sz="1800" dirty="0" err="1">
                <a:solidFill>
                  <a:schemeClr val="hlink"/>
                </a:solidFill>
                <a:latin typeface="Times New Roman" pitchFamily="18" charset="0"/>
                <a:ea typeface="標楷體" pitchFamily="65" charset="-120"/>
                <a:sym typeface="Symbol" pitchFamily="18" charset="2"/>
              </a:rPr>
              <a:t>wifi</a:t>
            </a:r>
            <a:r>
              <a:rPr lang="en-US" altLang="zh-TW" sz="1800" dirty="0">
                <a:solidFill>
                  <a:schemeClr val="hlink"/>
                </a:solidFill>
                <a:latin typeface="Times New Roman" pitchFamily="18" charset="0"/>
                <a:ea typeface="標楷體" pitchFamily="65" charset="-120"/>
                <a:sym typeface="Symbol" pitchFamily="18" charset="2"/>
              </a:rPr>
              <a:t>)</a:t>
            </a:r>
            <a:r>
              <a:rPr lang="zh-TW" altLang="en-US" sz="1800" dirty="0">
                <a:solidFill>
                  <a:schemeClr val="hlink"/>
                </a:solidFill>
                <a:latin typeface="Times New Roman" pitchFamily="18" charset="0"/>
                <a:ea typeface="標楷體" pitchFamily="65" charset="-120"/>
                <a:sym typeface="Symbol" pitchFamily="18" charset="2"/>
              </a:rPr>
              <a:t>、極低頻非游離輻射</a:t>
            </a:r>
            <a:r>
              <a:rPr lang="en-US" altLang="zh-TW" sz="1800" dirty="0">
                <a:solidFill>
                  <a:schemeClr val="hlink"/>
                </a:solidFill>
                <a:latin typeface="Times New Roman" pitchFamily="18" charset="0"/>
                <a:ea typeface="標楷體" pitchFamily="65" charset="-120"/>
                <a:sym typeface="Symbol" pitchFamily="18" charset="2"/>
              </a:rPr>
              <a:t>(</a:t>
            </a:r>
            <a:r>
              <a:rPr lang="zh-TW" altLang="en-US" sz="1800" dirty="0">
                <a:solidFill>
                  <a:schemeClr val="hlink"/>
                </a:solidFill>
                <a:latin typeface="Times New Roman" pitchFamily="18" charset="0"/>
                <a:ea typeface="標楷體" pitchFamily="65" charset="-120"/>
                <a:sym typeface="Symbol" pitchFamily="18" charset="2"/>
              </a:rPr>
              <a:t>各種電力</a:t>
            </a:r>
            <a:r>
              <a:rPr lang="en-US" altLang="zh-TW" sz="1800" dirty="0">
                <a:solidFill>
                  <a:schemeClr val="hlink"/>
                </a:solidFill>
                <a:latin typeface="Times New Roman" pitchFamily="18" charset="0"/>
                <a:ea typeface="標楷體" pitchFamily="65" charset="-120"/>
                <a:sym typeface="Symbol" pitchFamily="18" charset="2"/>
              </a:rPr>
              <a:t>/</a:t>
            </a:r>
            <a:r>
              <a:rPr lang="zh-TW" altLang="en-US" sz="1800" dirty="0">
                <a:solidFill>
                  <a:schemeClr val="hlink"/>
                </a:solidFill>
                <a:latin typeface="Times New Roman" pitchFamily="18" charset="0"/>
                <a:ea typeface="標楷體" pitchFamily="65" charset="-120"/>
                <a:sym typeface="Symbol" pitchFamily="18" charset="2"/>
              </a:rPr>
              <a:t>電力設備所產生、變電所、配電變壓器、輸配電線、各式家電</a:t>
            </a:r>
            <a:r>
              <a:rPr lang="en-US" altLang="zh-TW" sz="1800" dirty="0">
                <a:solidFill>
                  <a:schemeClr val="hlink"/>
                </a:solidFill>
                <a:latin typeface="Times New Roman" pitchFamily="18" charset="0"/>
                <a:ea typeface="標楷體" pitchFamily="65" charset="-120"/>
                <a:sym typeface="Symbol" pitchFamily="18" charset="2"/>
              </a:rPr>
              <a:t>)</a:t>
            </a:r>
          </a:p>
          <a:p>
            <a:pPr marL="285662" lvl="1" indent="-285662">
              <a:lnSpc>
                <a:spcPct val="90000"/>
              </a:lnSpc>
              <a:spcBef>
                <a:spcPct val="0"/>
              </a:spcBef>
              <a:buFont typeface="Arial" panose="020B0604020202020204" pitchFamily="34" charset="0"/>
              <a:buChar char="•"/>
            </a:pPr>
            <a:r>
              <a:rPr lang="zh-TW" altLang="en-US" sz="1800" dirty="0">
                <a:solidFill>
                  <a:schemeClr val="hlink"/>
                </a:solidFill>
                <a:latin typeface="Times New Roman" pitchFamily="18" charset="0"/>
                <a:ea typeface="標楷體" pitchFamily="65" charset="-120"/>
                <a:sym typeface="Symbol" pitchFamily="18" charset="2"/>
              </a:rPr>
              <a:t>游離輻射：</a:t>
            </a:r>
            <a:r>
              <a:rPr lang="en-US" altLang="zh-TW" sz="1800" dirty="0">
                <a:solidFill>
                  <a:schemeClr val="hlink"/>
                </a:solidFill>
                <a:latin typeface="Times New Roman" pitchFamily="18" charset="0"/>
                <a:ea typeface="標楷體" pitchFamily="65" charset="-120"/>
                <a:sym typeface="Symbol" pitchFamily="18" charset="2"/>
              </a:rPr>
              <a:t>X</a:t>
            </a:r>
            <a:r>
              <a:rPr lang="zh-TW" altLang="en-US" sz="1800" dirty="0">
                <a:solidFill>
                  <a:schemeClr val="hlink"/>
                </a:solidFill>
                <a:latin typeface="Times New Roman" pitchFamily="18" charset="0"/>
                <a:ea typeface="標楷體" pitchFamily="65" charset="-120"/>
                <a:sym typeface="Symbol" pitchFamily="18" charset="2"/>
              </a:rPr>
              <a:t>光機、電腦斷層掃描</a:t>
            </a:r>
            <a:r>
              <a:rPr lang="en-US" altLang="zh-TW" sz="1800" dirty="0">
                <a:solidFill>
                  <a:schemeClr val="hlink"/>
                </a:solidFill>
                <a:latin typeface="Times New Roman" pitchFamily="18" charset="0"/>
                <a:ea typeface="標楷體" pitchFamily="65" charset="-120"/>
                <a:sym typeface="Symbol" pitchFamily="18" charset="2"/>
              </a:rPr>
              <a:t>(</a:t>
            </a:r>
            <a:r>
              <a:rPr lang="zh-TW" altLang="en-US" sz="1800" dirty="0">
                <a:solidFill>
                  <a:schemeClr val="hlink"/>
                </a:solidFill>
                <a:latin typeface="Times New Roman" pitchFamily="18" charset="0"/>
                <a:ea typeface="標楷體" pitchFamily="65" charset="-120"/>
                <a:sym typeface="Symbol" pitchFamily="18" charset="2"/>
              </a:rPr>
              <a:t>去醫院檢查</a:t>
            </a:r>
            <a:r>
              <a:rPr lang="en-US" altLang="zh-TW" sz="1800" dirty="0">
                <a:solidFill>
                  <a:schemeClr val="hlink"/>
                </a:solidFill>
                <a:latin typeface="Times New Roman" pitchFamily="18" charset="0"/>
                <a:ea typeface="標楷體" pitchFamily="65" charset="-120"/>
                <a:sym typeface="Symbol" pitchFamily="18" charset="2"/>
              </a:rPr>
              <a:t>)</a:t>
            </a:r>
            <a:r>
              <a:rPr lang="zh-TW" altLang="en-US" sz="1800" dirty="0">
                <a:solidFill>
                  <a:schemeClr val="hlink"/>
                </a:solidFill>
                <a:latin typeface="Times New Roman" pitchFamily="18" charset="0"/>
                <a:ea typeface="標楷體" pitchFamily="65" charset="-120"/>
                <a:sym typeface="Symbol" pitchFamily="18" charset="2"/>
              </a:rPr>
              <a:t>、電腦刀、加馬刀</a:t>
            </a:r>
            <a:r>
              <a:rPr lang="en-US" altLang="zh-TW" sz="1800" dirty="0">
                <a:solidFill>
                  <a:schemeClr val="hlink"/>
                </a:solidFill>
                <a:latin typeface="Times New Roman" pitchFamily="18" charset="0"/>
                <a:ea typeface="標楷體" pitchFamily="65" charset="-120"/>
                <a:sym typeface="Symbol" pitchFamily="18" charset="2"/>
              </a:rPr>
              <a:t>(</a:t>
            </a:r>
            <a:r>
              <a:rPr lang="zh-TW" altLang="en-US" sz="1800" dirty="0">
                <a:solidFill>
                  <a:schemeClr val="hlink"/>
                </a:solidFill>
                <a:latin typeface="Times New Roman" pitchFamily="18" charset="0"/>
                <a:ea typeface="標楷體" pitchFamily="65" charset="-120"/>
                <a:sym typeface="Symbol" pitchFamily="18" charset="2"/>
              </a:rPr>
              <a:t>住院醫療險含，不是手術刀，是游離輻射一種</a:t>
            </a:r>
            <a:r>
              <a:rPr lang="en-US" altLang="zh-TW" sz="1800" dirty="0">
                <a:solidFill>
                  <a:schemeClr val="hlink"/>
                </a:solidFill>
                <a:latin typeface="Times New Roman" pitchFamily="18" charset="0"/>
                <a:ea typeface="標楷體" pitchFamily="65" charset="-120"/>
                <a:sym typeface="Symbol" pitchFamily="18" charset="2"/>
              </a:rPr>
              <a:t>)</a:t>
            </a:r>
            <a:endParaRPr lang="zh-TW" altLang="en-US" sz="1800" dirty="0">
              <a:solidFill>
                <a:schemeClr val="hlink"/>
              </a:solidFill>
              <a:latin typeface="Times New Roman" pitchFamily="18" charset="0"/>
              <a:ea typeface="標楷體" pitchFamily="65" charset="-120"/>
              <a:sym typeface="Symbol" pitchFamily="18" charset="2"/>
            </a:endParaRPr>
          </a:p>
        </p:txBody>
      </p:sp>
      <p:sp>
        <p:nvSpPr>
          <p:cNvPr id="5632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pitchFamily="18" charset="-120"/>
              </a:defRPr>
            </a:lvl1pPr>
            <a:lvl2pPr marL="747483" indent="-287250">
              <a:defRPr kumimoji="1">
                <a:solidFill>
                  <a:schemeClr val="tx1"/>
                </a:solidFill>
                <a:latin typeface="Arial" charset="0"/>
                <a:ea typeface="新細明體" pitchFamily="18" charset="-120"/>
              </a:defRPr>
            </a:lvl2pPr>
            <a:lvl3pPr marL="1150583" indent="-230118">
              <a:defRPr kumimoji="1">
                <a:solidFill>
                  <a:schemeClr val="tx1"/>
                </a:solidFill>
                <a:latin typeface="Arial" charset="0"/>
                <a:ea typeface="新細明體" pitchFamily="18" charset="-120"/>
              </a:defRPr>
            </a:lvl3pPr>
            <a:lvl4pPr marL="1610817" indent="-230118">
              <a:defRPr kumimoji="1">
                <a:solidFill>
                  <a:schemeClr val="tx1"/>
                </a:solidFill>
                <a:latin typeface="Arial" charset="0"/>
                <a:ea typeface="新細明體" pitchFamily="18" charset="-120"/>
              </a:defRPr>
            </a:lvl4pPr>
            <a:lvl5pPr marL="2071050" indent="-230118">
              <a:defRPr kumimoji="1">
                <a:solidFill>
                  <a:schemeClr val="tx1"/>
                </a:solidFill>
                <a:latin typeface="Arial" charset="0"/>
                <a:ea typeface="新細明體" pitchFamily="18" charset="-120"/>
              </a:defRPr>
            </a:lvl5pPr>
            <a:lvl6pPr marL="2528108" indent="-230118" eaLnBrk="0" fontAlgn="base" hangingPunct="0">
              <a:spcBef>
                <a:spcPct val="0"/>
              </a:spcBef>
              <a:spcAft>
                <a:spcPct val="0"/>
              </a:spcAft>
              <a:defRPr kumimoji="1">
                <a:solidFill>
                  <a:schemeClr val="tx1"/>
                </a:solidFill>
                <a:latin typeface="Arial" charset="0"/>
                <a:ea typeface="新細明體" pitchFamily="18" charset="-120"/>
              </a:defRPr>
            </a:lvl6pPr>
            <a:lvl7pPr marL="2985168" indent="-230118" eaLnBrk="0" fontAlgn="base" hangingPunct="0">
              <a:spcBef>
                <a:spcPct val="0"/>
              </a:spcBef>
              <a:spcAft>
                <a:spcPct val="0"/>
              </a:spcAft>
              <a:defRPr kumimoji="1">
                <a:solidFill>
                  <a:schemeClr val="tx1"/>
                </a:solidFill>
                <a:latin typeface="Arial" charset="0"/>
                <a:ea typeface="新細明體" pitchFamily="18" charset="-120"/>
              </a:defRPr>
            </a:lvl7pPr>
            <a:lvl8pPr marL="3442228" indent="-230118" eaLnBrk="0" fontAlgn="base" hangingPunct="0">
              <a:spcBef>
                <a:spcPct val="0"/>
              </a:spcBef>
              <a:spcAft>
                <a:spcPct val="0"/>
              </a:spcAft>
              <a:defRPr kumimoji="1">
                <a:solidFill>
                  <a:schemeClr val="tx1"/>
                </a:solidFill>
                <a:latin typeface="Arial" charset="0"/>
                <a:ea typeface="新細明體" pitchFamily="18" charset="-120"/>
              </a:defRPr>
            </a:lvl8pPr>
            <a:lvl9pPr marL="3899287" indent="-230118" eaLnBrk="0" fontAlgn="base" hangingPunct="0">
              <a:spcBef>
                <a:spcPct val="0"/>
              </a:spcBef>
              <a:spcAft>
                <a:spcPct val="0"/>
              </a:spcAft>
              <a:defRPr kumimoji="1">
                <a:solidFill>
                  <a:schemeClr val="tx1"/>
                </a:solidFill>
                <a:latin typeface="Arial" charset="0"/>
                <a:ea typeface="新細明體" pitchFamily="18" charset="-120"/>
              </a:defRPr>
            </a:lvl9pPr>
          </a:lstStyle>
          <a:p>
            <a:fld id="{B5114633-B232-4B41-8AEB-E6A1790B2859}" type="slidenum">
              <a:rPr lang="zh-TW" altLang="en-US">
                <a:solidFill>
                  <a:srgbClr val="000000"/>
                </a:solidFill>
                <a:latin typeface="Calibri" pitchFamily="34" charset="0"/>
                <a:ea typeface="華康儷中黑"/>
                <a:cs typeface="華康儷中黑"/>
              </a:rPr>
              <a:pPr/>
              <a:t>3</a:t>
            </a:fld>
            <a:endParaRPr lang="en-US" altLang="zh-TW">
              <a:solidFill>
                <a:srgbClr val="000000"/>
              </a:solidFill>
              <a:latin typeface="Calibri" pitchFamily="34" charset="0"/>
              <a:ea typeface="華康儷中黑"/>
              <a:cs typeface="華康儷中黑"/>
            </a:endParaRPr>
          </a:p>
        </p:txBody>
      </p:sp>
    </p:spTree>
    <p:extLst>
      <p:ext uri="{BB962C8B-B14F-4D97-AF65-F5344CB8AC3E}">
        <p14:creationId xmlns:p14="http://schemas.microsoft.com/office/powerpoint/2010/main" val="1141303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21075">
              <a:defRPr/>
            </a:pPr>
            <a:r>
              <a:rPr lang="zh-TW" altLang="en-US" dirty="0">
                <a:solidFill>
                  <a:srgbClr val="333333"/>
                </a:solidFill>
                <a:latin typeface="微軟正黑體" panose="020B0604030504040204" pitchFamily="34" charset="-120"/>
                <a:ea typeface="微軟正黑體" panose="020B0604030504040204" pitchFamily="34" charset="-120"/>
              </a:rPr>
              <a:t>我國目前使用放射性物質之機關（構）約有七百餘家，應用範圍包括醫、農、工、研等。</a:t>
            </a:r>
            <a:endParaRPr lang="en-US" altLang="zh-TW" dirty="0">
              <a:solidFill>
                <a:srgbClr val="333333"/>
              </a:solidFill>
              <a:latin typeface="微軟正黑體" panose="020B0604030504040204" pitchFamily="34" charset="-120"/>
              <a:ea typeface="微軟正黑體" panose="020B0604030504040204" pitchFamily="34" charset="-120"/>
            </a:endParaRPr>
          </a:p>
          <a:p>
            <a:pPr marL="460538" indent="-460538" latinLnBrk="1">
              <a:buFont typeface="Arial" panose="020B0604020202020204" pitchFamily="34" charset="0"/>
              <a:buChar char="•"/>
            </a:pPr>
            <a:r>
              <a:rPr lang="zh-TW" altLang="en-US" dirty="0">
                <a:solidFill>
                  <a:srgbClr val="333333"/>
                </a:solidFill>
                <a:latin typeface="微軟正黑體" panose="020B0604030504040204" pitchFamily="34" charset="-120"/>
                <a:ea typeface="微軟正黑體" panose="020B0604030504040204" pitchFamily="34" charset="-120"/>
              </a:rPr>
              <a:t>對於各類放射性物質之使用，事前需經審查輻射作業場所安全及輻射防護計畫合格，始得安裝。安裝完竣後並應經檢查合格發照後，方得使用。</a:t>
            </a:r>
            <a:endParaRPr lang="en-US" altLang="zh-TW" dirty="0">
              <a:solidFill>
                <a:srgbClr val="333333"/>
              </a:solidFill>
              <a:latin typeface="微軟正黑體" panose="020B0604030504040204" pitchFamily="34" charset="-120"/>
              <a:ea typeface="微軟正黑體" panose="020B0604030504040204" pitchFamily="34" charset="-120"/>
            </a:endParaRPr>
          </a:p>
          <a:p>
            <a:pPr marL="460538" indent="-460538" latinLnBrk="1">
              <a:buFont typeface="Arial" panose="020B0604020202020204" pitchFamily="34" charset="0"/>
              <a:buChar char="•"/>
            </a:pPr>
            <a:r>
              <a:rPr lang="zh-TW" altLang="en-US" dirty="0">
                <a:solidFill>
                  <a:srgbClr val="333333"/>
                </a:solidFill>
                <a:latin typeface="微軟正黑體" panose="020B0604030504040204" pitchFamily="34" charset="-120"/>
                <a:ea typeface="微軟正黑體" panose="020B0604030504040204" pitchFamily="34" charset="-120"/>
              </a:rPr>
              <a:t>輻射工作人員應接受原能會指定之訓練，並領有輻射安全証書或輻射防護執照，始得從事輻射作業</a:t>
            </a:r>
            <a:r>
              <a:rPr lang="zh-TW" altLang="en-US" dirty="0" smtClean="0">
                <a:solidFill>
                  <a:srgbClr val="333333"/>
                </a:solidFill>
                <a:latin typeface="微軟正黑體" panose="020B0604030504040204" pitchFamily="34" charset="-120"/>
                <a:ea typeface="微軟正黑體" panose="020B0604030504040204" pitchFamily="34" charset="-120"/>
              </a:rPr>
              <a:t>。</a:t>
            </a:r>
            <a:endParaRPr lang="en-US" altLang="zh-TW" dirty="0" smtClean="0">
              <a:solidFill>
                <a:srgbClr val="333333"/>
              </a:solidFill>
              <a:latin typeface="微軟正黑體" panose="020B0604030504040204" pitchFamily="34" charset="-120"/>
              <a:ea typeface="微軟正黑體" panose="020B0604030504040204" pitchFamily="34" charset="-120"/>
            </a:endParaRPr>
          </a:p>
          <a:p>
            <a:pPr marL="0" indent="0" latinLnBrk="1">
              <a:buFont typeface="Arial" panose="020B0604020202020204" pitchFamily="34" charset="0"/>
              <a:buNone/>
            </a:pPr>
            <a:endParaRPr lang="en-US" altLang="zh-TW" dirty="0" smtClean="0">
              <a:solidFill>
                <a:srgbClr val="333333"/>
              </a:solidFill>
              <a:latin typeface="微軟正黑體" panose="020B0604030504040204" pitchFamily="34" charset="-120"/>
              <a:ea typeface="微軟正黑體" panose="020B0604030504040204" pitchFamily="34" charset="-120"/>
            </a:endParaRPr>
          </a:p>
          <a:p>
            <a:pPr marL="0" indent="0" latinLnBrk="1">
              <a:buFont typeface="Arial" panose="020B0604020202020204" pitchFamily="34" charset="0"/>
              <a:buNone/>
            </a:pPr>
            <a:r>
              <a:rPr lang="zh-TW" altLang="en-US" dirty="0" smtClean="0">
                <a:solidFill>
                  <a:srgbClr val="333333"/>
                </a:solidFill>
                <a:latin typeface="微軟正黑體" panose="020B0604030504040204" pitchFamily="34" charset="-120"/>
                <a:ea typeface="微軟正黑體" panose="020B0604030504040204" pitchFamily="34" charset="-120"/>
              </a:rPr>
              <a:t>醫院內之可發生游離輻射設備都有</a:t>
            </a:r>
            <a:r>
              <a:rPr lang="en-US" altLang="zh-TW" dirty="0" smtClean="0">
                <a:solidFill>
                  <a:srgbClr val="333333"/>
                </a:solidFill>
                <a:latin typeface="微軟正黑體" panose="020B0604030504040204" pitchFamily="34" charset="-120"/>
                <a:ea typeface="微軟正黑體" panose="020B0604030504040204" pitchFamily="34" charset="-120"/>
              </a:rPr>
              <a:t>Deadman Type</a:t>
            </a:r>
            <a:r>
              <a:rPr lang="zh-TW" altLang="en-US" dirty="0" smtClean="0">
                <a:solidFill>
                  <a:srgbClr val="333333"/>
                </a:solidFill>
                <a:latin typeface="微軟正黑體" panose="020B0604030504040204" pitchFamily="34" charset="-120"/>
                <a:ea typeface="微軟正黑體" panose="020B0604030504040204" pitchFamily="34" charset="-120"/>
              </a:rPr>
              <a:t>，除通電外還要手壓按鈕才能放出</a:t>
            </a:r>
            <a:r>
              <a:rPr lang="en-US" altLang="zh-TW" dirty="0" smtClean="0">
                <a:solidFill>
                  <a:srgbClr val="333333"/>
                </a:solidFill>
                <a:latin typeface="微軟正黑體" panose="020B0604030504040204" pitchFamily="34" charset="-120"/>
                <a:ea typeface="微軟正黑體" panose="020B0604030504040204" pitchFamily="34" charset="-120"/>
              </a:rPr>
              <a:t>X</a:t>
            </a:r>
            <a:r>
              <a:rPr lang="zh-TW" altLang="en-US" dirty="0" smtClean="0">
                <a:solidFill>
                  <a:srgbClr val="333333"/>
                </a:solidFill>
                <a:latin typeface="微軟正黑體" panose="020B0604030504040204" pitchFamily="34" charset="-120"/>
                <a:ea typeface="微軟正黑體" panose="020B0604030504040204" pitchFamily="34" charset="-120"/>
              </a:rPr>
              <a:t>光。</a:t>
            </a:r>
            <a:endParaRPr lang="en-US" altLang="zh-TW" dirty="0">
              <a:solidFill>
                <a:srgbClr val="333333"/>
              </a:solidFill>
              <a:latin typeface="微軟正黑體" panose="020B0604030504040204" pitchFamily="34" charset="-120"/>
              <a:ea typeface="微軟正黑體" panose="020B0604030504040204" pitchFamily="34" charset="-120"/>
            </a:endParaRPr>
          </a:p>
          <a:p>
            <a:pPr defTabSz="921075">
              <a:defRPr/>
            </a:pPr>
            <a:endParaRPr lang="en-US" altLang="zh-TW" dirty="0">
              <a:solidFill>
                <a:srgbClr val="333333"/>
              </a:solidFill>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A93AC470-A4EC-4B2F-A48B-B15C1929D951}" type="slidenum">
              <a:rPr lang="zh-TW" altLang="en-US" smtClean="0">
                <a:solidFill>
                  <a:prstClr val="black"/>
                </a:solidFill>
              </a:rPr>
              <a:pPr>
                <a:defRPr/>
              </a:pPr>
              <a:t>34</a:t>
            </a:fld>
            <a:endParaRPr lang="zh-TW" altLang="en-US">
              <a:solidFill>
                <a:prstClr val="black"/>
              </a:solidFill>
            </a:endParaRPr>
          </a:p>
        </p:txBody>
      </p:sp>
    </p:spTree>
    <p:extLst>
      <p:ext uri="{BB962C8B-B14F-4D97-AF65-F5344CB8AC3E}">
        <p14:creationId xmlns:p14="http://schemas.microsoft.com/office/powerpoint/2010/main" val="58107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只有「放射性物質意外事件」和「放射性物料管理及運送等意外事件」。</a:t>
            </a:r>
            <a:endParaRPr lang="en-US" altLang="zh-TW" dirty="0" smtClean="0"/>
          </a:p>
          <a:p>
            <a:r>
              <a:rPr lang="zh-TW" altLang="en-US" dirty="0">
                <a:solidFill>
                  <a:srgbClr val="000000"/>
                </a:solidFill>
                <a:latin typeface="Lucida Sans Unicode" pitchFamily="34" charset="0"/>
              </a:rPr>
              <a:t>民國</a:t>
            </a:r>
            <a:r>
              <a:rPr lang="en-US" altLang="zh-TW" dirty="0">
                <a:solidFill>
                  <a:srgbClr val="000000"/>
                </a:solidFill>
                <a:latin typeface="Lucida Sans Unicode" pitchFamily="34" charset="0"/>
              </a:rPr>
              <a:t>88</a:t>
            </a:r>
            <a:r>
              <a:rPr lang="zh-TW" altLang="en-US" dirty="0">
                <a:solidFill>
                  <a:srgbClr val="000000"/>
                </a:solidFill>
                <a:latin typeface="Lucida Sans Unicode" pitchFamily="34" charset="0"/>
              </a:rPr>
              <a:t>年核三廠核子燃料運送意外：司機酒駕撞進民宅，偵測中心出動現場無輻射汙染</a:t>
            </a:r>
            <a:r>
              <a:rPr lang="en-US" altLang="zh-TW" dirty="0">
                <a:solidFill>
                  <a:srgbClr val="000000"/>
                </a:solidFill>
                <a:latin typeface="Lucida Sans Unicode" pitchFamily="34" charset="0"/>
              </a:rPr>
              <a:t>(0.03-0.05</a:t>
            </a:r>
            <a:r>
              <a:rPr lang="zh-TW" altLang="en-US" dirty="0">
                <a:solidFill>
                  <a:srgbClr val="000000"/>
                </a:solidFill>
                <a:latin typeface="Lucida Sans Unicode" pitchFamily="34" charset="0"/>
              </a:rPr>
              <a:t>微西弗</a:t>
            </a:r>
            <a:r>
              <a:rPr lang="en-US" altLang="zh-TW" dirty="0">
                <a:solidFill>
                  <a:srgbClr val="000000"/>
                </a:solidFill>
                <a:latin typeface="Lucida Sans Unicode" pitchFamily="34" charset="0"/>
              </a:rPr>
              <a:t>/</a:t>
            </a:r>
            <a:r>
              <a:rPr lang="zh-TW" altLang="en-US" dirty="0">
                <a:solidFill>
                  <a:srgbClr val="000000"/>
                </a:solidFill>
                <a:latin typeface="Lucida Sans Unicode" pitchFamily="34" charset="0"/>
              </a:rPr>
              <a:t>小時</a:t>
            </a:r>
            <a:r>
              <a:rPr lang="en-US" altLang="zh-TW" dirty="0">
                <a:solidFill>
                  <a:srgbClr val="000000"/>
                </a:solidFill>
                <a:latin typeface="Lucida Sans Unicode" pitchFamily="34" charset="0"/>
              </a:rPr>
              <a:t>)</a:t>
            </a:r>
            <a:r>
              <a:rPr lang="zh-TW" altLang="en-US" dirty="0">
                <a:solidFill>
                  <a:srgbClr val="000000"/>
                </a:solidFill>
                <a:latin typeface="Lucida Sans Unicode" pitchFamily="34" charset="0"/>
              </a:rPr>
              <a:t>，燃料棒退回西屋公司。</a:t>
            </a:r>
            <a:endParaRPr lang="en-US" altLang="zh-TW" dirty="0">
              <a:solidFill>
                <a:srgbClr val="000000"/>
              </a:solidFill>
              <a:latin typeface="Lucida Sans Unicode" pitchFamily="34" charset="0"/>
            </a:endParaRPr>
          </a:p>
          <a:p>
            <a:r>
              <a:rPr lang="en-US" altLang="zh-TW" dirty="0">
                <a:solidFill>
                  <a:srgbClr val="000000"/>
                </a:solidFill>
                <a:latin typeface="Lucida Sans Unicode" pitchFamily="34" charset="0"/>
              </a:rPr>
              <a:t>105</a:t>
            </a:r>
            <a:r>
              <a:rPr lang="zh-TW" altLang="en-US" dirty="0">
                <a:solidFill>
                  <a:srgbClr val="000000"/>
                </a:solidFill>
                <a:latin typeface="Lucida Sans Unicode" pitchFamily="34" charset="0"/>
              </a:rPr>
              <a:t>年</a:t>
            </a:r>
            <a:r>
              <a:rPr lang="en-US" altLang="zh-TW" dirty="0">
                <a:solidFill>
                  <a:srgbClr val="000000"/>
                </a:solidFill>
                <a:latin typeface="Lucida Sans Unicode" pitchFamily="34" charset="0"/>
              </a:rPr>
              <a:t>2</a:t>
            </a:r>
            <a:r>
              <a:rPr lang="zh-TW" altLang="en-US" dirty="0">
                <a:solidFill>
                  <a:srgbClr val="000000"/>
                </a:solidFill>
                <a:latin typeface="Lucida Sans Unicode" pitchFamily="34" charset="0"/>
              </a:rPr>
              <a:t>件：</a:t>
            </a:r>
            <a:r>
              <a:rPr lang="en-US" altLang="zh-TW" dirty="0">
                <a:solidFill>
                  <a:srgbClr val="000000"/>
                </a:solidFill>
                <a:latin typeface="Lucida Sans Unicode" pitchFamily="34" charset="0"/>
              </a:rPr>
              <a:t>20160620_</a:t>
            </a:r>
            <a:r>
              <a:rPr lang="zh-TW" altLang="en-US" dirty="0">
                <a:solidFill>
                  <a:srgbClr val="000000"/>
                </a:solidFill>
                <a:latin typeface="Lucida Sans Unicode" pitchFamily="34" charset="0"/>
              </a:rPr>
              <a:t>華泰電子通報</a:t>
            </a:r>
            <a:r>
              <a:rPr lang="en-US" altLang="zh-TW" dirty="0">
                <a:solidFill>
                  <a:srgbClr val="000000"/>
                </a:solidFill>
                <a:latin typeface="Lucida Sans Unicode" pitchFamily="34" charset="0"/>
              </a:rPr>
              <a:t>X</a:t>
            </a:r>
            <a:r>
              <a:rPr lang="zh-TW" altLang="en-US" dirty="0">
                <a:solidFill>
                  <a:srgbClr val="000000"/>
                </a:solidFill>
                <a:latin typeface="Lucida Sans Unicode" pitchFamily="34" charset="0"/>
              </a:rPr>
              <a:t>光機操作人員之佩章讀值異常 </a:t>
            </a:r>
            <a:r>
              <a:rPr lang="en-US" altLang="zh-TW" dirty="0">
                <a:solidFill>
                  <a:srgbClr val="000000"/>
                </a:solidFill>
                <a:latin typeface="Lucida Sans Unicode" pitchFamily="34" charset="0"/>
              </a:rPr>
              <a:t>&amp;</a:t>
            </a:r>
            <a:r>
              <a:rPr lang="zh-TW" altLang="en-US" dirty="0">
                <a:solidFill>
                  <a:srgbClr val="000000"/>
                </a:solidFill>
                <a:latin typeface="Lucida Sans Unicode" pitchFamily="34" charset="0"/>
              </a:rPr>
              <a:t> </a:t>
            </a:r>
            <a:r>
              <a:rPr lang="en-US" altLang="zh-TW" dirty="0">
                <a:solidFill>
                  <a:srgbClr val="000000"/>
                </a:solidFill>
                <a:latin typeface="Lucida Sans Unicode" pitchFamily="34" charset="0"/>
              </a:rPr>
              <a:t>20161011_</a:t>
            </a:r>
            <a:r>
              <a:rPr lang="zh-TW" altLang="en-US" dirty="0">
                <a:solidFill>
                  <a:srgbClr val="000000"/>
                </a:solidFill>
                <a:latin typeface="Lucida Sans Unicode" pitchFamily="34" charset="0"/>
              </a:rPr>
              <a:t>慶欣欣鋼鐵通報有輻射廢鐵</a:t>
            </a:r>
            <a:endParaRPr lang="en-US" altLang="zh-TW" dirty="0">
              <a:solidFill>
                <a:srgbClr val="000000"/>
              </a:solidFill>
              <a:latin typeface="Lucida Sans Unicode" pitchFamily="34" charset="0"/>
            </a:endParaRPr>
          </a:p>
          <a:p>
            <a:r>
              <a:rPr lang="en-US" altLang="zh-TW" dirty="0">
                <a:solidFill>
                  <a:srgbClr val="000000"/>
                </a:solidFill>
                <a:latin typeface="Lucida Sans Unicode" pitchFamily="34" charset="0"/>
              </a:rPr>
              <a:t>106</a:t>
            </a:r>
            <a:r>
              <a:rPr lang="zh-TW" altLang="en-US" dirty="0">
                <a:solidFill>
                  <a:srgbClr val="000000"/>
                </a:solidFill>
                <a:latin typeface="Lucida Sans Unicode" pitchFamily="34" charset="0"/>
              </a:rPr>
              <a:t>年</a:t>
            </a:r>
            <a:r>
              <a:rPr lang="en-US" altLang="zh-TW" dirty="0">
                <a:solidFill>
                  <a:srgbClr val="000000"/>
                </a:solidFill>
                <a:latin typeface="Lucida Sans Unicode" pitchFamily="34" charset="0"/>
              </a:rPr>
              <a:t>5</a:t>
            </a:r>
            <a:r>
              <a:rPr lang="zh-TW" altLang="en-US" dirty="0">
                <a:solidFill>
                  <a:srgbClr val="000000"/>
                </a:solidFill>
                <a:latin typeface="Lucida Sans Unicode" pitchFamily="34" charset="0"/>
              </a:rPr>
              <a:t>件：</a:t>
            </a:r>
            <a:r>
              <a:rPr lang="en-US" altLang="zh-TW" dirty="0"/>
              <a:t>5/2</a:t>
            </a:r>
            <a:r>
              <a:rPr lang="zh-TW" altLang="en-US" dirty="0" smtClean="0"/>
              <a:t> </a:t>
            </a:r>
            <a:r>
              <a:rPr lang="zh-TW" altLang="en-US" dirty="0"/>
              <a:t>台中中山醫院通報，維護工程師意外曝露</a:t>
            </a:r>
            <a:r>
              <a:rPr lang="zh-TW" altLang="en-US" dirty="0" smtClean="0"/>
              <a:t> </a:t>
            </a:r>
            <a:r>
              <a:rPr lang="en-US" altLang="zh-TW" dirty="0"/>
              <a:t>6/22</a:t>
            </a:r>
            <a:r>
              <a:rPr lang="zh-TW" altLang="en-US" dirty="0" smtClean="0"/>
              <a:t> </a:t>
            </a:r>
            <a:r>
              <a:rPr lang="zh-TW" altLang="en-US" dirty="0"/>
              <a:t>北一女拾獲射源通報</a:t>
            </a:r>
            <a:r>
              <a:rPr lang="zh-TW" altLang="en-US" dirty="0" smtClean="0"/>
              <a:t> </a:t>
            </a:r>
            <a:r>
              <a:rPr lang="en-US" altLang="zh-TW" dirty="0"/>
              <a:t>8/2</a:t>
            </a:r>
            <a:r>
              <a:rPr lang="zh-TW" altLang="en-US" dirty="0" smtClean="0"/>
              <a:t> </a:t>
            </a:r>
            <a:r>
              <a:rPr lang="zh-TW" altLang="en-US" dirty="0"/>
              <a:t>民眾廖先生報案受鄰居輻射傷害</a:t>
            </a:r>
            <a:r>
              <a:rPr lang="zh-TW" altLang="en-US" dirty="0" smtClean="0"/>
              <a:t> </a:t>
            </a:r>
            <a:r>
              <a:rPr lang="en-US" altLang="zh-TW" dirty="0"/>
              <a:t>8/23</a:t>
            </a:r>
            <a:r>
              <a:rPr lang="zh-TW" altLang="en-US" dirty="0" smtClean="0"/>
              <a:t> </a:t>
            </a:r>
            <a:r>
              <a:rPr lang="zh-TW" altLang="en-US" dirty="0"/>
              <a:t>鋼鐵廠輻射超標</a:t>
            </a:r>
            <a:r>
              <a:rPr lang="zh-TW" altLang="en-US" dirty="0" smtClean="0"/>
              <a:t> </a:t>
            </a:r>
            <a:r>
              <a:rPr lang="en-US" altLang="zh-TW" dirty="0"/>
              <a:t>9/1</a:t>
            </a:r>
            <a:r>
              <a:rPr lang="zh-TW" altLang="en-US" dirty="0" smtClean="0"/>
              <a:t> </a:t>
            </a:r>
            <a:r>
              <a:rPr lang="zh-TW" altLang="en-US" dirty="0"/>
              <a:t>鴻鑄龔思通報輻射劑量異常鋼鐵片</a:t>
            </a:r>
            <a:r>
              <a:rPr lang="zh-TW" altLang="en-US" dirty="0" smtClean="0"/>
              <a:t> </a:t>
            </a:r>
            <a:endParaRPr lang="zh-TW" altLang="en-US" dirty="0"/>
          </a:p>
        </p:txBody>
      </p:sp>
      <p:sp>
        <p:nvSpPr>
          <p:cNvPr id="4" name="投影片編號版面配置區 3"/>
          <p:cNvSpPr>
            <a:spLocks noGrp="1"/>
          </p:cNvSpPr>
          <p:nvPr>
            <p:ph type="sldNum" sz="quarter" idx="10"/>
          </p:nvPr>
        </p:nvSpPr>
        <p:spPr/>
        <p:txBody>
          <a:bodyPr/>
          <a:lstStyle/>
          <a:p>
            <a:pPr>
              <a:defRPr/>
            </a:pPr>
            <a:fld id="{A93AC470-A4EC-4B2F-A48B-B15C1929D951}" type="slidenum">
              <a:rPr lang="zh-TW" altLang="en-US" smtClean="0">
                <a:solidFill>
                  <a:prstClr val="black"/>
                </a:solidFill>
              </a:rPr>
              <a:pPr>
                <a:defRPr/>
              </a:pPr>
              <a:t>37</a:t>
            </a:fld>
            <a:endParaRPr lang="zh-TW" altLang="en-US">
              <a:solidFill>
                <a:prstClr val="black"/>
              </a:solidFill>
            </a:endParaRPr>
          </a:p>
        </p:txBody>
      </p:sp>
    </p:spTree>
    <p:extLst>
      <p:ext uri="{BB962C8B-B14F-4D97-AF65-F5344CB8AC3E}">
        <p14:creationId xmlns:p14="http://schemas.microsoft.com/office/powerpoint/2010/main" val="1089975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有時間再介紹案例。</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solidFill>
                  <a:prstClr val="black"/>
                </a:solidFill>
              </a:rPr>
              <a:pPr/>
              <a:t>38</a:t>
            </a:fld>
            <a:endParaRPr lang="zh-TW" altLang="en-US">
              <a:solidFill>
                <a:prstClr val="black"/>
              </a:solidFill>
            </a:endParaRPr>
          </a:p>
        </p:txBody>
      </p:sp>
    </p:spTree>
    <p:extLst>
      <p:ext uri="{BB962C8B-B14F-4D97-AF65-F5344CB8AC3E}">
        <p14:creationId xmlns:p14="http://schemas.microsoft.com/office/powerpoint/2010/main" val="2006217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影像版面配置區 1"/>
          <p:cNvSpPr>
            <a:spLocks noGrp="1" noRot="1" noChangeAspect="1" noTextEdit="1"/>
          </p:cNvSpPr>
          <p:nvPr>
            <p:ph type="sldImg"/>
          </p:nvPr>
        </p:nvSpPr>
        <p:spPr>
          <a:ln/>
        </p:spPr>
      </p:sp>
      <p:sp>
        <p:nvSpPr>
          <p:cNvPr id="1024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z="1400">
                <a:latin typeface="微軟正黑體" panose="020B0604030504040204" pitchFamily="34" charset="-120"/>
                <a:ea typeface="微軟正黑體" panose="020B0604030504040204" pitchFamily="34" charset="-120"/>
              </a:rPr>
              <a:t>因此，像本次報導的狀況，消防員在滅火的時候，並不需要擔心輻射。</a:t>
            </a:r>
          </a:p>
        </p:txBody>
      </p:sp>
      <p:sp>
        <p:nvSpPr>
          <p:cNvPr id="1024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ADD0C2D-FA86-4D0E-B6E1-C33F091EC70D}" type="slidenum">
              <a:rPr lang="en-US" altLang="zh-TW" smtClean="0">
                <a:solidFill>
                  <a:prstClr val="black"/>
                </a:solidFill>
              </a:rPr>
              <a:pPr/>
              <a:t>40</a:t>
            </a:fld>
            <a:endParaRPr lang="en-US" altLang="zh-TW">
              <a:solidFill>
                <a:prstClr val="black"/>
              </a:solidFill>
            </a:endParaRPr>
          </a:p>
        </p:txBody>
      </p:sp>
    </p:spTree>
    <p:extLst>
      <p:ext uri="{BB962C8B-B14F-4D97-AF65-F5344CB8AC3E}">
        <p14:creationId xmlns:p14="http://schemas.microsoft.com/office/powerpoint/2010/main" val="2826230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solidFill>
                  <a:prstClr val="black"/>
                </a:solidFill>
              </a:rPr>
              <a:pPr/>
              <a:t>49</a:t>
            </a:fld>
            <a:endParaRPr lang="zh-TW" altLang="en-US">
              <a:solidFill>
                <a:prstClr val="black"/>
              </a:solidFill>
            </a:endParaRPr>
          </a:p>
        </p:txBody>
      </p:sp>
    </p:spTree>
    <p:extLst>
      <p:ext uri="{BB962C8B-B14F-4D97-AF65-F5344CB8AC3E}">
        <p14:creationId xmlns:p14="http://schemas.microsoft.com/office/powerpoint/2010/main" val="951310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Tree>
    <p:extLst>
      <p:ext uri="{BB962C8B-B14F-4D97-AF65-F5344CB8AC3E}">
        <p14:creationId xmlns:p14="http://schemas.microsoft.com/office/powerpoint/2010/main" val="1727790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9219" name="備忘稿版面配置區 2"/>
          <p:cNvSpPr>
            <a:spLocks noGrp="1"/>
          </p:cNvSpPr>
          <p:nvPr>
            <p:ph type="body" idx="1"/>
          </p:nvPr>
        </p:nvSpPr>
        <p:spPr>
          <a:noFill/>
        </p:spPr>
        <p:txBody>
          <a:bodyPr/>
          <a:lstStyle/>
          <a:p>
            <a:r>
              <a:rPr lang="zh-TW" altLang="en-US" smtClean="0"/>
              <a:t>沙漏</a:t>
            </a:r>
            <a:r>
              <a:rPr lang="en-US" altLang="zh-TW" smtClean="0"/>
              <a:t>/hourglass</a:t>
            </a:r>
            <a:r>
              <a:rPr lang="zh-TW" altLang="en-US" smtClean="0"/>
              <a:t>：</a:t>
            </a:r>
            <a:r>
              <a:rPr lang="en-US" altLang="zh-TW" smtClean="0"/>
              <a:t>https://commons.wikimedia.org/wiki/File:Glossy_3d_blue_hourglass.png</a:t>
            </a:r>
          </a:p>
          <a:p>
            <a:r>
              <a:rPr lang="zh-TW" altLang="en-US" smtClean="0"/>
              <a:t>應變時間較充裕：</a:t>
            </a:r>
            <a:r>
              <a:rPr lang="en-US" altLang="zh-TW" smtClean="0"/>
              <a:t>https://commons.wikimedia.org/wiki/File:Maintenance-time.svg</a:t>
            </a:r>
          </a:p>
          <a:p>
            <a:endParaRPr lang="zh-TW" altLang="en-US" smtClean="0"/>
          </a:p>
        </p:txBody>
      </p:sp>
      <p:sp>
        <p:nvSpPr>
          <p:cNvPr id="9220" name="投影片編號版面配置區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新細明體" panose="02020500000000000000" pitchFamily="18" charset="-120"/>
              </a:defRPr>
            </a:lvl1pPr>
            <a:lvl2pPr marL="685371" indent="-262923">
              <a:defRPr kumimoji="1">
                <a:solidFill>
                  <a:schemeClr val="tx1"/>
                </a:solidFill>
                <a:latin typeface="Arial" panose="020B0604020202020204" pitchFamily="34" charset="0"/>
                <a:ea typeface="新細明體" panose="02020500000000000000" pitchFamily="18" charset="-120"/>
              </a:defRPr>
            </a:lvl2pPr>
            <a:lvl3pPr marL="1054645" indent="-209747">
              <a:defRPr kumimoji="1">
                <a:solidFill>
                  <a:schemeClr val="tx1"/>
                </a:solidFill>
                <a:latin typeface="Arial" panose="020B0604020202020204" pitchFamily="34" charset="0"/>
                <a:ea typeface="新細明體" panose="02020500000000000000" pitchFamily="18" charset="-120"/>
              </a:defRPr>
            </a:lvl3pPr>
            <a:lvl4pPr marL="1475618" indent="-209747">
              <a:defRPr kumimoji="1">
                <a:solidFill>
                  <a:schemeClr val="tx1"/>
                </a:solidFill>
                <a:latin typeface="Arial" panose="020B0604020202020204" pitchFamily="34" charset="0"/>
                <a:ea typeface="新細明體" panose="02020500000000000000" pitchFamily="18" charset="-120"/>
              </a:defRPr>
            </a:lvl4pPr>
            <a:lvl5pPr marL="1899543" indent="-209747">
              <a:defRPr kumimoji="1">
                <a:solidFill>
                  <a:schemeClr val="tx1"/>
                </a:solidFill>
                <a:latin typeface="Arial" panose="020B0604020202020204" pitchFamily="34" charset="0"/>
                <a:ea typeface="新細明體" panose="02020500000000000000" pitchFamily="18" charset="-120"/>
              </a:defRPr>
            </a:lvl5pPr>
            <a:lvl6pPr marL="2324946" indent="-20974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50350" indent="-20974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75753" indent="-20974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01156" indent="-20974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2C795C-ADCD-441C-B278-BD4288488C61}" type="slidenum">
              <a:rPr lang="en-US" altLang="zh-TW" smtClean="0"/>
              <a:pPr/>
              <a:t>51</a:t>
            </a:fld>
            <a:endParaRPr lang="en-US" altLang="zh-TW" smtClean="0"/>
          </a:p>
        </p:txBody>
      </p:sp>
    </p:spTree>
    <p:extLst>
      <p:ext uri="{BB962C8B-B14F-4D97-AF65-F5344CB8AC3E}">
        <p14:creationId xmlns:p14="http://schemas.microsoft.com/office/powerpoint/2010/main" val="2955719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657132" y="9940495"/>
            <a:ext cx="2797165" cy="52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95" tIns="44097" rIns="88195" bIns="44097" anchor="b"/>
          <a:lstStyle>
            <a:lvl1pPr>
              <a:defRPr>
                <a:solidFill>
                  <a:schemeClr val="tx1"/>
                </a:solidFill>
                <a:latin typeface="Arial" panose="020B0604020202020204" pitchFamily="34" charset="0"/>
                <a:ea typeface="華康儷中黑" charset="-120"/>
              </a:defRPr>
            </a:lvl1pPr>
            <a:lvl2pPr marL="742950" indent="-285750">
              <a:defRPr>
                <a:solidFill>
                  <a:schemeClr val="tx1"/>
                </a:solidFill>
                <a:latin typeface="Arial" panose="020B0604020202020204" pitchFamily="34" charset="0"/>
                <a:ea typeface="華康儷中黑" charset="-120"/>
              </a:defRPr>
            </a:lvl2pPr>
            <a:lvl3pPr marL="1143000" indent="-228600">
              <a:defRPr>
                <a:solidFill>
                  <a:schemeClr val="tx1"/>
                </a:solidFill>
                <a:latin typeface="Arial" panose="020B0604020202020204" pitchFamily="34" charset="0"/>
                <a:ea typeface="華康儷中黑" charset="-120"/>
              </a:defRPr>
            </a:lvl3pPr>
            <a:lvl4pPr marL="1600200" indent="-228600">
              <a:defRPr>
                <a:solidFill>
                  <a:schemeClr val="tx1"/>
                </a:solidFill>
                <a:latin typeface="Arial" panose="020B0604020202020204" pitchFamily="34" charset="0"/>
                <a:ea typeface="華康儷中黑" charset="-120"/>
              </a:defRPr>
            </a:lvl4pPr>
            <a:lvl5pPr marL="2057400" indent="-228600">
              <a:defRPr>
                <a:solidFill>
                  <a:schemeClr val="tx1"/>
                </a:solidFill>
                <a:latin typeface="Arial" panose="020B0604020202020204" pitchFamily="34" charset="0"/>
                <a:ea typeface="華康儷中黑"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華康儷中黑"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華康儷中黑"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華康儷中黑"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華康儷中黑" charset="-120"/>
              </a:defRPr>
            </a:lvl9pPr>
          </a:lstStyle>
          <a:p>
            <a:pPr algn="r" eaLnBrk="1" hangingPunct="1"/>
            <a:fld id="{FA5DF1CB-B9E3-406A-B310-F2868534E7FF}" type="slidenum">
              <a:rPr lang="en-US" altLang="zh-TW" sz="1200">
                <a:ea typeface="新細明體" panose="02020500000000000000" pitchFamily="18" charset="-120"/>
              </a:rPr>
              <a:pPr algn="r" eaLnBrk="1" hangingPunct="1"/>
              <a:t>52</a:t>
            </a:fld>
            <a:endParaRPr lang="en-US" altLang="zh-TW" sz="1200">
              <a:ea typeface="新細明體" panose="02020500000000000000" pitchFamily="18" charset="-12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xfrm>
            <a:off x="861485" y="4971789"/>
            <a:ext cx="4732847" cy="47084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72" tIns="42486" rIns="84972" bIns="42486" numCol="1" anchor="t" anchorCtr="0" compatLnSpc="1">
            <a:prstTxWarp prst="textNoShape">
              <a:avLst/>
            </a:prstTxWarp>
          </a:bodyPr>
          <a:lstStyle/>
          <a:p>
            <a:pPr eaLnBrk="1" hangingPunct="1">
              <a:spcBef>
                <a:spcPct val="0"/>
              </a:spcBef>
            </a:pPr>
            <a:r>
              <a:rPr lang="zh-TW" altLang="en-US" smtClean="0">
                <a:latin typeface="Arial" panose="020B0604020202020204" pitchFamily="34" charset="0"/>
              </a:rPr>
              <a:t>備用系統失靈</a:t>
            </a:r>
            <a:endParaRPr lang="zh-TW" altLang="zh-TW" smtClean="0">
              <a:latin typeface="Arial" panose="020B0604020202020204" pitchFamily="34" charset="0"/>
            </a:endParaRPr>
          </a:p>
        </p:txBody>
      </p:sp>
    </p:spTree>
    <p:extLst>
      <p:ext uri="{BB962C8B-B14F-4D97-AF65-F5344CB8AC3E}">
        <p14:creationId xmlns:p14="http://schemas.microsoft.com/office/powerpoint/2010/main" val="1702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657132" y="9940495"/>
            <a:ext cx="2797165" cy="52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95" tIns="44097" rIns="88195" bIns="44097" anchor="b"/>
          <a:lstStyle>
            <a:lvl1pPr>
              <a:defRPr>
                <a:solidFill>
                  <a:schemeClr val="tx1"/>
                </a:solidFill>
                <a:latin typeface="Arial" panose="020B0604020202020204" pitchFamily="34" charset="0"/>
                <a:ea typeface="華康儷中黑" charset="-120"/>
              </a:defRPr>
            </a:lvl1pPr>
            <a:lvl2pPr marL="742950" indent="-285750">
              <a:defRPr>
                <a:solidFill>
                  <a:schemeClr val="tx1"/>
                </a:solidFill>
                <a:latin typeface="Arial" panose="020B0604020202020204" pitchFamily="34" charset="0"/>
                <a:ea typeface="華康儷中黑" charset="-120"/>
              </a:defRPr>
            </a:lvl2pPr>
            <a:lvl3pPr marL="1143000" indent="-228600">
              <a:defRPr>
                <a:solidFill>
                  <a:schemeClr val="tx1"/>
                </a:solidFill>
                <a:latin typeface="Arial" panose="020B0604020202020204" pitchFamily="34" charset="0"/>
                <a:ea typeface="華康儷中黑" charset="-120"/>
              </a:defRPr>
            </a:lvl3pPr>
            <a:lvl4pPr marL="1600200" indent="-228600">
              <a:defRPr>
                <a:solidFill>
                  <a:schemeClr val="tx1"/>
                </a:solidFill>
                <a:latin typeface="Arial" panose="020B0604020202020204" pitchFamily="34" charset="0"/>
                <a:ea typeface="華康儷中黑" charset="-120"/>
              </a:defRPr>
            </a:lvl4pPr>
            <a:lvl5pPr marL="2057400" indent="-228600">
              <a:defRPr>
                <a:solidFill>
                  <a:schemeClr val="tx1"/>
                </a:solidFill>
                <a:latin typeface="Arial" panose="020B0604020202020204" pitchFamily="34" charset="0"/>
                <a:ea typeface="華康儷中黑"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華康儷中黑"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華康儷中黑"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華康儷中黑"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華康儷中黑" charset="-120"/>
              </a:defRPr>
            </a:lvl9pPr>
          </a:lstStyle>
          <a:p>
            <a:pPr algn="r" eaLnBrk="1" hangingPunct="1"/>
            <a:fld id="{FA5DF1CB-B9E3-406A-B310-F2868534E7FF}" type="slidenum">
              <a:rPr lang="en-US" altLang="zh-TW" sz="1200">
                <a:ea typeface="新細明體" panose="02020500000000000000" pitchFamily="18" charset="-120"/>
              </a:rPr>
              <a:pPr algn="r" eaLnBrk="1" hangingPunct="1"/>
              <a:t>53</a:t>
            </a:fld>
            <a:endParaRPr lang="en-US" altLang="zh-TW" sz="1200">
              <a:ea typeface="新細明體" panose="02020500000000000000" pitchFamily="18" charset="-12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xfrm>
            <a:off x="861485" y="4971789"/>
            <a:ext cx="4732847" cy="47084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72" tIns="42486" rIns="84972" bIns="42486" numCol="1" anchor="t" anchorCtr="0" compatLnSpc="1">
            <a:prstTxWarp prst="textNoShape">
              <a:avLst/>
            </a:prstTxWarp>
          </a:bodyPr>
          <a:lstStyle/>
          <a:p>
            <a:pPr eaLnBrk="1" hangingPunct="1">
              <a:spcBef>
                <a:spcPct val="0"/>
              </a:spcBef>
            </a:pPr>
            <a:r>
              <a:rPr lang="zh-TW" altLang="en-US" smtClean="0">
                <a:latin typeface="Arial" panose="020B0604020202020204" pitchFamily="34" charset="0"/>
              </a:rPr>
              <a:t>備用系統失靈</a:t>
            </a:r>
            <a:endParaRPr lang="zh-TW" altLang="zh-TW" smtClean="0">
              <a:latin typeface="Arial" panose="020B0604020202020204" pitchFamily="34" charset="0"/>
            </a:endParaRPr>
          </a:p>
        </p:txBody>
      </p:sp>
    </p:spTree>
    <p:extLst>
      <p:ext uri="{BB962C8B-B14F-4D97-AF65-F5344CB8AC3E}">
        <p14:creationId xmlns:p14="http://schemas.microsoft.com/office/powerpoint/2010/main" val="481566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93EEC2D-2A77-4E84-83A9-0CCB66515E01}" type="slidenum">
              <a:rPr lang="zh-TW" altLang="en-US" smtClean="0"/>
              <a:pPr>
                <a:defRPr/>
              </a:pPr>
              <a:t>54</a:t>
            </a:fld>
            <a:endParaRPr lang="zh-TW" altLang="en-US"/>
          </a:p>
        </p:txBody>
      </p:sp>
    </p:spTree>
    <p:extLst>
      <p:ext uri="{BB962C8B-B14F-4D97-AF65-F5344CB8AC3E}">
        <p14:creationId xmlns:p14="http://schemas.microsoft.com/office/powerpoint/2010/main" val="176804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圖像版面配置區 1"/>
          <p:cNvSpPr>
            <a:spLocks noGrp="1" noRot="1" noChangeAspect="1" noTextEdit="1"/>
          </p:cNvSpPr>
          <p:nvPr>
            <p:ph type="sldImg"/>
          </p:nvPr>
        </p:nvSpPr>
        <p:spPr>
          <a:ln/>
        </p:spPr>
      </p:sp>
      <p:sp>
        <p:nvSpPr>
          <p:cNvPr id="614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lnSpc>
                <a:spcPct val="90000"/>
              </a:lnSpc>
              <a:spcBef>
                <a:spcPct val="0"/>
              </a:spcBef>
            </a:pPr>
            <a:r>
              <a:rPr lang="zh-TW" altLang="en-US" sz="800" dirty="0">
                <a:latin typeface="Arial" charset="0"/>
              </a:rPr>
              <a:t>輻射頻譜圖：橫軸為頻率</a:t>
            </a:r>
            <a:r>
              <a:rPr lang="en-US" altLang="zh-TW" sz="800" dirty="0">
                <a:latin typeface="Arial" charset="0"/>
              </a:rPr>
              <a:t>(</a:t>
            </a:r>
            <a:r>
              <a:rPr lang="zh-TW" altLang="en-US" sz="800" dirty="0">
                <a:latin typeface="Arial" charset="0"/>
              </a:rPr>
              <a:t>也就是能量</a:t>
            </a:r>
            <a:r>
              <a:rPr lang="en-US" altLang="zh-TW" sz="800" dirty="0">
                <a:latin typeface="Arial" charset="0"/>
              </a:rPr>
              <a:t>)</a:t>
            </a:r>
            <a:r>
              <a:rPr lang="zh-TW" altLang="en-US" sz="800" dirty="0">
                <a:latin typeface="Arial" charset="0"/>
              </a:rPr>
              <a:t>，越往右能量越高。</a:t>
            </a:r>
            <a:endParaRPr lang="en-US" altLang="zh-TW" sz="800" dirty="0">
              <a:latin typeface="Arial" charset="0"/>
            </a:endParaRPr>
          </a:p>
          <a:p>
            <a:pPr marL="0" lvl="1">
              <a:lnSpc>
                <a:spcPct val="90000"/>
              </a:lnSpc>
              <a:spcBef>
                <a:spcPct val="0"/>
              </a:spcBef>
            </a:pPr>
            <a:r>
              <a:rPr lang="zh-TW" altLang="en-US" sz="800" dirty="0">
                <a:latin typeface="Arial" charset="0"/>
              </a:rPr>
              <a:t>可用這張圖介紹常見的游離輻射與非游離輻射，並導正視聽</a:t>
            </a:r>
            <a:r>
              <a:rPr lang="en-US" altLang="zh-TW" sz="800" dirty="0">
                <a:latin typeface="Arial" charset="0"/>
              </a:rPr>
              <a:t>(</a:t>
            </a:r>
            <a:r>
              <a:rPr lang="zh-TW" altLang="en-US" sz="800" dirty="0">
                <a:latin typeface="Arial" charset="0"/>
              </a:rPr>
              <a:t>例如：手機、微波爐不是非游離輻射</a:t>
            </a:r>
            <a:r>
              <a:rPr lang="en-US" altLang="zh-TW" sz="800" dirty="0">
                <a:latin typeface="Arial" charset="0"/>
              </a:rPr>
              <a:t>)</a:t>
            </a:r>
            <a:r>
              <a:rPr lang="zh-TW" altLang="en-US" sz="800" dirty="0">
                <a:latin typeface="Arial" charset="0"/>
              </a:rPr>
              <a:t>。</a:t>
            </a:r>
            <a:endParaRPr lang="en-US" altLang="zh-TW" sz="800" dirty="0">
              <a:latin typeface="Arial" charset="0"/>
            </a:endParaRPr>
          </a:p>
        </p:txBody>
      </p:sp>
      <p:sp>
        <p:nvSpPr>
          <p:cNvPr id="6144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15743" indent="-274554">
              <a:defRPr kumimoji="1">
                <a:solidFill>
                  <a:schemeClr val="tx1"/>
                </a:solidFill>
                <a:latin typeface="Arial" pitchFamily="34" charset="0"/>
                <a:ea typeface="新細明體" pitchFamily="18" charset="-120"/>
              </a:defRPr>
            </a:lvl2pPr>
            <a:lvl3pPr marL="1101385" indent="-219007">
              <a:defRPr kumimoji="1">
                <a:solidFill>
                  <a:schemeClr val="tx1"/>
                </a:solidFill>
                <a:latin typeface="Arial" pitchFamily="34" charset="0"/>
                <a:ea typeface="新細明體" pitchFamily="18" charset="-120"/>
              </a:defRPr>
            </a:lvl3pPr>
            <a:lvl4pPr marL="1542574" indent="-219007">
              <a:defRPr kumimoji="1">
                <a:solidFill>
                  <a:schemeClr val="tx1"/>
                </a:solidFill>
                <a:latin typeface="Arial" pitchFamily="34" charset="0"/>
                <a:ea typeface="新細明體" pitchFamily="18" charset="-120"/>
              </a:defRPr>
            </a:lvl4pPr>
            <a:lvl5pPr marL="1982177" indent="-219007">
              <a:defRPr kumimoji="1">
                <a:solidFill>
                  <a:schemeClr val="tx1"/>
                </a:solidFill>
                <a:latin typeface="Arial" pitchFamily="34" charset="0"/>
                <a:ea typeface="新細明體" pitchFamily="18" charset="-120"/>
              </a:defRPr>
            </a:lvl5pPr>
            <a:lvl6pPr marL="2439236" indent="-219007" eaLnBrk="0" fontAlgn="base" hangingPunct="0">
              <a:spcBef>
                <a:spcPct val="0"/>
              </a:spcBef>
              <a:spcAft>
                <a:spcPct val="0"/>
              </a:spcAft>
              <a:defRPr kumimoji="1">
                <a:solidFill>
                  <a:schemeClr val="tx1"/>
                </a:solidFill>
                <a:latin typeface="Arial" pitchFamily="34" charset="0"/>
                <a:ea typeface="新細明體" pitchFamily="18" charset="-120"/>
              </a:defRPr>
            </a:lvl6pPr>
            <a:lvl7pPr marL="2896296" indent="-219007" eaLnBrk="0" fontAlgn="base" hangingPunct="0">
              <a:spcBef>
                <a:spcPct val="0"/>
              </a:spcBef>
              <a:spcAft>
                <a:spcPct val="0"/>
              </a:spcAft>
              <a:defRPr kumimoji="1">
                <a:solidFill>
                  <a:schemeClr val="tx1"/>
                </a:solidFill>
                <a:latin typeface="Arial" pitchFamily="34" charset="0"/>
                <a:ea typeface="新細明體" pitchFamily="18" charset="-120"/>
              </a:defRPr>
            </a:lvl7pPr>
            <a:lvl8pPr marL="3353355" indent="-219007" eaLnBrk="0" fontAlgn="base" hangingPunct="0">
              <a:spcBef>
                <a:spcPct val="0"/>
              </a:spcBef>
              <a:spcAft>
                <a:spcPct val="0"/>
              </a:spcAft>
              <a:defRPr kumimoji="1">
                <a:solidFill>
                  <a:schemeClr val="tx1"/>
                </a:solidFill>
                <a:latin typeface="Arial" pitchFamily="34" charset="0"/>
                <a:ea typeface="新細明體" pitchFamily="18" charset="-120"/>
              </a:defRPr>
            </a:lvl8pPr>
            <a:lvl9pPr marL="3810414" indent="-219007"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086834C-B49F-4F6B-9940-9276D95BB725}" type="slidenum">
              <a:rPr lang="zh-TW" altLang="en-US" smtClean="0">
                <a:solidFill>
                  <a:srgbClr val="000000"/>
                </a:solidFill>
                <a:latin typeface="Calibri" pitchFamily="34" charset="0"/>
                <a:ea typeface="華康儷中黑"/>
                <a:cs typeface="華康儷中黑"/>
              </a:rPr>
              <a:pPr/>
              <a:t>4</a:t>
            </a:fld>
            <a:endParaRPr lang="en-US" altLang="zh-TW" smtClean="0">
              <a:solidFill>
                <a:srgbClr val="000000"/>
              </a:solidFill>
              <a:latin typeface="Calibri" pitchFamily="34" charset="0"/>
              <a:ea typeface="華康儷中黑"/>
              <a:cs typeface="華康儷中黑"/>
            </a:endParaRPr>
          </a:p>
        </p:txBody>
      </p:sp>
    </p:spTree>
    <p:extLst>
      <p:ext uri="{BB962C8B-B14F-4D97-AF65-F5344CB8AC3E}">
        <p14:creationId xmlns:p14="http://schemas.microsoft.com/office/powerpoint/2010/main" val="1981033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846138" y="722313"/>
            <a:ext cx="4813300" cy="36099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BC0C720-D29C-4C2A-9706-8BB5E528AD49}" type="slidenum">
              <a:rPr lang="en-US" altLang="zh-TW" smtClean="0"/>
              <a:pPr>
                <a:defRPr/>
              </a:pPr>
              <a:t>58</a:t>
            </a:fld>
            <a:endParaRPr lang="en-US" altLang="zh-TW"/>
          </a:p>
        </p:txBody>
      </p:sp>
    </p:spTree>
    <p:extLst>
      <p:ext uri="{BB962C8B-B14F-4D97-AF65-F5344CB8AC3E}">
        <p14:creationId xmlns:p14="http://schemas.microsoft.com/office/powerpoint/2010/main" val="1111707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solidFill>
                  <a:prstClr val="black"/>
                </a:solidFill>
              </a:rPr>
              <a:pPr/>
              <a:t>63</a:t>
            </a:fld>
            <a:endParaRPr lang="zh-TW" altLang="en-US">
              <a:solidFill>
                <a:prstClr val="black"/>
              </a:solidFill>
            </a:endParaRPr>
          </a:p>
        </p:txBody>
      </p:sp>
    </p:spTree>
    <p:extLst>
      <p:ext uri="{BB962C8B-B14F-4D97-AF65-F5344CB8AC3E}">
        <p14:creationId xmlns:p14="http://schemas.microsoft.com/office/powerpoint/2010/main" val="156625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投影片影像版面配置區 1"/>
          <p:cNvSpPr>
            <a:spLocks noGrp="1" noRot="1" noChangeAspect="1" noTextEdit="1"/>
          </p:cNvSpPr>
          <p:nvPr>
            <p:ph type="sldImg"/>
          </p:nvPr>
        </p:nvSpPr>
        <p:spPr>
          <a:ln/>
        </p:spPr>
      </p:sp>
      <p:sp>
        <p:nvSpPr>
          <p:cNvPr id="101378"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z="1500" dirty="0">
                <a:latin typeface="Microsoft JhengHei" charset="-120"/>
                <a:ea typeface="Microsoft JhengHei" charset="-120"/>
                <a:cs typeface="Microsoft JhengHei" charset="-120"/>
              </a:rPr>
              <a:t>游離輻射又可分為不具質量的電磁輻射（如</a:t>
            </a:r>
            <a:r>
              <a:rPr lang="en-US" altLang="zh-TW" sz="1500" dirty="0" err="1">
                <a:latin typeface="Microsoft JhengHei" charset="-120"/>
                <a:ea typeface="Microsoft JhengHei" charset="-120"/>
                <a:cs typeface="Microsoft JhengHei" charset="-120"/>
              </a:rPr>
              <a:t>γ</a:t>
            </a:r>
            <a:r>
              <a:rPr lang="zh-TW" altLang="en-US" sz="1500" dirty="0">
                <a:latin typeface="Microsoft JhengHei" charset="-120"/>
                <a:ea typeface="Microsoft JhengHei" charset="-120"/>
                <a:cs typeface="Microsoft JhengHei" charset="-120"/>
              </a:rPr>
              <a:t>射線、</a:t>
            </a:r>
            <a:r>
              <a:rPr lang="en-US" altLang="zh-TW" sz="1500" dirty="0">
                <a:latin typeface="Microsoft JhengHei" charset="-120"/>
                <a:ea typeface="Microsoft JhengHei" charset="-120"/>
                <a:cs typeface="Microsoft JhengHei" charset="-120"/>
              </a:rPr>
              <a:t>X</a:t>
            </a:r>
            <a:r>
              <a:rPr lang="zh-TW" altLang="en-US" sz="1500" dirty="0">
                <a:latin typeface="Microsoft JhengHei" charset="-120"/>
                <a:ea typeface="Microsoft JhengHei" charset="-120"/>
                <a:cs typeface="Microsoft JhengHei" charset="-120"/>
              </a:rPr>
              <a:t>射線）與帶有質量的粒子輻射（如</a:t>
            </a:r>
            <a:r>
              <a:rPr lang="en-US" altLang="zh-TW" sz="1500" dirty="0">
                <a:latin typeface="Microsoft JhengHei" charset="-120"/>
                <a:ea typeface="Microsoft JhengHei" charset="-120"/>
                <a:cs typeface="Microsoft JhengHei" charset="-120"/>
              </a:rPr>
              <a:t>α</a:t>
            </a:r>
            <a:r>
              <a:rPr lang="zh-TW" altLang="en-US" sz="1500" dirty="0">
                <a:latin typeface="Microsoft JhengHei" charset="-120"/>
                <a:ea typeface="Microsoft JhengHei" charset="-120"/>
                <a:cs typeface="Microsoft JhengHei" charset="-120"/>
              </a:rPr>
              <a:t>粒子、</a:t>
            </a:r>
            <a:r>
              <a:rPr lang="en-US" altLang="zh-TW" sz="1500" dirty="0">
                <a:latin typeface="Microsoft JhengHei" charset="-120"/>
                <a:ea typeface="Microsoft JhengHei" charset="-120"/>
                <a:cs typeface="Microsoft JhengHei" charset="-120"/>
              </a:rPr>
              <a:t>β</a:t>
            </a:r>
            <a:r>
              <a:rPr lang="zh-TW" altLang="en-US" sz="1500" dirty="0">
                <a:latin typeface="Microsoft JhengHei" charset="-120"/>
                <a:ea typeface="Microsoft JhengHei" charset="-120"/>
                <a:cs typeface="Microsoft JhengHei" charset="-120"/>
              </a:rPr>
              <a:t>粒子、中子、高速電子、高速質子及其他粒子）兩種。</a:t>
            </a:r>
            <a:endParaRPr lang="en-US" altLang="zh-TW" sz="1500" dirty="0">
              <a:latin typeface="Microsoft JhengHei" charset="-120"/>
              <a:ea typeface="Microsoft JhengHei" charset="-120"/>
              <a:cs typeface="Microsoft JhengHei" charset="-120"/>
            </a:endParaRPr>
          </a:p>
          <a:p>
            <a:r>
              <a:rPr lang="zh-TW" altLang="en-US" sz="1500" dirty="0">
                <a:latin typeface="Microsoft JhengHei" charset="-120"/>
                <a:ea typeface="Microsoft JhengHei" charset="-120"/>
                <a:cs typeface="Microsoft JhengHei" charset="-120"/>
              </a:rPr>
              <a:t>電磁輻射：</a:t>
            </a:r>
            <a:r>
              <a:rPr lang="en-US" altLang="zh-TW" sz="1500" dirty="0" err="1">
                <a:latin typeface="Microsoft JhengHei" charset="-120"/>
                <a:ea typeface="Microsoft JhengHei" charset="-120"/>
                <a:cs typeface="Microsoft JhengHei" charset="-120"/>
              </a:rPr>
              <a:t>γ</a:t>
            </a:r>
            <a:r>
              <a:rPr lang="zh-TW" altLang="en-US" sz="1500" dirty="0">
                <a:latin typeface="Microsoft JhengHei" charset="-120"/>
                <a:ea typeface="Microsoft JhengHei" charset="-120"/>
                <a:cs typeface="Microsoft JhengHei" charset="-120"/>
              </a:rPr>
              <a:t>射線或</a:t>
            </a:r>
            <a:r>
              <a:rPr lang="en-US" altLang="zh-TW" sz="1500" dirty="0">
                <a:latin typeface="Microsoft JhengHei" charset="-120"/>
                <a:ea typeface="Microsoft JhengHei" charset="-120"/>
                <a:cs typeface="Microsoft JhengHei" charset="-120"/>
              </a:rPr>
              <a:t>X</a:t>
            </a:r>
            <a:r>
              <a:rPr lang="zh-TW" altLang="en-US" sz="1500" dirty="0">
                <a:latin typeface="Microsoft JhengHei" charset="-120"/>
                <a:ea typeface="Microsoft JhengHei" charset="-120"/>
                <a:cs typeface="Microsoft JhengHei" charset="-120"/>
              </a:rPr>
              <a:t>射線是種帶有高能量的光，本身不具質量，其前進時依賴電磁波方式進行，是為電磁輻射。</a:t>
            </a:r>
            <a:endParaRPr lang="en-US" altLang="zh-TW" sz="1500" dirty="0">
              <a:latin typeface="Microsoft JhengHei" charset="-120"/>
              <a:ea typeface="Microsoft JhengHei" charset="-120"/>
              <a:cs typeface="Microsoft JhengHei" charset="-120"/>
            </a:endParaRPr>
          </a:p>
          <a:p>
            <a:r>
              <a:rPr lang="zh-TW" altLang="en-US" sz="1500" dirty="0">
                <a:latin typeface="Microsoft JhengHei" charset="-120"/>
                <a:ea typeface="Microsoft JhengHei" charset="-120"/>
                <a:cs typeface="Microsoft JhengHei" charset="-120"/>
              </a:rPr>
              <a:t>粒子輻射：</a:t>
            </a:r>
            <a:r>
              <a:rPr lang="en-US" altLang="zh-TW" sz="1500" dirty="0">
                <a:latin typeface="Microsoft JhengHei" charset="-120"/>
                <a:ea typeface="Microsoft JhengHei" charset="-120"/>
                <a:cs typeface="Microsoft JhengHei" charset="-120"/>
              </a:rPr>
              <a:t>α</a:t>
            </a:r>
            <a:r>
              <a:rPr lang="zh-TW" altLang="en-US" sz="1500" dirty="0">
                <a:latin typeface="Microsoft JhengHei" charset="-120"/>
                <a:ea typeface="Microsoft JhengHei" charset="-120"/>
                <a:cs typeface="Microsoft JhengHei" charset="-120"/>
              </a:rPr>
              <a:t>粒子、中子、電子、質子等都是具有質量的有形粒子，它前進時係以直線方式進行，是為粒子輻射。</a:t>
            </a:r>
            <a:endParaRPr lang="en-US" altLang="zh-TW" sz="1500" dirty="0">
              <a:latin typeface="Microsoft JhengHei" charset="-120"/>
              <a:ea typeface="Microsoft JhengHei" charset="-120"/>
              <a:cs typeface="Microsoft JhengHei" charset="-120"/>
            </a:endParaRPr>
          </a:p>
          <a:p>
            <a:r>
              <a:rPr lang="en-US" altLang="zh-TW" sz="1500" dirty="0">
                <a:latin typeface="Microsoft JhengHei" charset="-120"/>
                <a:ea typeface="Microsoft JhengHei" charset="-120"/>
                <a:cs typeface="Microsoft JhengHei" charset="-120"/>
              </a:rPr>
              <a:t>α</a:t>
            </a:r>
            <a:r>
              <a:rPr lang="zh-TW" altLang="en-US" sz="1500" dirty="0">
                <a:latin typeface="Microsoft JhengHei" charset="-120"/>
                <a:ea typeface="Microsoft JhengHei" charset="-120"/>
                <a:cs typeface="Microsoft JhengHei" charset="-120"/>
              </a:rPr>
              <a:t>粒子（</a:t>
            </a:r>
            <a:r>
              <a:rPr lang="en-US" altLang="zh-TW" sz="1500" dirty="0">
                <a:latin typeface="Microsoft JhengHei" charset="-120"/>
                <a:ea typeface="Microsoft JhengHei" charset="-120"/>
                <a:cs typeface="Microsoft JhengHei" charset="-120"/>
              </a:rPr>
              <a:t>Alpha particle</a:t>
            </a:r>
            <a:r>
              <a:rPr lang="zh-TW" altLang="en-US" sz="1500" dirty="0">
                <a:latin typeface="Microsoft JhengHei" charset="-120"/>
                <a:ea typeface="Microsoft JhengHei" charset="-120"/>
                <a:cs typeface="Microsoft JhengHei" charset="-120"/>
              </a:rPr>
              <a:t>）：由兩個質子及兩個中子組成，並不帶任何電子，亦即等同於氦</a:t>
            </a:r>
            <a:r>
              <a:rPr lang="en-US" altLang="zh-TW" sz="1500" dirty="0">
                <a:latin typeface="Microsoft JhengHei" charset="-120"/>
                <a:ea typeface="Microsoft JhengHei" charset="-120"/>
                <a:cs typeface="Microsoft JhengHei" charset="-120"/>
              </a:rPr>
              <a:t>-4</a:t>
            </a:r>
            <a:r>
              <a:rPr lang="zh-TW" altLang="en-US" sz="1500" dirty="0">
                <a:latin typeface="Microsoft JhengHei" charset="-120"/>
                <a:ea typeface="Microsoft JhengHei" charset="-120"/>
                <a:cs typeface="Microsoft JhengHei" charset="-120"/>
              </a:rPr>
              <a:t>的內核。</a:t>
            </a:r>
            <a:endParaRPr lang="en-US" altLang="zh-TW" sz="1500" dirty="0">
              <a:latin typeface="Microsoft JhengHei" charset="-120"/>
              <a:ea typeface="Microsoft JhengHei" charset="-120"/>
              <a:cs typeface="Microsoft JhengHei" charset="-120"/>
            </a:endParaRPr>
          </a:p>
          <a:p>
            <a:r>
              <a:rPr lang="en-US" altLang="zh-TW" sz="1500" dirty="0">
                <a:latin typeface="Microsoft JhengHei" charset="-120"/>
                <a:ea typeface="Microsoft JhengHei" charset="-120"/>
                <a:cs typeface="Microsoft JhengHei" charset="-120"/>
              </a:rPr>
              <a:t>β</a:t>
            </a:r>
            <a:r>
              <a:rPr lang="zh-TW" altLang="en-US" sz="1500" dirty="0">
                <a:latin typeface="Microsoft JhengHei" charset="-120"/>
                <a:ea typeface="Microsoft JhengHei" charset="-120"/>
                <a:cs typeface="Microsoft JhengHei" charset="-120"/>
              </a:rPr>
              <a:t>粒子（</a:t>
            </a:r>
            <a:r>
              <a:rPr lang="en-US" altLang="zh-TW" sz="1500" dirty="0">
                <a:latin typeface="Microsoft JhengHei" charset="-120"/>
                <a:ea typeface="Microsoft JhengHei" charset="-120"/>
                <a:cs typeface="Microsoft JhengHei" charset="-120"/>
              </a:rPr>
              <a:t>Beta particle</a:t>
            </a:r>
            <a:r>
              <a:rPr lang="zh-TW" altLang="en-US" sz="1500" dirty="0">
                <a:latin typeface="Microsoft JhengHei" charset="-120"/>
                <a:ea typeface="Microsoft JhengHei" charset="-120"/>
                <a:cs typeface="Microsoft JhengHei" charset="-120"/>
              </a:rPr>
              <a:t>）：指當放射性物質發生</a:t>
            </a:r>
            <a:r>
              <a:rPr lang="en-US" altLang="zh-TW" sz="1500" dirty="0">
                <a:latin typeface="Microsoft JhengHei" charset="-120"/>
                <a:ea typeface="Microsoft JhengHei" charset="-120"/>
                <a:cs typeface="Microsoft JhengHei" charset="-120"/>
              </a:rPr>
              <a:t>β</a:t>
            </a:r>
            <a:r>
              <a:rPr lang="zh-TW" altLang="en-US" sz="1500" dirty="0">
                <a:latin typeface="Microsoft JhengHei" charset="-120"/>
                <a:ea typeface="Microsoft JhengHei" charset="-120"/>
                <a:cs typeface="Microsoft JhengHei" charset="-120"/>
              </a:rPr>
              <a:t>衰變，所釋出的高能量電子。</a:t>
            </a:r>
            <a:endParaRPr lang="en-US" altLang="zh-TW" sz="1500" dirty="0">
              <a:latin typeface="Microsoft JhengHei" charset="-120"/>
              <a:ea typeface="Microsoft JhengHei" charset="-120"/>
              <a:cs typeface="Microsoft JhengHei" charset="-120"/>
            </a:endParaRPr>
          </a:p>
          <a:p>
            <a:r>
              <a:rPr lang="zh-TW" altLang="en-US" sz="1500" dirty="0">
                <a:latin typeface="Microsoft JhengHei" charset="-120"/>
                <a:ea typeface="Microsoft JhengHei" charset="-120"/>
                <a:cs typeface="Microsoft JhengHei" charset="-120"/>
              </a:rPr>
              <a:t>質子：帶有</a:t>
            </a:r>
            <a:r>
              <a:rPr lang="en-US" altLang="zh-TW" sz="1500" dirty="0">
                <a:latin typeface="Microsoft JhengHei" charset="-120"/>
                <a:ea typeface="Microsoft JhengHei" charset="-120"/>
                <a:cs typeface="Microsoft JhengHei" charset="-120"/>
              </a:rPr>
              <a:t>1</a:t>
            </a:r>
            <a:r>
              <a:rPr lang="zh-TW" altLang="en-US" sz="1500" dirty="0">
                <a:latin typeface="Microsoft JhengHei" charset="-120"/>
                <a:ea typeface="Microsoft JhengHei" charset="-120"/>
                <a:cs typeface="Microsoft JhengHei" charset="-120"/>
              </a:rPr>
              <a:t>個單位電荷正電的穩定強子，通常標記為</a:t>
            </a:r>
            <a:r>
              <a:rPr lang="en-US" altLang="zh-TW" sz="1500" dirty="0">
                <a:latin typeface="Microsoft JhengHei" charset="-120"/>
                <a:ea typeface="Microsoft JhengHei" charset="-120"/>
                <a:cs typeface="Microsoft JhengHei" charset="-120"/>
              </a:rPr>
              <a:t>p</a:t>
            </a:r>
            <a:r>
              <a:rPr lang="zh-TW" altLang="en-US" sz="1500" dirty="0">
                <a:latin typeface="Microsoft JhengHei" charset="-120"/>
                <a:ea typeface="Microsoft JhengHei" charset="-120"/>
                <a:cs typeface="Microsoft JhengHei" charset="-120"/>
              </a:rPr>
              <a:t>或</a:t>
            </a:r>
            <a:r>
              <a:rPr lang="en-US" altLang="zh-TW" sz="1500" dirty="0">
                <a:latin typeface="Microsoft JhengHei" charset="-120"/>
                <a:ea typeface="Microsoft JhengHei" charset="-120"/>
                <a:cs typeface="Microsoft JhengHei" charset="-120"/>
              </a:rPr>
              <a:t>p+</a:t>
            </a:r>
            <a:r>
              <a:rPr lang="zh-TW" altLang="en-US" sz="1500" dirty="0">
                <a:latin typeface="Microsoft JhengHei" charset="-120"/>
                <a:ea typeface="Microsoft JhengHei" charset="-120"/>
                <a:cs typeface="Microsoft JhengHei" charset="-120"/>
              </a:rPr>
              <a:t>。</a:t>
            </a:r>
            <a:endParaRPr lang="en-US" altLang="zh-TW" sz="1500" dirty="0">
              <a:latin typeface="Microsoft JhengHei" charset="-120"/>
              <a:ea typeface="Microsoft JhengHei" charset="-120"/>
              <a:cs typeface="Microsoft JhengHei" charset="-120"/>
            </a:endParaRPr>
          </a:p>
          <a:p>
            <a:r>
              <a:rPr lang="zh-TW" altLang="en-US" sz="1500" dirty="0">
                <a:latin typeface="Microsoft JhengHei" charset="-120"/>
                <a:ea typeface="Microsoft JhengHei" charset="-120"/>
                <a:cs typeface="Microsoft JhengHei" charset="-120"/>
              </a:rPr>
              <a:t>中子（</a:t>
            </a:r>
            <a:r>
              <a:rPr lang="en-US" altLang="zh-TW" sz="1500" dirty="0">
                <a:latin typeface="Microsoft JhengHei" charset="-120"/>
                <a:ea typeface="Microsoft JhengHei" charset="-120"/>
                <a:cs typeface="Microsoft JhengHei" charset="-120"/>
              </a:rPr>
              <a:t>Neutron</a:t>
            </a:r>
            <a:r>
              <a:rPr lang="zh-TW" altLang="en-US" sz="1500" dirty="0">
                <a:latin typeface="Microsoft JhengHei" charset="-120"/>
                <a:ea typeface="Microsoft JhengHei" charset="-120"/>
                <a:cs typeface="Microsoft JhengHei" charset="-120"/>
              </a:rPr>
              <a:t>）：是一種電中性的粒子，具有與質子大約相同的質量。</a:t>
            </a:r>
          </a:p>
        </p:txBody>
      </p:sp>
      <p:sp>
        <p:nvSpPr>
          <p:cNvPr id="101379"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charset="-120"/>
              </a:defRPr>
            </a:lvl1pPr>
            <a:lvl2pPr marL="810638" indent="-311784">
              <a:defRPr kumimoji="1">
                <a:solidFill>
                  <a:schemeClr val="tx1"/>
                </a:solidFill>
                <a:latin typeface="Arial" charset="0"/>
                <a:ea typeface="新細明體" charset="-120"/>
              </a:defRPr>
            </a:lvl2pPr>
            <a:lvl3pPr marL="1247136" indent="-249428">
              <a:defRPr kumimoji="1">
                <a:solidFill>
                  <a:schemeClr val="tx1"/>
                </a:solidFill>
                <a:latin typeface="Arial" charset="0"/>
                <a:ea typeface="新細明體" charset="-120"/>
              </a:defRPr>
            </a:lvl3pPr>
            <a:lvl4pPr marL="1745990" indent="-249428">
              <a:defRPr kumimoji="1">
                <a:solidFill>
                  <a:schemeClr val="tx1"/>
                </a:solidFill>
                <a:latin typeface="Arial" charset="0"/>
                <a:ea typeface="新細明體" charset="-120"/>
              </a:defRPr>
            </a:lvl4pPr>
            <a:lvl5pPr marL="2244845" indent="-249428">
              <a:defRPr kumimoji="1">
                <a:solidFill>
                  <a:schemeClr val="tx1"/>
                </a:solidFill>
                <a:latin typeface="Arial" charset="0"/>
                <a:ea typeface="新細明體" charset="-120"/>
              </a:defRPr>
            </a:lvl5pPr>
            <a:lvl6pPr marL="2743699" indent="-249428" eaLnBrk="0" fontAlgn="base" hangingPunct="0">
              <a:spcBef>
                <a:spcPct val="0"/>
              </a:spcBef>
              <a:spcAft>
                <a:spcPct val="0"/>
              </a:spcAft>
              <a:defRPr kumimoji="1">
                <a:solidFill>
                  <a:schemeClr val="tx1"/>
                </a:solidFill>
                <a:latin typeface="Arial" charset="0"/>
                <a:ea typeface="新細明體" charset="-120"/>
              </a:defRPr>
            </a:lvl6pPr>
            <a:lvl7pPr marL="3242553" indent="-249428" eaLnBrk="0" fontAlgn="base" hangingPunct="0">
              <a:spcBef>
                <a:spcPct val="0"/>
              </a:spcBef>
              <a:spcAft>
                <a:spcPct val="0"/>
              </a:spcAft>
              <a:defRPr kumimoji="1">
                <a:solidFill>
                  <a:schemeClr val="tx1"/>
                </a:solidFill>
                <a:latin typeface="Arial" charset="0"/>
                <a:ea typeface="新細明體" charset="-120"/>
              </a:defRPr>
            </a:lvl7pPr>
            <a:lvl8pPr marL="3741407" indent="-249428" eaLnBrk="0" fontAlgn="base" hangingPunct="0">
              <a:spcBef>
                <a:spcPct val="0"/>
              </a:spcBef>
              <a:spcAft>
                <a:spcPct val="0"/>
              </a:spcAft>
              <a:defRPr kumimoji="1">
                <a:solidFill>
                  <a:schemeClr val="tx1"/>
                </a:solidFill>
                <a:latin typeface="Arial" charset="0"/>
                <a:ea typeface="新細明體" charset="-120"/>
              </a:defRPr>
            </a:lvl8pPr>
            <a:lvl9pPr marL="4240262" indent="-249428" eaLnBrk="0" fontAlgn="base" hangingPunct="0">
              <a:spcBef>
                <a:spcPct val="0"/>
              </a:spcBef>
              <a:spcAft>
                <a:spcPct val="0"/>
              </a:spcAft>
              <a:defRPr kumimoji="1">
                <a:solidFill>
                  <a:schemeClr val="tx1"/>
                </a:solidFill>
                <a:latin typeface="Arial" charset="0"/>
                <a:ea typeface="新細明體" charset="-120"/>
              </a:defRPr>
            </a:lvl9pPr>
          </a:lstStyle>
          <a:p>
            <a:fld id="{E1AB87AA-E93B-654D-A268-31D26B29AFEC}" type="slidenum">
              <a:rPr lang="en-US" altLang="zh-TW">
                <a:solidFill>
                  <a:prstClr val="black"/>
                </a:solidFill>
              </a:rPr>
              <a:pPr/>
              <a:t>5</a:t>
            </a:fld>
            <a:endParaRPr lang="en-US" altLang="zh-TW">
              <a:solidFill>
                <a:prstClr val="black"/>
              </a:solidFill>
            </a:endParaRPr>
          </a:p>
        </p:txBody>
      </p:sp>
    </p:spTree>
    <p:extLst>
      <p:ext uri="{BB962C8B-B14F-4D97-AF65-F5344CB8AC3E}">
        <p14:creationId xmlns:p14="http://schemas.microsoft.com/office/powerpoint/2010/main" val="795844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輻射最大的特色，也是人們恐懼最大的原因。</a:t>
            </a:r>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solidFill>
                  <a:prstClr val="black"/>
                </a:solidFill>
              </a:rPr>
              <a:pPr/>
              <a:t>6</a:t>
            </a:fld>
            <a:endParaRPr lang="zh-TW" altLang="en-US">
              <a:solidFill>
                <a:prstClr val="black"/>
              </a:solidFill>
            </a:endParaRPr>
          </a:p>
        </p:txBody>
      </p:sp>
    </p:spTree>
    <p:extLst>
      <p:ext uri="{BB962C8B-B14F-4D97-AF65-F5344CB8AC3E}">
        <p14:creationId xmlns:p14="http://schemas.microsoft.com/office/powerpoint/2010/main" val="20766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1.</a:t>
            </a:r>
            <a:r>
              <a:rPr lang="zh-TW" altLang="en-US" b="1" dirty="0"/>
              <a:t>高度：離地表越高劑量越強→住高山、坐飛機都會受到比較強的背景輻射。</a:t>
            </a:r>
            <a:endParaRPr lang="en-US" altLang="zh-TW" b="1" dirty="0"/>
          </a:p>
          <a:p>
            <a:endParaRPr lang="en-US" altLang="zh-TW" b="1" dirty="0"/>
          </a:p>
          <a:p>
            <a:r>
              <a:rPr lang="zh-TW" altLang="en-US" b="1" dirty="0"/>
              <a:t>參考：</a:t>
            </a:r>
            <a:endParaRPr lang="en-US" altLang="zh-TW" b="1" dirty="0"/>
          </a:p>
          <a:p>
            <a:r>
              <a:rPr lang="zh-TW" altLang="en-US" b="1" dirty="0"/>
              <a:t>一、宇宙射線</a:t>
            </a:r>
            <a:r>
              <a:rPr lang="zh-TW" altLang="en-US" dirty="0"/>
              <a:t>：太空中宇宙射線，為各種能量的電磁波和粒子所組成。在高海拔地區因為大氣較稀薄阻擋小，所以輻射會增強，一般地區每升高約</a:t>
            </a:r>
            <a:r>
              <a:rPr lang="en-US" altLang="zh-TW" dirty="0"/>
              <a:t>1500</a:t>
            </a:r>
            <a:r>
              <a:rPr lang="zh-TW" altLang="en-US" dirty="0"/>
              <a:t>公尺，輻射劑量即增加一倍。宇宙射線在離地表愈高的位置就愈強，所造成的劑量也就愈高，大約每升高</a:t>
            </a:r>
            <a:r>
              <a:rPr lang="en-US" altLang="zh-TW" dirty="0"/>
              <a:t>6000</a:t>
            </a:r>
            <a:r>
              <a:rPr lang="zh-TW" altLang="en-US" dirty="0"/>
              <a:t>呎其劑量率就會增加一倍，所以對飛行高度達</a:t>
            </a:r>
            <a:r>
              <a:rPr lang="en-US" altLang="zh-TW" dirty="0"/>
              <a:t>35000</a:t>
            </a:r>
            <a:r>
              <a:rPr lang="zh-TW" altLang="en-US" dirty="0"/>
              <a:t>呎的飛機，其受到宇宙射線的強度會較地表附近者為大。</a:t>
            </a:r>
          </a:p>
          <a:p>
            <a:r>
              <a:rPr lang="zh-TW" altLang="en-US" b="1" dirty="0"/>
              <a:t>二、土壤或岩石：</a:t>
            </a:r>
            <a:r>
              <a:rPr lang="zh-TW" altLang="en-US" dirty="0"/>
              <a:t>土壤及岩石中，含有不同濃度的天然放射性核種，例如釷</a:t>
            </a:r>
            <a:r>
              <a:rPr lang="en-US" altLang="zh-TW" dirty="0"/>
              <a:t>-232</a:t>
            </a:r>
            <a:r>
              <a:rPr lang="zh-TW" altLang="en-US" dirty="0"/>
              <a:t>（</a:t>
            </a:r>
            <a:r>
              <a:rPr lang="en-US" altLang="zh-TW" dirty="0"/>
              <a:t>232Th</a:t>
            </a:r>
            <a:r>
              <a:rPr lang="zh-TW" altLang="en-US" dirty="0"/>
              <a:t>半衰期為</a:t>
            </a:r>
            <a:r>
              <a:rPr lang="en-US" altLang="zh-TW" dirty="0"/>
              <a:t>1.41×1010</a:t>
            </a:r>
            <a:r>
              <a:rPr lang="zh-TW" altLang="en-US" dirty="0"/>
              <a:t>年）、鈾</a:t>
            </a:r>
            <a:r>
              <a:rPr lang="en-US" altLang="zh-TW" dirty="0"/>
              <a:t>-238</a:t>
            </a:r>
            <a:r>
              <a:rPr lang="zh-TW" altLang="en-US" dirty="0"/>
              <a:t>（</a:t>
            </a:r>
            <a:r>
              <a:rPr lang="en-US" altLang="zh-TW" dirty="0"/>
              <a:t>238U</a:t>
            </a:r>
            <a:r>
              <a:rPr lang="zh-TW" altLang="en-US" dirty="0"/>
              <a:t>半衰期為</a:t>
            </a:r>
            <a:r>
              <a:rPr lang="en-US" altLang="zh-TW" dirty="0"/>
              <a:t>4.47×109</a:t>
            </a:r>
            <a:r>
              <a:rPr lang="zh-TW" altLang="en-US" dirty="0"/>
              <a:t>年）、鉀</a:t>
            </a:r>
            <a:r>
              <a:rPr lang="en-US" altLang="zh-TW" dirty="0"/>
              <a:t>-40</a:t>
            </a:r>
            <a:r>
              <a:rPr lang="zh-TW" altLang="en-US" dirty="0"/>
              <a:t>（</a:t>
            </a:r>
            <a:r>
              <a:rPr lang="en-US" altLang="zh-TW" dirty="0"/>
              <a:t>40K</a:t>
            </a:r>
            <a:r>
              <a:rPr lang="zh-TW" altLang="en-US" dirty="0"/>
              <a:t>半衰期為</a:t>
            </a:r>
            <a:r>
              <a:rPr lang="en-US" altLang="zh-TW" dirty="0"/>
              <a:t>1.28×109</a:t>
            </a:r>
            <a:r>
              <a:rPr lang="zh-TW" altLang="en-US" dirty="0"/>
              <a:t>年），此類核種是自地殼誕生以來就存在。</a:t>
            </a:r>
            <a:r>
              <a:rPr lang="zh-TW" altLang="en-US" b="1" dirty="0"/>
              <a:t/>
            </a:r>
            <a:br>
              <a:rPr lang="zh-TW" altLang="en-US" b="1" dirty="0"/>
            </a:br>
            <a:r>
              <a:rPr lang="zh-TW" altLang="en-US" b="1" dirty="0"/>
              <a:t>三、食物與人體：</a:t>
            </a:r>
            <a:r>
              <a:rPr lang="zh-TW" altLang="en-US" dirty="0"/>
              <a:t>在人體和食物內最主要的天然放射性核種為鉀</a:t>
            </a:r>
            <a:r>
              <a:rPr lang="en-US" altLang="zh-TW" dirty="0"/>
              <a:t>-40</a:t>
            </a:r>
            <a:r>
              <a:rPr lang="zh-TW" altLang="en-US" dirty="0"/>
              <a:t>，一般國民十大主要消費食物如米、豬肉、蛋、蔬菜、水果、麵粉、雞肉、海魚、淡水魚中，均含有鉀</a:t>
            </a:r>
            <a:r>
              <a:rPr lang="en-US" altLang="zh-TW" dirty="0"/>
              <a:t>40</a:t>
            </a:r>
            <a:r>
              <a:rPr lang="zh-TW" altLang="en-US" dirty="0"/>
              <a:t>存在，而人體由於吸入與食入因素，因此鉀</a:t>
            </a:r>
            <a:r>
              <a:rPr lang="en-US" altLang="zh-TW" dirty="0"/>
              <a:t>-40</a:t>
            </a:r>
            <a:r>
              <a:rPr lang="zh-TW" altLang="en-US" dirty="0"/>
              <a:t>也會存在於體內中。此外香煙與動物內臟中亦含有天然放射性核種釙</a:t>
            </a:r>
            <a:r>
              <a:rPr lang="en-US" altLang="zh-TW" dirty="0"/>
              <a:t>-210</a:t>
            </a:r>
            <a:r>
              <a:rPr lang="zh-TW" altLang="en-US" dirty="0"/>
              <a:t>（</a:t>
            </a:r>
            <a:r>
              <a:rPr lang="en-US" altLang="zh-TW" dirty="0"/>
              <a:t>210Po</a:t>
            </a:r>
            <a:r>
              <a:rPr lang="zh-TW" altLang="en-US" dirty="0"/>
              <a:t>半衰期為</a:t>
            </a:r>
            <a:r>
              <a:rPr lang="en-US" altLang="zh-TW" dirty="0"/>
              <a:t>138.4</a:t>
            </a:r>
            <a:r>
              <a:rPr lang="zh-TW" altLang="en-US" dirty="0"/>
              <a:t>天），釙</a:t>
            </a:r>
            <a:r>
              <a:rPr lang="en-US" altLang="zh-TW" dirty="0"/>
              <a:t>-210</a:t>
            </a:r>
            <a:r>
              <a:rPr lang="zh-TW" altLang="en-US" dirty="0"/>
              <a:t>會經由土壤吸收存積於煙草中或經由動物食用牧草而進入動物內臟中存積。</a:t>
            </a:r>
          </a:p>
          <a:p>
            <a:r>
              <a:rPr lang="zh-TW" altLang="en-US" b="1" dirty="0"/>
              <a:t>四、氡氣</a:t>
            </a:r>
            <a:r>
              <a:rPr lang="zh-TW" altLang="en-US" dirty="0"/>
              <a:t/>
            </a:r>
            <a:br>
              <a:rPr lang="zh-TW" altLang="en-US" dirty="0"/>
            </a:br>
            <a:r>
              <a:rPr lang="zh-TW" altLang="en-US" dirty="0"/>
              <a:t>地殼中之天然放射性核種鈾</a:t>
            </a:r>
            <a:r>
              <a:rPr lang="en-US" altLang="zh-TW" dirty="0"/>
              <a:t>-238</a:t>
            </a:r>
            <a:r>
              <a:rPr lang="zh-TW" altLang="en-US" dirty="0"/>
              <a:t>與釷</a:t>
            </a:r>
            <a:r>
              <a:rPr lang="en-US" altLang="zh-TW" dirty="0"/>
              <a:t>-232</a:t>
            </a:r>
            <a:r>
              <a:rPr lang="zh-TW" altLang="en-US" dirty="0"/>
              <a:t>，在自然衰變過程中其子核之一為放射性惰性氣體氡氣（</a:t>
            </a:r>
            <a:r>
              <a:rPr lang="en-US" altLang="zh-TW" dirty="0"/>
              <a:t>Rn</a:t>
            </a:r>
            <a:r>
              <a:rPr lang="zh-TW" altLang="en-US" dirty="0"/>
              <a:t>）。聯合國原子輻射效應科學委員會（</a:t>
            </a:r>
            <a:r>
              <a:rPr lang="en-US" altLang="zh-TW" dirty="0"/>
              <a:t>UNSCEAR</a:t>
            </a:r>
            <a:r>
              <a:rPr lang="zh-TW" altLang="en-US" dirty="0"/>
              <a:t>）曾評估指出全球每人每年接受的天然輻射劑量，其中體外劑量占三分之一，體內劑量占三分之二。體內劑量除經由蔬菜飲食途徑所造成的鉀 </a:t>
            </a:r>
            <a:r>
              <a:rPr lang="en-US" altLang="zh-TW" dirty="0"/>
              <a:t>-40</a:t>
            </a:r>
            <a:r>
              <a:rPr lang="zh-TW" altLang="en-US" dirty="0"/>
              <a:t>占</a:t>
            </a:r>
            <a:r>
              <a:rPr lang="en-US" altLang="zh-TW" dirty="0"/>
              <a:t>10</a:t>
            </a:r>
            <a:r>
              <a:rPr lang="zh-TW" altLang="en-US" dirty="0"/>
              <a:t>％外，其餘約</a:t>
            </a:r>
            <a:r>
              <a:rPr lang="en-US" altLang="zh-TW" dirty="0"/>
              <a:t>90</a:t>
            </a:r>
            <a:r>
              <a:rPr lang="zh-TW" altLang="en-US" dirty="0"/>
              <a:t>％係源自氡氣及其子核種所造成。</a:t>
            </a:r>
          </a:p>
          <a:p>
            <a:r>
              <a:rPr lang="zh-TW" altLang="en-US" b="1" dirty="0"/>
              <a:t>五、煤礦與建材</a:t>
            </a:r>
            <a:r>
              <a:rPr lang="zh-TW" altLang="en-US" dirty="0"/>
              <a:t/>
            </a:r>
            <a:br>
              <a:rPr lang="zh-TW" altLang="en-US" dirty="0"/>
            </a:br>
            <a:r>
              <a:rPr lang="zh-TW" altLang="en-US" dirty="0"/>
              <a:t>由於地球能源開發，煤礦的開採與利用過程中，同樣也會將天然放射性物質如鉀</a:t>
            </a:r>
            <a:r>
              <a:rPr lang="en-US" altLang="zh-TW" dirty="0"/>
              <a:t>-40</a:t>
            </a:r>
            <a:r>
              <a:rPr lang="zh-TW" altLang="en-US" dirty="0"/>
              <a:t>、釷</a:t>
            </a:r>
            <a:r>
              <a:rPr lang="en-US" altLang="zh-TW" dirty="0"/>
              <a:t>-232</a:t>
            </a:r>
            <a:r>
              <a:rPr lang="zh-TW" altLang="en-US" dirty="0"/>
              <a:t>、鈾</a:t>
            </a:r>
            <a:r>
              <a:rPr lang="en-US" altLang="zh-TW" dirty="0"/>
              <a:t>-238</a:t>
            </a:r>
            <a:r>
              <a:rPr lang="zh-TW" altLang="en-US" dirty="0"/>
              <a:t>，自地底下開採至地面上。而燃煤產生的大量煤灰，用以製造水泥和混凝土等建築材料，亦屬天然輻射另一來源。</a:t>
            </a:r>
          </a:p>
          <a:p>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11</a:t>
            </a:fld>
            <a:endParaRPr lang="zh-TW" altLang="en-US"/>
          </a:p>
        </p:txBody>
      </p:sp>
    </p:spTree>
    <p:extLst>
      <p:ext uri="{BB962C8B-B14F-4D97-AF65-F5344CB8AC3E}">
        <p14:creationId xmlns:p14="http://schemas.microsoft.com/office/powerpoint/2010/main" val="330478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影像版面配置區 1"/>
          <p:cNvSpPr>
            <a:spLocks noGrp="1" noRot="1" noChangeAspect="1" noTextEdit="1"/>
          </p:cNvSpPr>
          <p:nvPr>
            <p:ph type="sldImg"/>
          </p:nvPr>
        </p:nvSpPr>
        <p:spPr>
          <a:ln/>
        </p:spPr>
      </p:sp>
      <p:sp>
        <p:nvSpPr>
          <p:cNvPr id="46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 typeface="+mj-lt"/>
              <a:buAutoNum type="arabicPeriod"/>
            </a:pPr>
            <a:r>
              <a:rPr lang="zh-TW" altLang="en-US" dirty="0">
                <a:latin typeface="微軟正黑體" panose="020B0604030504040204" pitchFamily="34" charset="-120"/>
                <a:ea typeface="微軟正黑體" panose="020B0604030504040204" pitchFamily="34" charset="-120"/>
              </a:rPr>
              <a:t>在人體和食物內最主要的天然放射性核種為鉀</a:t>
            </a:r>
            <a:r>
              <a:rPr lang="en-US" altLang="zh-TW" dirty="0">
                <a:latin typeface="微軟正黑體" panose="020B0604030504040204" pitchFamily="34" charset="-120"/>
                <a:ea typeface="微軟正黑體" panose="020B0604030504040204" pitchFamily="34" charset="-120"/>
              </a:rPr>
              <a:t>-40</a:t>
            </a:r>
            <a:r>
              <a:rPr lang="zh-TW" altLang="en-US" dirty="0">
                <a:latin typeface="微軟正黑體" panose="020B0604030504040204" pitchFamily="34" charset="-120"/>
                <a:ea typeface="微軟正黑體" panose="020B0604030504040204" pitchFamily="34" charset="-120"/>
              </a:rPr>
              <a:t>，一般國民主要消費食物，均含有鉀</a:t>
            </a:r>
            <a:r>
              <a:rPr lang="en-US" altLang="zh-TW" dirty="0">
                <a:latin typeface="微軟正黑體" panose="020B0604030504040204" pitchFamily="34" charset="-120"/>
                <a:ea typeface="微軟正黑體" panose="020B0604030504040204" pitchFamily="34" charset="-120"/>
              </a:rPr>
              <a:t>-40</a:t>
            </a:r>
            <a:r>
              <a:rPr lang="zh-TW" altLang="en-US" dirty="0">
                <a:latin typeface="微軟正黑體" panose="020B0604030504040204" pitchFamily="34" charset="-120"/>
                <a:ea typeface="微軟正黑體" panose="020B0604030504040204" pitchFamily="34" charset="-120"/>
              </a:rPr>
              <a:t>存在，而人體由於吸入與食入因素，因此鉀</a:t>
            </a:r>
            <a:r>
              <a:rPr lang="en-US" altLang="zh-TW" dirty="0">
                <a:latin typeface="微軟正黑體" panose="020B0604030504040204" pitchFamily="34" charset="-120"/>
                <a:ea typeface="微軟正黑體" panose="020B0604030504040204" pitchFamily="34" charset="-120"/>
              </a:rPr>
              <a:t>-40</a:t>
            </a:r>
            <a:r>
              <a:rPr lang="zh-TW" altLang="en-US" dirty="0">
                <a:latin typeface="微軟正黑體" panose="020B0604030504040204" pitchFamily="34" charset="-120"/>
                <a:ea typeface="微軟正黑體" panose="020B0604030504040204" pitchFamily="34" charset="-120"/>
              </a:rPr>
              <a:t>也會存在於體內中</a:t>
            </a:r>
            <a:r>
              <a:rPr lang="zh-TW" altLang="en-US" dirty="0" smtClean="0">
                <a:latin typeface="微軟正黑體" panose="020B0604030504040204" pitchFamily="34" charset="-120"/>
                <a:ea typeface="微軟正黑體" panose="020B0604030504040204" pitchFamily="34" charset="-120"/>
              </a:rPr>
              <a:t>。</a:t>
            </a:r>
            <a:endParaRPr lang="en-US" altLang="zh-TW" dirty="0" smtClean="0">
              <a:latin typeface="微軟正黑體" panose="020B0604030504040204" pitchFamily="34" charset="-120"/>
              <a:ea typeface="微軟正黑體" panose="020B0604030504040204" pitchFamily="34" charset="-120"/>
            </a:endParaRPr>
          </a:p>
          <a:p>
            <a:pPr marL="228600" indent="-228600">
              <a:buFont typeface="+mj-lt"/>
              <a:buAutoNum type="arabicPeriod"/>
            </a:pPr>
            <a:r>
              <a:rPr lang="zh-TW" altLang="en-US" sz="1200" b="0" i="0" kern="1200" dirty="0" smtClean="0">
                <a:solidFill>
                  <a:schemeClr val="tx1"/>
                </a:solidFill>
                <a:effectLst/>
                <a:latin typeface="+mn-lt"/>
                <a:ea typeface="+mn-ea"/>
                <a:cs typeface="+mn-cs"/>
              </a:rPr>
              <a:t>鉀</a:t>
            </a:r>
            <a:r>
              <a:rPr lang="en-US" altLang="zh-TW" sz="1200" b="0" i="0" kern="1200" dirty="0" smtClean="0">
                <a:solidFill>
                  <a:schemeClr val="tx1"/>
                </a:solidFill>
                <a:effectLst/>
                <a:latin typeface="+mn-lt"/>
                <a:ea typeface="+mn-ea"/>
                <a:cs typeface="+mn-cs"/>
              </a:rPr>
              <a:t>40</a:t>
            </a:r>
            <a:r>
              <a:rPr lang="zh-TW" altLang="en-US" sz="1200" b="0" i="0" kern="1200" dirty="0" smtClean="0">
                <a:solidFill>
                  <a:schemeClr val="tx1"/>
                </a:solidFill>
                <a:effectLst/>
                <a:latin typeface="+mn-lt"/>
                <a:ea typeface="+mn-ea"/>
                <a:cs typeface="+mn-cs"/>
              </a:rPr>
              <a:t>是天然同位素，天然存在比為</a:t>
            </a:r>
            <a:r>
              <a:rPr lang="en-US" altLang="zh-TW" sz="1200" b="0" i="0" kern="1200" dirty="0" smtClean="0">
                <a:solidFill>
                  <a:schemeClr val="tx1"/>
                </a:solidFill>
                <a:effectLst/>
                <a:latin typeface="+mn-lt"/>
                <a:ea typeface="+mn-ea"/>
                <a:cs typeface="+mn-cs"/>
              </a:rPr>
              <a:t>0.0117% </a:t>
            </a:r>
            <a:r>
              <a:rPr lang="zh-TW" altLang="en-US" sz="1200" b="0" i="0" kern="1200" dirty="0" smtClean="0">
                <a:solidFill>
                  <a:schemeClr val="tx1"/>
                </a:solidFill>
                <a:effectLst/>
                <a:latin typeface="+mn-lt"/>
                <a:ea typeface="+mn-ea"/>
                <a:cs typeface="+mn-cs"/>
              </a:rPr>
              <a:t>，所以人體中是有鉀</a:t>
            </a:r>
            <a:r>
              <a:rPr lang="en-US" altLang="zh-TW" sz="1200" b="0" i="0" kern="1200" dirty="0" smtClean="0">
                <a:solidFill>
                  <a:schemeClr val="tx1"/>
                </a:solidFill>
                <a:effectLst/>
                <a:latin typeface="+mn-lt"/>
                <a:ea typeface="+mn-ea"/>
                <a:cs typeface="+mn-cs"/>
              </a:rPr>
              <a:t>40</a:t>
            </a:r>
            <a:r>
              <a:rPr lang="zh-TW" altLang="en-US" sz="1200" b="0" i="0" kern="1200" dirty="0" smtClean="0">
                <a:solidFill>
                  <a:schemeClr val="tx1"/>
                </a:solidFill>
                <a:effectLst/>
                <a:latin typeface="+mn-lt"/>
                <a:ea typeface="+mn-ea"/>
                <a:cs typeface="+mn-cs"/>
              </a:rPr>
              <a:t>的。</a:t>
            </a:r>
            <a:r>
              <a:rPr lang="zh-TW" altLang="en-US" sz="1400" dirty="0" smtClean="0"/>
              <a:t/>
            </a:r>
            <a:br>
              <a:rPr lang="zh-TW" altLang="en-US" sz="1400" dirty="0" smtClean="0"/>
            </a:br>
            <a:r>
              <a:rPr lang="zh-TW" altLang="en-US" sz="1200" b="0" i="0" kern="1200" dirty="0" smtClean="0">
                <a:solidFill>
                  <a:schemeClr val="tx1"/>
                </a:solidFill>
                <a:effectLst/>
                <a:latin typeface="+mn-lt"/>
                <a:ea typeface="+mn-ea"/>
                <a:cs typeface="+mn-cs"/>
              </a:rPr>
              <a:t>鉀是生命活動所必需的，鉀在人體內的主要作用是維持酸鹼平衡，參與能量代謝以及維持神經肌肉的正常功能。當體內缺鉀時，會造成全身無力、疲乏、心跳減弱、頭昏眼花，嚴重缺鉀還會導致呼吸肌麻痹死亡。臨床醫學資料還證明，中暑者均有血鉀降低現象。</a:t>
            </a:r>
            <a:r>
              <a:rPr lang="en-US" altLang="zh-TW"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資料來源：</a:t>
            </a:r>
            <a:r>
              <a:rPr lang="en-US" altLang="zh-CN" sz="1200" b="0" i="0" kern="1200" dirty="0" smtClean="0">
                <a:solidFill>
                  <a:schemeClr val="tx1"/>
                </a:solidFill>
                <a:effectLst/>
                <a:latin typeface="+mn-lt"/>
                <a:ea typeface="+mn-ea"/>
                <a:cs typeface="+mn-cs"/>
              </a:rPr>
              <a:t>1050707</a:t>
            </a:r>
            <a:r>
              <a:rPr lang="zh-CN" altLang="en-US" sz="1200" b="0" i="0" kern="1200" dirty="0" smtClean="0">
                <a:solidFill>
                  <a:schemeClr val="tx1"/>
                </a:solidFill>
                <a:effectLst/>
                <a:latin typeface="+mn-lt"/>
                <a:ea typeface="+mn-ea"/>
                <a:cs typeface="+mn-cs"/>
              </a:rPr>
              <a:t>服務小站</a:t>
            </a:r>
            <a:r>
              <a:rPr lang="en-US" altLang="zh-TW" sz="1200" b="0" i="0" kern="1200" dirty="0" smtClean="0">
                <a:solidFill>
                  <a:schemeClr val="tx1"/>
                </a:solidFill>
                <a:effectLst/>
                <a:latin typeface="+mn-lt"/>
                <a:ea typeface="+mn-ea"/>
                <a:cs typeface="+mn-cs"/>
              </a:rPr>
              <a:t>)</a:t>
            </a:r>
            <a:endParaRPr lang="en-US" altLang="zh-TW" sz="1400" b="0" i="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228600" indent="-228600">
              <a:buFont typeface="+mj-lt"/>
              <a:buAutoNum type="arabicPeriod"/>
            </a:pPr>
            <a:r>
              <a:rPr lang="zh-TW" altLang="en-US" dirty="0" smtClean="0">
                <a:latin typeface="Arial" panose="020B0604020202020204" pitchFamily="34" charset="0"/>
                <a:ea typeface="新細明體" panose="02020500000000000000" pitchFamily="18" charset="-120"/>
              </a:rPr>
              <a:t>食物</a:t>
            </a:r>
            <a:r>
              <a:rPr lang="zh-TW" altLang="en-US" dirty="0">
                <a:latin typeface="Arial" panose="020B0604020202020204" pitchFamily="34" charset="0"/>
                <a:ea typeface="新細明體" panose="02020500000000000000" pitchFamily="18" charset="-120"/>
              </a:rPr>
              <a:t>中天然放射性物質含量，沒有訂定含量規定，若針對</a:t>
            </a:r>
            <a:r>
              <a:rPr lang="zh-TW" altLang="en-US" b="0" dirty="0">
                <a:latin typeface="Arial" panose="020B0604020202020204" pitchFamily="34" charset="0"/>
                <a:ea typeface="新細明體" panose="02020500000000000000" pitchFamily="18" charset="-120"/>
              </a:rPr>
              <a:t>人工核種，衛輻部定期進行食品輻射監測</a:t>
            </a:r>
            <a:r>
              <a:rPr lang="en-US" altLang="zh-TW" b="0" dirty="0">
                <a:latin typeface="Arial" panose="020B0604020202020204" pitchFamily="34" charset="0"/>
                <a:ea typeface="新細明體" panose="02020500000000000000" pitchFamily="18" charset="-120"/>
              </a:rPr>
              <a:t>(</a:t>
            </a:r>
            <a:r>
              <a:rPr lang="zh-TW" altLang="en-US" b="0" dirty="0">
                <a:latin typeface="Arial" panose="020B0604020202020204" pitchFamily="34" charset="0"/>
                <a:ea typeface="新細明體" panose="02020500000000000000" pitchFamily="18" charset="-120"/>
              </a:rPr>
              <a:t>送偵測中心</a:t>
            </a:r>
            <a:r>
              <a:rPr lang="en-US" altLang="zh-TW" b="0" dirty="0">
                <a:latin typeface="Arial" panose="020B0604020202020204" pitchFamily="34" charset="0"/>
                <a:ea typeface="新細明體" panose="02020500000000000000" pitchFamily="18" charset="-120"/>
              </a:rPr>
              <a:t>)</a:t>
            </a:r>
            <a:r>
              <a:rPr lang="zh-TW" altLang="en-US" b="0" dirty="0">
                <a:latin typeface="Arial" panose="020B0604020202020204" pitchFamily="34" charset="0"/>
                <a:ea typeface="新細明體" panose="02020500000000000000" pitchFamily="18" charset="-120"/>
              </a:rPr>
              <a:t>，確認含量符合規定。</a:t>
            </a:r>
            <a:endParaRPr lang="en-US" altLang="zh-TW" b="0" dirty="0">
              <a:latin typeface="Arial" panose="020B0604020202020204" pitchFamily="34" charset="0"/>
              <a:ea typeface="新細明體" panose="02020500000000000000" pitchFamily="18" charset="-120"/>
            </a:endParaRPr>
          </a:p>
          <a:p>
            <a:r>
              <a:rPr lang="zh-TW" altLang="en-US" b="1" dirty="0">
                <a:latin typeface="Arial" panose="020B0604020202020204" pitchFamily="34" charset="0"/>
                <a:ea typeface="新細明體" panose="02020500000000000000" pitchFamily="18" charset="-120"/>
              </a:rPr>
              <a:t>圖片來源：</a:t>
            </a:r>
            <a:endParaRPr lang="en-US" altLang="zh-TW" b="1" dirty="0">
              <a:latin typeface="Arial" panose="020B0604020202020204" pitchFamily="34" charset="0"/>
              <a:ea typeface="新細明體" panose="02020500000000000000" pitchFamily="18" charset="-120"/>
            </a:endParaRPr>
          </a:p>
          <a:p>
            <a:r>
              <a:rPr lang="zh-TW" altLang="en-US" b="1" dirty="0">
                <a:latin typeface="Arial" panose="020B0604020202020204" pitchFamily="34" charset="0"/>
                <a:ea typeface="新細明體" panose="02020500000000000000" pitchFamily="18" charset="-120"/>
              </a:rPr>
              <a:t>香蕉：</a:t>
            </a:r>
            <a:r>
              <a:rPr lang="en-US" altLang="zh-TW" b="1" dirty="0">
                <a:latin typeface="Arial" panose="020B0604020202020204" pitchFamily="34" charset="0"/>
                <a:ea typeface="新細明體" panose="02020500000000000000" pitchFamily="18" charset="-120"/>
              </a:rPr>
              <a:t>http://www.ntdtv.com/</a:t>
            </a:r>
          </a:p>
          <a:p>
            <a:r>
              <a:rPr lang="zh-TW" altLang="en-US" b="1" dirty="0">
                <a:latin typeface="Arial" panose="020B0604020202020204" pitchFamily="34" charset="0"/>
                <a:ea typeface="新細明體" panose="02020500000000000000" pitchFamily="18" charset="-120"/>
              </a:rPr>
              <a:t>榴槤：</a:t>
            </a:r>
            <a:r>
              <a:rPr lang="en-US" altLang="zh-TW" dirty="0">
                <a:latin typeface="Arial" panose="020B0604020202020204" pitchFamily="34" charset="0"/>
                <a:ea typeface="新細明體" panose="02020500000000000000" pitchFamily="18" charset="-120"/>
                <a:hlinkClick r:id="rId3"/>
              </a:rPr>
              <a:t>fun.ktzhk.com</a:t>
            </a:r>
            <a:endParaRPr lang="en-US" altLang="zh-TW" dirty="0">
              <a:latin typeface="Arial" panose="020B0604020202020204" pitchFamily="34" charset="0"/>
              <a:ea typeface="新細明體" panose="02020500000000000000" pitchFamily="18" charset="-120"/>
            </a:endParaRPr>
          </a:p>
          <a:p>
            <a:r>
              <a:rPr lang="zh-TW" altLang="en-US" dirty="0">
                <a:latin typeface="Arial" panose="020B0604020202020204" pitchFamily="34" charset="0"/>
                <a:ea typeface="新細明體" panose="02020500000000000000" pitchFamily="18" charset="-120"/>
              </a:rPr>
              <a:t>奇異果</a:t>
            </a:r>
            <a:r>
              <a:rPr lang="zh-TW" altLang="en-US" b="1" dirty="0">
                <a:latin typeface="Arial" panose="020B0604020202020204" pitchFamily="34" charset="0"/>
                <a:ea typeface="新細明體" panose="02020500000000000000" pitchFamily="18" charset="-120"/>
              </a:rPr>
              <a:t>：</a:t>
            </a:r>
            <a:r>
              <a:rPr lang="en-US" altLang="zh-TW" b="1" dirty="0">
                <a:latin typeface="Arial" panose="020B0604020202020204" pitchFamily="34" charset="0"/>
                <a:ea typeface="新細明體" panose="02020500000000000000" pitchFamily="18" charset="-120"/>
              </a:rPr>
              <a:t>https://www.ihealth3.com/</a:t>
            </a:r>
            <a:endParaRPr lang="en-US" altLang="zh-TW" dirty="0">
              <a:latin typeface="Arial" panose="020B0604020202020204" pitchFamily="34" charset="0"/>
              <a:ea typeface="新細明體" panose="02020500000000000000" pitchFamily="18" charset="-120"/>
            </a:endParaRPr>
          </a:p>
          <a:p>
            <a:r>
              <a:rPr lang="zh-TW" altLang="en-US" dirty="0">
                <a:latin typeface="Arial" panose="020B0604020202020204" pitchFamily="34" charset="0"/>
                <a:ea typeface="新細明體" panose="02020500000000000000" pitchFamily="18" charset="-120"/>
              </a:rPr>
              <a:t>草菇：</a:t>
            </a:r>
            <a:r>
              <a:rPr lang="en-US" altLang="zh-TW" dirty="0">
                <a:latin typeface="Arial" panose="020B0604020202020204" pitchFamily="34" charset="0"/>
                <a:ea typeface="新細明體" panose="02020500000000000000" pitchFamily="18" charset="-120"/>
              </a:rPr>
              <a:t>http://wechat.kanfb.com/</a:t>
            </a:r>
          </a:p>
          <a:p>
            <a:r>
              <a:rPr lang="zh-TW" altLang="en-US" dirty="0">
                <a:latin typeface="Arial" panose="020B0604020202020204" pitchFamily="34" charset="0"/>
                <a:ea typeface="新細明體" panose="02020500000000000000" pitchFamily="18" charset="-120"/>
              </a:rPr>
              <a:t>紫菜：</a:t>
            </a:r>
            <a:r>
              <a:rPr lang="en-US" altLang="zh-TW" dirty="0">
                <a:latin typeface="Arial" panose="020B0604020202020204" pitchFamily="34" charset="0"/>
                <a:ea typeface="新細明體" panose="02020500000000000000" pitchFamily="18" charset="-120"/>
              </a:rPr>
              <a:t>http://hao.ymt360.com/</a:t>
            </a:r>
          </a:p>
          <a:p>
            <a:r>
              <a:rPr lang="zh-TW" altLang="en-US" dirty="0">
                <a:latin typeface="Arial" panose="020B0604020202020204" pitchFamily="34" charset="0"/>
                <a:ea typeface="新細明體" panose="02020500000000000000" pitchFamily="18" charset="-120"/>
              </a:rPr>
              <a:t>茼蒿：</a:t>
            </a:r>
            <a:r>
              <a:rPr lang="en-US" altLang="zh-TW" dirty="0">
                <a:latin typeface="Arial" panose="020B0604020202020204" pitchFamily="34" charset="0"/>
                <a:ea typeface="新細明體" panose="02020500000000000000" pitchFamily="18" charset="-120"/>
              </a:rPr>
              <a:t>http://daillu2.pixnet.net/</a:t>
            </a:r>
          </a:p>
          <a:p>
            <a:r>
              <a:rPr lang="zh-TW" altLang="en-US" dirty="0">
                <a:latin typeface="Arial" panose="020B0604020202020204" pitchFamily="34" charset="0"/>
                <a:ea typeface="新細明體" panose="02020500000000000000" pitchFamily="18" charset="-120"/>
              </a:rPr>
              <a:t>豬肉：</a:t>
            </a:r>
            <a:r>
              <a:rPr lang="en-US" altLang="zh-TW" dirty="0">
                <a:latin typeface="Arial" panose="020B0604020202020204" pitchFamily="34" charset="0"/>
                <a:ea typeface="新細明體" panose="02020500000000000000" pitchFamily="18" charset="-120"/>
              </a:rPr>
              <a:t>http://tw.gigacircle.com/</a:t>
            </a:r>
          </a:p>
          <a:p>
            <a:r>
              <a:rPr lang="zh-TW" altLang="en-US" dirty="0">
                <a:latin typeface="Arial" panose="020B0604020202020204" pitchFamily="34" charset="0"/>
                <a:ea typeface="新細明體" panose="02020500000000000000" pitchFamily="18" charset="-120"/>
              </a:rPr>
              <a:t>雞肉：</a:t>
            </a:r>
            <a:r>
              <a:rPr lang="en-US" altLang="zh-TW" dirty="0">
                <a:latin typeface="Arial" panose="020B0604020202020204" pitchFamily="34" charset="0"/>
                <a:ea typeface="新細明體" panose="02020500000000000000" pitchFamily="18" charset="-120"/>
              </a:rPr>
              <a:t>http://www.savesafe.com.tw/</a:t>
            </a:r>
          </a:p>
          <a:p>
            <a:r>
              <a:rPr lang="zh-TW" altLang="en-US" dirty="0">
                <a:latin typeface="Arial" panose="020B0604020202020204" pitchFamily="34" charset="0"/>
                <a:ea typeface="新細明體" panose="02020500000000000000" pitchFamily="18" charset="-120"/>
              </a:rPr>
              <a:t>米：</a:t>
            </a:r>
            <a:r>
              <a:rPr lang="en-US" altLang="zh-TW" dirty="0">
                <a:latin typeface="Arial" panose="020B0604020202020204" pitchFamily="34" charset="0"/>
                <a:ea typeface="新細明體" panose="02020500000000000000" pitchFamily="18" charset="-120"/>
              </a:rPr>
              <a:t>http://scimonth.blogspot.tw/</a:t>
            </a:r>
          </a:p>
          <a:p>
            <a:r>
              <a:rPr lang="zh-TW" altLang="en-US" dirty="0">
                <a:latin typeface="Arial" panose="020B0604020202020204" pitchFamily="34" charset="0"/>
                <a:ea typeface="新細明體" panose="02020500000000000000" pitchFamily="18" charset="-120"/>
              </a:rPr>
              <a:t>魚：</a:t>
            </a:r>
            <a:r>
              <a:rPr lang="en-US" altLang="zh-TW" dirty="0">
                <a:latin typeface="Arial" panose="020B0604020202020204" pitchFamily="34" charset="0"/>
                <a:ea typeface="新細明體" panose="02020500000000000000" pitchFamily="18" charset="-120"/>
              </a:rPr>
              <a:t>http://www.7-11-seafood.com.tw/</a:t>
            </a:r>
            <a:endParaRPr lang="en-US" altLang="zh-TW" b="1" dirty="0">
              <a:latin typeface="Arial" panose="020B0604020202020204" pitchFamily="34" charset="0"/>
              <a:ea typeface="新細明體" panose="02020500000000000000" pitchFamily="18" charset="-120"/>
            </a:endParaRPr>
          </a:p>
        </p:txBody>
      </p:sp>
      <p:sp>
        <p:nvSpPr>
          <p:cNvPr id="4608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6958070-7C1C-4EF2-9EE8-CD8FA379B7DE}" type="slidenum">
              <a:rPr lang="en-US" altLang="zh-TW" smtClean="0">
                <a:solidFill>
                  <a:prstClr val="black"/>
                </a:solidFill>
              </a:rPr>
              <a:pPr/>
              <a:t>12</a:t>
            </a:fld>
            <a:endParaRPr lang="en-US" altLang="zh-TW">
              <a:solidFill>
                <a:prstClr val="black"/>
              </a:solidFill>
            </a:endParaRPr>
          </a:p>
        </p:txBody>
      </p:sp>
    </p:spTree>
    <p:extLst>
      <p:ext uri="{BB962C8B-B14F-4D97-AF65-F5344CB8AC3E}">
        <p14:creationId xmlns:p14="http://schemas.microsoft.com/office/powerpoint/2010/main" val="82577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a:ln/>
        </p:spPr>
      </p:sp>
      <p:sp>
        <p:nvSpPr>
          <p:cNvPr id="675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TW" altLang="en-US" dirty="0" smtClean="0"/>
              <a:t>研究：微量元素分析、考古的年代測定等</a:t>
            </a:r>
            <a:endParaRPr lang="en-US" altLang="zh-TW" dirty="0" smtClean="0"/>
          </a:p>
          <a:p>
            <a:pPr eaLnBrk="1" hangingPunct="1">
              <a:spcBef>
                <a:spcPct val="0"/>
              </a:spcBef>
            </a:pPr>
            <a:r>
              <a:rPr lang="zh-TW" altLang="en-US" dirty="0" smtClean="0"/>
              <a:t>工業品質測試：非破壞檢測</a:t>
            </a:r>
            <a:r>
              <a:rPr lang="en-US" altLang="zh-TW" dirty="0" smtClean="0"/>
              <a:t>(</a:t>
            </a:r>
            <a:r>
              <a:rPr lang="zh-TW" altLang="en-US" dirty="0" smtClean="0"/>
              <a:t>引擎磨損、焊接</a:t>
            </a:r>
            <a:r>
              <a:rPr lang="en-US" altLang="zh-TW" dirty="0" smtClean="0"/>
              <a:t>)</a:t>
            </a:r>
            <a:r>
              <a:rPr lang="zh-TW" altLang="en-US" dirty="0" smtClean="0"/>
              <a:t>、罐裝飲料高度、香菸菸草密度、夜光錶塗料</a:t>
            </a:r>
            <a:r>
              <a:rPr lang="en-US" altLang="zh-TW" dirty="0" smtClean="0"/>
              <a:t>(</a:t>
            </a:r>
            <a:r>
              <a:rPr lang="zh-TW" altLang="en-US" dirty="0" smtClean="0"/>
              <a:t>機場跑道螢光塗料</a:t>
            </a:r>
            <a:r>
              <a:rPr lang="en-US" altLang="zh-TW" dirty="0" smtClean="0"/>
              <a:t>)</a:t>
            </a:r>
            <a:r>
              <a:rPr lang="zh-TW" altLang="en-US" dirty="0" smtClean="0"/>
              <a:t>、煙霧警報器</a:t>
            </a:r>
            <a:r>
              <a:rPr lang="zh-TW" altLang="en-US" dirty="0" smtClean="0">
                <a:latin typeface="Times New Roman" pitchFamily="18" charset="0"/>
                <a:cs typeface="Times New Roman" pitchFamily="18" charset="0"/>
              </a:rPr>
              <a:t>含放射性同位素</a:t>
            </a:r>
            <a:r>
              <a:rPr lang="zh-TW" altLang="en-US" dirty="0" smtClean="0"/>
              <a:t>鋂</a:t>
            </a:r>
            <a:r>
              <a:rPr lang="en-US" altLang="zh-TW" dirty="0" smtClean="0">
                <a:latin typeface="Times New Roman" pitchFamily="18" charset="0"/>
              </a:rPr>
              <a:t>241</a:t>
            </a:r>
          </a:p>
          <a:p>
            <a:pPr eaLnBrk="1" hangingPunct="1">
              <a:spcBef>
                <a:spcPct val="0"/>
              </a:spcBef>
            </a:pPr>
            <a:r>
              <a:rPr lang="zh-TW" altLang="en-US" dirty="0" smtClean="0">
                <a:latin typeface="Times New Roman" pitchFamily="18" charset="0"/>
              </a:rPr>
              <a:t>食品：品種改良、病蟲害抗除、大蒜照射保鮮，國內在食品照射方面已有</a:t>
            </a:r>
            <a:r>
              <a:rPr lang="en-US" altLang="zh-TW" dirty="0" smtClean="0">
                <a:latin typeface="Times New Roman" pitchFamily="18" charset="0"/>
              </a:rPr>
              <a:t>14</a:t>
            </a:r>
            <a:r>
              <a:rPr lang="zh-TW" altLang="en-US" dirty="0" smtClean="0">
                <a:latin typeface="Times New Roman" pitchFamily="18" charset="0"/>
              </a:rPr>
              <a:t>種食品經衛生福利部公告可合法照射</a:t>
            </a:r>
            <a:endParaRPr lang="en-US" altLang="zh-TW" dirty="0" smtClean="0">
              <a:latin typeface="Times New Roman" pitchFamily="18" charset="0"/>
            </a:endParaRPr>
          </a:p>
          <a:p>
            <a:pPr eaLnBrk="1" hangingPunct="1">
              <a:spcBef>
                <a:spcPct val="0"/>
              </a:spcBef>
            </a:pPr>
            <a:r>
              <a:rPr lang="zh-TW" altLang="en-US" dirty="0" smtClean="0">
                <a:latin typeface="Times New Roman" pitchFamily="18" charset="0"/>
              </a:rPr>
              <a:t>醫療：</a:t>
            </a:r>
            <a:r>
              <a:rPr lang="en-US" altLang="zh-TW" dirty="0" smtClean="0">
                <a:latin typeface="Times New Roman" pitchFamily="18" charset="0"/>
              </a:rPr>
              <a:t>X</a:t>
            </a:r>
            <a:r>
              <a:rPr lang="zh-TW" altLang="en-US" dirty="0" smtClean="0">
                <a:latin typeface="Times New Roman" pitchFamily="18" charset="0"/>
              </a:rPr>
              <a:t>光檢查、癌症治療、醫療用具滅菌</a:t>
            </a:r>
            <a:endParaRPr lang="en-US" altLang="zh-TW" dirty="0" smtClean="0"/>
          </a:p>
          <a:p>
            <a:pPr eaLnBrk="1" hangingPunct="1">
              <a:spcBef>
                <a:spcPct val="0"/>
              </a:spcBef>
            </a:pPr>
            <a:endParaRPr lang="en-US" altLang="zh-TW" dirty="0" smtClean="0"/>
          </a:p>
          <a:p>
            <a:pPr eaLnBrk="1" hangingPunct="1">
              <a:spcBef>
                <a:spcPct val="0"/>
              </a:spcBef>
            </a:pPr>
            <a:r>
              <a:rPr lang="zh-TW" altLang="en-US" dirty="0" smtClean="0"/>
              <a:t>核能科技廣泛使用於</a:t>
            </a:r>
            <a:r>
              <a:rPr lang="zh-TW" altLang="en-US" b="1" dirty="0" smtClean="0"/>
              <a:t>醫學</a:t>
            </a:r>
            <a:r>
              <a:rPr lang="zh-TW" altLang="en-US" dirty="0" smtClean="0"/>
              <a:t>、</a:t>
            </a:r>
            <a:r>
              <a:rPr lang="zh-TW" altLang="en-US" b="1" dirty="0" smtClean="0"/>
              <a:t>農業</a:t>
            </a:r>
            <a:r>
              <a:rPr lang="zh-TW" altLang="en-US" dirty="0" smtClean="0"/>
              <a:t>、</a:t>
            </a:r>
            <a:r>
              <a:rPr lang="zh-TW" altLang="en-US" b="1" dirty="0" smtClean="0"/>
              <a:t>工業</a:t>
            </a:r>
            <a:r>
              <a:rPr lang="zh-TW" altLang="en-US" dirty="0" smtClean="0"/>
              <a:t>等方面，這些都會產生低放射性</a:t>
            </a:r>
            <a:r>
              <a:rPr lang="zh-TW" altLang="en-US" b="1" dirty="0" smtClean="0"/>
              <a:t>核廢棄物</a:t>
            </a:r>
            <a:r>
              <a:rPr lang="zh-TW" altLang="en-US" dirty="0" smtClean="0"/>
              <a:t>。</a:t>
            </a:r>
          </a:p>
        </p:txBody>
      </p:sp>
      <p:sp>
        <p:nvSpPr>
          <p:cNvPr id="6758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1135" indent="-284076">
              <a:defRPr kumimoji="1">
                <a:solidFill>
                  <a:schemeClr val="tx1"/>
                </a:solidFill>
                <a:latin typeface="Arial" pitchFamily="34" charset="0"/>
                <a:ea typeface="新細明體" pitchFamily="18" charset="-120"/>
              </a:defRPr>
            </a:lvl2pPr>
            <a:lvl3pPr marL="1141062" indent="-226943">
              <a:defRPr kumimoji="1">
                <a:solidFill>
                  <a:schemeClr val="tx1"/>
                </a:solidFill>
                <a:latin typeface="Arial" pitchFamily="34" charset="0"/>
                <a:ea typeface="新細明體" pitchFamily="18" charset="-120"/>
              </a:defRPr>
            </a:lvl3pPr>
            <a:lvl4pPr marL="1596533" indent="-226943">
              <a:defRPr kumimoji="1">
                <a:solidFill>
                  <a:schemeClr val="tx1"/>
                </a:solidFill>
                <a:latin typeface="Arial" pitchFamily="34" charset="0"/>
                <a:ea typeface="新細明體" pitchFamily="18" charset="-120"/>
              </a:defRPr>
            </a:lvl4pPr>
            <a:lvl5pPr marL="2053593" indent="-226943">
              <a:defRPr kumimoji="1">
                <a:solidFill>
                  <a:schemeClr val="tx1"/>
                </a:solidFill>
                <a:latin typeface="Arial" pitchFamily="34" charset="0"/>
                <a:ea typeface="新細明體" pitchFamily="18" charset="-120"/>
              </a:defRPr>
            </a:lvl5pPr>
            <a:lvl6pPr marL="2510651" indent="-22694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67711" indent="-22694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4770" indent="-22694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1829" indent="-226943"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A6CB6ABD-5BCD-418B-989F-17B97E3416EB}" type="slidenum">
              <a:rPr lang="zh-TW" altLang="en-US" smtClean="0">
                <a:solidFill>
                  <a:prstClr val="black"/>
                </a:solidFill>
                <a:latin typeface="Calibri" pitchFamily="34" charset="0"/>
                <a:ea typeface="華康儷中黑"/>
                <a:cs typeface="華康儷中黑"/>
              </a:rPr>
              <a:pPr/>
              <a:t>13</a:t>
            </a:fld>
            <a:endParaRPr lang="en-US" altLang="zh-TW" smtClean="0">
              <a:solidFill>
                <a:prstClr val="black"/>
              </a:solidFill>
              <a:latin typeface="Calibri" pitchFamily="34" charset="0"/>
              <a:ea typeface="華康儷中黑"/>
              <a:cs typeface="華康儷中黑"/>
            </a:endParaRPr>
          </a:p>
        </p:txBody>
      </p:sp>
    </p:spTree>
    <p:extLst>
      <p:ext uri="{BB962C8B-B14F-4D97-AF65-F5344CB8AC3E}">
        <p14:creationId xmlns:p14="http://schemas.microsoft.com/office/powerpoint/2010/main" val="3422494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強調是「游離輻射」的單位，不適用於非游離輻射。</a:t>
            </a:r>
            <a:endParaRPr lang="en-US" altLang="zh-TW" dirty="0" smtClean="0"/>
          </a:p>
          <a:p>
            <a:r>
              <a:rPr lang="zh-TW" altLang="en-US" dirty="0" smtClean="0"/>
              <a:t>活度是「放射性物質本身有多強」；劑量是「放射性物質到底對生物體</a:t>
            </a:r>
            <a:r>
              <a:rPr lang="en-US" altLang="zh-TW" dirty="0" smtClean="0"/>
              <a:t>(</a:t>
            </a:r>
            <a:r>
              <a:rPr lang="zh-TW" altLang="en-US" dirty="0" smtClean="0"/>
              <a:t>人類</a:t>
            </a:r>
            <a:r>
              <a:rPr lang="en-US" altLang="zh-TW" dirty="0" smtClean="0"/>
              <a:t>)</a:t>
            </a:r>
            <a:r>
              <a:rPr lang="zh-TW" altLang="en-US" dirty="0" smtClean="0"/>
              <a:t>造成多少影響」，因此我們真正關心的值是劑量。</a:t>
            </a:r>
            <a:endParaRPr lang="en-US" altLang="zh-TW" dirty="0" smtClean="0"/>
          </a:p>
          <a:p>
            <a:r>
              <a:rPr lang="zh-TW" altLang="en-US" dirty="0" smtClean="0"/>
              <a:t>強調常用的是「毫西弗」和「微西弗」，而不常用「西弗」，這幾個數值各相差</a:t>
            </a:r>
            <a:r>
              <a:rPr lang="en-US" altLang="zh-TW" dirty="0" smtClean="0"/>
              <a:t>1000</a:t>
            </a:r>
            <a:r>
              <a:rPr lang="zh-TW" altLang="en-US" dirty="0" smtClean="0"/>
              <a:t>倍。</a:t>
            </a:r>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15</a:t>
            </a:fld>
            <a:endParaRPr lang="zh-TW" altLang="en-US"/>
          </a:p>
        </p:txBody>
      </p:sp>
    </p:spTree>
    <p:extLst>
      <p:ext uri="{BB962C8B-B14F-4D97-AF65-F5344CB8AC3E}">
        <p14:creationId xmlns:p14="http://schemas.microsoft.com/office/powerpoint/2010/main" val="77248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矩形 6"/>
          <p:cNvSpPr/>
          <p:nvPr/>
        </p:nvSpPr>
        <p:spPr>
          <a:xfrm>
            <a:off x="0" y="3716338"/>
            <a:ext cx="9144000" cy="73025"/>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ctrTitle"/>
          </p:nvPr>
        </p:nvSpPr>
        <p:spPr>
          <a:xfrm>
            <a:off x="685800" y="2130433"/>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DC99F7A7-C532-4451-8F85-30F71BDDD06E}" type="slidenum">
              <a:rPr lang="zh-TW" altLang="en-US"/>
              <a:pPr>
                <a:defRPr/>
              </a:pPr>
              <a:t>‹#›</a:t>
            </a:fld>
            <a:endParaRPr lang="en-US" altLang="zh-TW"/>
          </a:p>
        </p:txBody>
      </p:sp>
    </p:spTree>
    <p:extLst>
      <p:ext uri="{BB962C8B-B14F-4D97-AF65-F5344CB8AC3E}">
        <p14:creationId xmlns:p14="http://schemas.microsoft.com/office/powerpoint/2010/main" val="1953162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FD1E68F-79EF-41B8-8FBC-D24EBBE3939F}" type="slidenum">
              <a:rPr lang="zh-TW" altLang="en-US"/>
              <a:pPr>
                <a:defRPr/>
              </a:pPr>
              <a:t>‹#›</a:t>
            </a:fld>
            <a:endParaRPr lang="en-US" altLang="zh-TW"/>
          </a:p>
        </p:txBody>
      </p:sp>
    </p:spTree>
    <p:extLst>
      <p:ext uri="{BB962C8B-B14F-4D97-AF65-F5344CB8AC3E}">
        <p14:creationId xmlns:p14="http://schemas.microsoft.com/office/powerpoint/2010/main" val="138993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C4A28B8-D0C8-41EA-817E-3DFFD3CF7D89}" type="slidenum">
              <a:rPr lang="zh-TW" altLang="en-US"/>
              <a:pPr>
                <a:defRPr/>
              </a:pPr>
              <a:t>‹#›</a:t>
            </a:fld>
            <a:endParaRPr lang="en-US" altLang="zh-TW"/>
          </a:p>
        </p:txBody>
      </p:sp>
    </p:spTree>
    <p:extLst>
      <p:ext uri="{BB962C8B-B14F-4D97-AF65-F5344CB8AC3E}">
        <p14:creationId xmlns:p14="http://schemas.microsoft.com/office/powerpoint/2010/main" val="1585597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692150"/>
            <a:ext cx="8229600" cy="725488"/>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45225"/>
            <a:ext cx="2133600" cy="476250"/>
          </a:xfrm>
        </p:spPr>
        <p:txBody>
          <a:bodyPr/>
          <a:lstStyle>
            <a:lvl1pPr>
              <a:defRPr>
                <a:latin typeface="Arial" charset="0"/>
              </a:defRPr>
            </a:lvl1pPr>
          </a:lstStyle>
          <a:p>
            <a:pPr>
              <a:defRPr/>
            </a:pPr>
            <a:endParaRPr lang="en-US" altLang="zh-TW"/>
          </a:p>
        </p:txBody>
      </p:sp>
      <p:sp>
        <p:nvSpPr>
          <p:cNvPr id="8" name="頁尾版面配置區 7"/>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a:xfrm>
            <a:off x="6858000" y="6245225"/>
            <a:ext cx="2133600" cy="476250"/>
          </a:xfrm>
        </p:spPr>
        <p:txBody>
          <a:bodyPr/>
          <a:lstStyle>
            <a:lvl1pPr>
              <a:defRPr/>
            </a:lvl1pPr>
          </a:lstStyle>
          <a:p>
            <a:pPr>
              <a:defRPr/>
            </a:pPr>
            <a:fld id="{C260B56F-CBF3-46D5-8004-A7F5B7265BD7}" type="slidenum">
              <a:rPr lang="zh-TW" altLang="en-US"/>
              <a:pPr>
                <a:defRPr/>
              </a:pPr>
              <a:t>‹#›</a:t>
            </a:fld>
            <a:endParaRPr lang="en-US" altLang="zh-TW"/>
          </a:p>
        </p:txBody>
      </p:sp>
    </p:spTree>
    <p:extLst>
      <p:ext uri="{BB962C8B-B14F-4D97-AF65-F5344CB8AC3E}">
        <p14:creationId xmlns:p14="http://schemas.microsoft.com/office/powerpoint/2010/main" val="40993918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692150"/>
            <a:ext cx="8229600" cy="725488"/>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4"/>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457200" y="6245225"/>
            <a:ext cx="2133600" cy="476250"/>
          </a:xfrm>
        </p:spPr>
        <p:txBody>
          <a:bodyPr/>
          <a:lstStyle>
            <a:lvl1pPr>
              <a:defRPr>
                <a:latin typeface="Arial" charset="0"/>
              </a:defRPr>
            </a:lvl1pPr>
          </a:lstStyle>
          <a:p>
            <a:pPr>
              <a:defRPr/>
            </a:pPr>
            <a:endParaRPr lang="en-US" altLang="zh-TW"/>
          </a:p>
        </p:txBody>
      </p:sp>
      <p:sp>
        <p:nvSpPr>
          <p:cNvPr id="7" name="頁尾版面配置區 6"/>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8" name="投影片編號版面配置區 7"/>
          <p:cNvSpPr>
            <a:spLocks noGrp="1"/>
          </p:cNvSpPr>
          <p:nvPr>
            <p:ph type="sldNum" sz="quarter" idx="12"/>
          </p:nvPr>
        </p:nvSpPr>
        <p:spPr>
          <a:xfrm>
            <a:off x="6858000" y="6245225"/>
            <a:ext cx="2133600" cy="476250"/>
          </a:xfrm>
        </p:spPr>
        <p:txBody>
          <a:bodyPr/>
          <a:lstStyle>
            <a:lvl1pPr>
              <a:defRPr>
                <a:solidFill>
                  <a:srgbClr val="000000"/>
                </a:solidFill>
              </a:defRPr>
            </a:lvl1pPr>
          </a:lstStyle>
          <a:p>
            <a:pPr>
              <a:defRPr/>
            </a:pPr>
            <a:fld id="{4BCF276C-B359-454F-8C88-95E8EE28B684}" type="slidenum">
              <a:rPr lang="zh-TW" altLang="en-US"/>
              <a:pPr>
                <a:defRPr/>
              </a:pPr>
              <a:t>‹#›</a:t>
            </a:fld>
            <a:endParaRPr lang="en-US" altLang="zh-TW"/>
          </a:p>
        </p:txBody>
      </p:sp>
    </p:spTree>
    <p:extLst>
      <p:ext uri="{BB962C8B-B14F-4D97-AF65-F5344CB8AC3E}">
        <p14:creationId xmlns:p14="http://schemas.microsoft.com/office/powerpoint/2010/main" val="31756749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301872" y="609600"/>
            <a:ext cx="8540262"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301873" y="1905001"/>
            <a:ext cx="4199792" cy="41941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2339" y="1905000"/>
            <a:ext cx="4199792" cy="20208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2339" y="4078293"/>
            <a:ext cx="4199792" cy="202088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301625" y="6245225"/>
            <a:ext cx="2289175" cy="476250"/>
          </a:xfrm>
        </p:spPr>
        <p:txBody>
          <a:bodyPr/>
          <a:lstStyle>
            <a:lvl1pPr>
              <a:defRPr/>
            </a:lvl1pPr>
          </a:lstStyle>
          <a:p>
            <a:pPr>
              <a:defRPr/>
            </a:pPr>
            <a:endParaRPr lang="en-US" altLang="zh-TW"/>
          </a:p>
        </p:txBody>
      </p:sp>
      <p:sp>
        <p:nvSpPr>
          <p:cNvPr id="7" name="頁尾版面配置區 6"/>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8" name="投影片編號版面配置區 7"/>
          <p:cNvSpPr>
            <a:spLocks noGrp="1"/>
          </p:cNvSpPr>
          <p:nvPr>
            <p:ph type="sldNum" sz="quarter" idx="12"/>
          </p:nvPr>
        </p:nvSpPr>
        <p:spPr>
          <a:xfrm>
            <a:off x="6553200" y="6245225"/>
            <a:ext cx="2289175" cy="476250"/>
          </a:xfrm>
        </p:spPr>
        <p:txBody>
          <a:bodyPr/>
          <a:lstStyle>
            <a:lvl1pPr>
              <a:defRPr/>
            </a:lvl1pPr>
          </a:lstStyle>
          <a:p>
            <a:pPr>
              <a:defRPr/>
            </a:pPr>
            <a:fld id="{9C393A11-DD5A-436B-802A-259AA3C3275F}" type="slidenum">
              <a:rPr lang="zh-TW" altLang="en-US"/>
              <a:pPr>
                <a:defRPr/>
              </a:pPr>
              <a:t>‹#›</a:t>
            </a:fld>
            <a:endParaRPr lang="en-US" altLang="zh-TW"/>
          </a:p>
        </p:txBody>
      </p:sp>
    </p:spTree>
    <p:extLst>
      <p:ext uri="{BB962C8B-B14F-4D97-AF65-F5344CB8AC3E}">
        <p14:creationId xmlns:p14="http://schemas.microsoft.com/office/powerpoint/2010/main" val="2481417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11188" y="908050"/>
            <a:ext cx="7848600" cy="7254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11188" y="1773241"/>
            <a:ext cx="3848100" cy="4352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11688" y="1773241"/>
            <a:ext cx="3848100" cy="4352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TW"/>
          </a:p>
        </p:txBody>
      </p:sp>
      <p:sp>
        <p:nvSpPr>
          <p:cNvPr id="6" name="Rectangle 7"/>
          <p:cNvSpPr>
            <a:spLocks noGrp="1" noChangeArrowheads="1"/>
          </p:cNvSpPr>
          <p:nvPr>
            <p:ph type="ftr" sz="quarter" idx="11"/>
          </p:nvPr>
        </p:nvSpPr>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p:txBody>
          <a:bodyPr/>
          <a:lstStyle>
            <a:lvl1pPr>
              <a:defRPr/>
            </a:lvl1pPr>
          </a:lstStyle>
          <a:p>
            <a:pPr>
              <a:defRPr/>
            </a:pPr>
            <a:fld id="{BF39B747-7C57-4B27-8283-513554647204}" type="slidenum">
              <a:rPr lang="en-US" altLang="zh-TW"/>
              <a:pPr>
                <a:defRPr/>
              </a:pPr>
              <a:t>‹#›</a:t>
            </a:fld>
            <a:endParaRPr lang="en-US" altLang="zh-TW"/>
          </a:p>
        </p:txBody>
      </p:sp>
    </p:spTree>
    <p:extLst>
      <p:ext uri="{BB962C8B-B14F-4D97-AF65-F5344CB8AC3E}">
        <p14:creationId xmlns:p14="http://schemas.microsoft.com/office/powerpoint/2010/main" val="796832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矩形 6"/>
          <p:cNvSpPr/>
          <p:nvPr/>
        </p:nvSpPr>
        <p:spPr>
          <a:xfrm>
            <a:off x="0" y="3716338"/>
            <a:ext cx="9144000" cy="73025"/>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ctrTitle"/>
          </p:nvPr>
        </p:nvSpPr>
        <p:spPr>
          <a:xfrm>
            <a:off x="685800" y="2130433"/>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17749023-6B2D-4BE7-B56A-F579F72314C1}" type="slidenum">
              <a:rPr lang="zh-TW" altLang="en-US"/>
              <a:pPr>
                <a:defRPr/>
              </a:pPr>
              <a:t>‹#›</a:t>
            </a:fld>
            <a:endParaRPr lang="en-US" altLang="zh-TW"/>
          </a:p>
        </p:txBody>
      </p:sp>
    </p:spTree>
    <p:extLst>
      <p:ext uri="{BB962C8B-B14F-4D97-AF65-F5344CB8AC3E}">
        <p14:creationId xmlns:p14="http://schemas.microsoft.com/office/powerpoint/2010/main" val="3904764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矩形 6"/>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solidFill>
                  <a:srgbClr val="000000"/>
                </a:solidFill>
              </a:defRPr>
            </a:lvl1pPr>
          </a:lstStyle>
          <a:p>
            <a:pPr>
              <a:defRPr/>
            </a:pPr>
            <a:fld id="{B1A6A809-D222-4A0F-B05F-0671A7D28132}" type="slidenum">
              <a:rPr lang="zh-TW" altLang="en-US"/>
              <a:pPr>
                <a:defRPr/>
              </a:pPr>
              <a:t>‹#›</a:t>
            </a:fld>
            <a:endParaRPr lang="en-US" altLang="zh-TW"/>
          </a:p>
        </p:txBody>
      </p:sp>
    </p:spTree>
    <p:extLst>
      <p:ext uri="{BB962C8B-B14F-4D97-AF65-F5344CB8AC3E}">
        <p14:creationId xmlns:p14="http://schemas.microsoft.com/office/powerpoint/2010/main" val="1162919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4" name="矩形 6"/>
          <p:cNvSpPr/>
          <p:nvPr/>
        </p:nvSpPr>
        <p:spPr>
          <a:xfrm>
            <a:off x="0" y="580548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a:xfrm>
            <a:off x="722313" y="4406908"/>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solidFill>
                  <a:srgbClr val="000000"/>
                </a:solidFill>
              </a:defRPr>
            </a:lvl1pPr>
          </a:lstStyle>
          <a:p>
            <a:pPr>
              <a:defRPr/>
            </a:pPr>
            <a:fld id="{FA08230A-E5DF-47A1-935B-F113BE2A6A2D}" type="slidenum">
              <a:rPr lang="zh-TW" altLang="en-US"/>
              <a:pPr>
                <a:defRPr/>
              </a:pPr>
              <a:t>‹#›</a:t>
            </a:fld>
            <a:endParaRPr lang="en-US" altLang="zh-TW"/>
          </a:p>
        </p:txBody>
      </p:sp>
    </p:spTree>
    <p:extLst>
      <p:ext uri="{BB962C8B-B14F-4D97-AF65-F5344CB8AC3E}">
        <p14:creationId xmlns:p14="http://schemas.microsoft.com/office/powerpoint/2010/main" val="1220184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矩形 4"/>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內容版面配置區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4"/>
          <p:cNvSpPr>
            <a:spLocks noGrp="1"/>
          </p:cNvSpPr>
          <p:nvPr>
            <p:ph type="dt" sz="half" idx="10"/>
          </p:nvPr>
        </p:nvSpPr>
        <p:spPr/>
        <p:txBody>
          <a:bodyPr/>
          <a:lstStyle>
            <a:lvl1pPr>
              <a:defRPr/>
            </a:lvl1pPr>
          </a:lstStyle>
          <a:p>
            <a:pPr>
              <a:defRPr/>
            </a:pPr>
            <a:endParaRPr lang="en-US" altLang="zh-TW"/>
          </a:p>
        </p:txBody>
      </p:sp>
      <p:sp>
        <p:nvSpPr>
          <p:cNvPr id="7" name="頁尾版面配置區 5"/>
          <p:cNvSpPr>
            <a:spLocks noGrp="1"/>
          </p:cNvSpPr>
          <p:nvPr>
            <p:ph type="ftr" sz="quarter" idx="11"/>
          </p:nvPr>
        </p:nvSpPr>
        <p:spPr/>
        <p:txBody>
          <a:bodyPr/>
          <a:lstStyle>
            <a:lvl1pPr>
              <a:defRPr/>
            </a:lvl1pPr>
          </a:lstStyle>
          <a:p>
            <a:pPr>
              <a:defRPr/>
            </a:pPr>
            <a:endParaRPr lang="en-US" altLang="zh-TW"/>
          </a:p>
        </p:txBody>
      </p:sp>
      <p:sp>
        <p:nvSpPr>
          <p:cNvPr id="8" name="投影片編號版面配置區 6"/>
          <p:cNvSpPr>
            <a:spLocks noGrp="1"/>
          </p:cNvSpPr>
          <p:nvPr>
            <p:ph type="sldNum" sz="quarter" idx="12"/>
          </p:nvPr>
        </p:nvSpPr>
        <p:spPr/>
        <p:txBody>
          <a:bodyPr/>
          <a:lstStyle>
            <a:lvl1pPr>
              <a:defRPr>
                <a:solidFill>
                  <a:srgbClr val="000000"/>
                </a:solidFill>
              </a:defRPr>
            </a:lvl1pPr>
          </a:lstStyle>
          <a:p>
            <a:pPr>
              <a:defRPr/>
            </a:pPr>
            <a:fld id="{E9186291-DA17-49E1-BFB2-B46E2D819F0E}" type="slidenum">
              <a:rPr lang="zh-TW" altLang="en-US"/>
              <a:pPr>
                <a:defRPr/>
              </a:pPr>
              <a:t>‹#›</a:t>
            </a:fld>
            <a:endParaRPr lang="en-US" altLang="zh-TW"/>
          </a:p>
        </p:txBody>
      </p:sp>
    </p:spTree>
    <p:extLst>
      <p:ext uri="{BB962C8B-B14F-4D97-AF65-F5344CB8AC3E}">
        <p14:creationId xmlns:p14="http://schemas.microsoft.com/office/powerpoint/2010/main" val="490492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矩形 6"/>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solidFill>
                  <a:srgbClr val="000000"/>
                </a:solidFill>
              </a:defRPr>
            </a:lvl1pPr>
          </a:lstStyle>
          <a:p>
            <a:pPr>
              <a:defRPr/>
            </a:pPr>
            <a:fld id="{46CF1F6D-B20A-4212-B2CC-B75D0C17FDEB}" type="slidenum">
              <a:rPr lang="zh-TW" altLang="en-US"/>
              <a:pPr>
                <a:defRPr/>
              </a:pPr>
              <a:t>‹#›</a:t>
            </a:fld>
            <a:endParaRPr lang="en-US" altLang="zh-TW"/>
          </a:p>
        </p:txBody>
      </p:sp>
    </p:spTree>
    <p:extLst>
      <p:ext uri="{BB962C8B-B14F-4D97-AF65-F5344CB8AC3E}">
        <p14:creationId xmlns:p14="http://schemas.microsoft.com/office/powerpoint/2010/main" val="2836649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EE9ED384-F6FC-4254-976E-960C7702434A}" type="slidenum">
              <a:rPr lang="zh-TW" altLang="en-US"/>
              <a:pPr>
                <a:defRPr/>
              </a:pPr>
              <a:t>‹#›</a:t>
            </a:fld>
            <a:endParaRPr lang="en-US" altLang="zh-TW"/>
          </a:p>
        </p:txBody>
      </p:sp>
    </p:spTree>
    <p:extLst>
      <p:ext uri="{BB962C8B-B14F-4D97-AF65-F5344CB8AC3E}">
        <p14:creationId xmlns:p14="http://schemas.microsoft.com/office/powerpoint/2010/main" val="1941833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矩形 5"/>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日期版面配置區 2"/>
          <p:cNvSpPr>
            <a:spLocks noGrp="1"/>
          </p:cNvSpPr>
          <p:nvPr>
            <p:ph type="dt" sz="half" idx="10"/>
          </p:nvPr>
        </p:nvSpPr>
        <p:spPr/>
        <p:txBody>
          <a:bodyPr/>
          <a:lstStyle>
            <a:lvl1pPr>
              <a:defRPr/>
            </a:lvl1pPr>
          </a:lstStyle>
          <a:p>
            <a:pPr>
              <a:defRPr/>
            </a:pPr>
            <a:endParaRPr lang="en-US" altLang="zh-TW"/>
          </a:p>
        </p:txBody>
      </p:sp>
      <p:sp>
        <p:nvSpPr>
          <p:cNvPr id="5" name="頁尾版面配置區 3"/>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p:cNvSpPr>
            <a:spLocks noGrp="1"/>
          </p:cNvSpPr>
          <p:nvPr>
            <p:ph type="sldNum" sz="quarter" idx="12"/>
          </p:nvPr>
        </p:nvSpPr>
        <p:spPr/>
        <p:txBody>
          <a:bodyPr/>
          <a:lstStyle>
            <a:lvl1pPr>
              <a:defRPr>
                <a:solidFill>
                  <a:srgbClr val="000000"/>
                </a:solidFill>
              </a:defRPr>
            </a:lvl1pPr>
          </a:lstStyle>
          <a:p>
            <a:pPr>
              <a:defRPr/>
            </a:pPr>
            <a:fld id="{3DB7572C-6769-4EBF-8FDF-8E180B28F1E9}" type="slidenum">
              <a:rPr lang="zh-TW" altLang="en-US"/>
              <a:pPr>
                <a:defRPr/>
              </a:pPr>
              <a:t>‹#›</a:t>
            </a:fld>
            <a:endParaRPr lang="en-US" altLang="zh-TW"/>
          </a:p>
        </p:txBody>
      </p:sp>
    </p:spTree>
    <p:extLst>
      <p:ext uri="{BB962C8B-B14F-4D97-AF65-F5344CB8AC3E}">
        <p14:creationId xmlns:p14="http://schemas.microsoft.com/office/powerpoint/2010/main" val="1432505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4"/>
          <p:cNvSpPr/>
          <p:nvPr/>
        </p:nvSpPr>
        <p:spPr>
          <a:xfrm>
            <a:off x="0" y="6308725"/>
            <a:ext cx="9144000" cy="73025"/>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3" name="日期版面配置區 1"/>
          <p:cNvSpPr>
            <a:spLocks noGrp="1"/>
          </p:cNvSpPr>
          <p:nvPr>
            <p:ph type="dt" sz="half" idx="10"/>
          </p:nvPr>
        </p:nvSpPr>
        <p:spPr/>
        <p:txBody>
          <a:bodyPr/>
          <a:lstStyle>
            <a:lvl1pPr>
              <a:defRPr/>
            </a:lvl1pPr>
          </a:lstStyle>
          <a:p>
            <a:pPr>
              <a:defRPr/>
            </a:pPr>
            <a:endParaRPr lang="en-US" altLang="zh-TW"/>
          </a:p>
        </p:txBody>
      </p:sp>
      <p:sp>
        <p:nvSpPr>
          <p:cNvPr id="4" name="頁尾版面配置區 2"/>
          <p:cNvSpPr>
            <a:spLocks noGrp="1"/>
          </p:cNvSpPr>
          <p:nvPr>
            <p:ph type="ftr" sz="quarter" idx="11"/>
          </p:nvPr>
        </p:nvSpPr>
        <p:spPr/>
        <p:txBody>
          <a:bodyPr/>
          <a:lstStyle>
            <a:lvl1pPr>
              <a:defRPr/>
            </a:lvl1pPr>
          </a:lstStyle>
          <a:p>
            <a:pPr>
              <a:defRPr/>
            </a:pPr>
            <a:endParaRPr lang="en-US" altLang="zh-TW"/>
          </a:p>
        </p:txBody>
      </p:sp>
      <p:sp>
        <p:nvSpPr>
          <p:cNvPr id="5" name="投影片編號版面配置區 3"/>
          <p:cNvSpPr>
            <a:spLocks noGrp="1"/>
          </p:cNvSpPr>
          <p:nvPr>
            <p:ph type="sldNum" sz="quarter" idx="12"/>
          </p:nvPr>
        </p:nvSpPr>
        <p:spPr/>
        <p:txBody>
          <a:bodyPr/>
          <a:lstStyle>
            <a:lvl1pPr>
              <a:defRPr>
                <a:solidFill>
                  <a:srgbClr val="000000"/>
                </a:solidFill>
              </a:defRPr>
            </a:lvl1pPr>
          </a:lstStyle>
          <a:p>
            <a:pPr>
              <a:defRPr/>
            </a:pPr>
            <a:fld id="{2DC255C8-3A90-4C8A-9318-8EC59C2FA257}" type="slidenum">
              <a:rPr lang="zh-TW" altLang="en-US"/>
              <a:pPr>
                <a:defRPr/>
              </a:pPr>
              <a:t>‹#›</a:t>
            </a:fld>
            <a:endParaRPr lang="en-US" altLang="zh-TW"/>
          </a:p>
        </p:txBody>
      </p:sp>
    </p:spTree>
    <p:extLst>
      <p:ext uri="{BB962C8B-B14F-4D97-AF65-F5344CB8AC3E}">
        <p14:creationId xmlns:p14="http://schemas.microsoft.com/office/powerpoint/2010/main" val="2581506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61E2BB8-8DBA-4E42-9276-08567B8576FD}" type="slidenum">
              <a:rPr lang="zh-TW" altLang="en-US"/>
              <a:pPr>
                <a:defRPr/>
              </a:pPr>
              <a:t>‹#›</a:t>
            </a:fld>
            <a:endParaRPr lang="en-US" altLang="zh-TW"/>
          </a:p>
        </p:txBody>
      </p:sp>
    </p:spTree>
    <p:extLst>
      <p:ext uri="{BB962C8B-B14F-4D97-AF65-F5344CB8AC3E}">
        <p14:creationId xmlns:p14="http://schemas.microsoft.com/office/powerpoint/2010/main" val="352838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89F6ED2-8892-4229-9056-5F4E6956991F}" type="slidenum">
              <a:rPr lang="zh-TW" altLang="en-US"/>
              <a:pPr>
                <a:defRPr/>
              </a:pPr>
              <a:t>‹#›</a:t>
            </a:fld>
            <a:endParaRPr lang="en-US" altLang="zh-TW"/>
          </a:p>
        </p:txBody>
      </p:sp>
    </p:spTree>
    <p:extLst>
      <p:ext uri="{BB962C8B-B14F-4D97-AF65-F5344CB8AC3E}">
        <p14:creationId xmlns:p14="http://schemas.microsoft.com/office/powerpoint/2010/main" val="2922690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F869D92-65EE-423C-B32E-AFF29A635326}" type="slidenum">
              <a:rPr lang="zh-TW" altLang="en-US"/>
              <a:pPr>
                <a:defRPr/>
              </a:pPr>
              <a:t>‹#›</a:t>
            </a:fld>
            <a:endParaRPr lang="en-US" altLang="zh-TW"/>
          </a:p>
        </p:txBody>
      </p:sp>
    </p:spTree>
    <p:extLst>
      <p:ext uri="{BB962C8B-B14F-4D97-AF65-F5344CB8AC3E}">
        <p14:creationId xmlns:p14="http://schemas.microsoft.com/office/powerpoint/2010/main" val="3516969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E4A7EB6-9C01-49CA-AF61-3361D90C890C}" type="slidenum">
              <a:rPr lang="zh-TW" altLang="en-US"/>
              <a:pPr>
                <a:defRPr/>
              </a:pPr>
              <a:t>‹#›</a:t>
            </a:fld>
            <a:endParaRPr lang="en-US" altLang="zh-TW"/>
          </a:p>
        </p:txBody>
      </p:sp>
    </p:spTree>
    <p:extLst>
      <p:ext uri="{BB962C8B-B14F-4D97-AF65-F5344CB8AC3E}">
        <p14:creationId xmlns:p14="http://schemas.microsoft.com/office/powerpoint/2010/main" val="470092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692150"/>
            <a:ext cx="8229600" cy="725488"/>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45225"/>
            <a:ext cx="2133600" cy="476250"/>
          </a:xfrm>
        </p:spPr>
        <p:txBody>
          <a:bodyPr/>
          <a:lstStyle>
            <a:lvl1pPr>
              <a:defRPr>
                <a:latin typeface="Arial" charset="0"/>
              </a:defRPr>
            </a:lvl1pPr>
          </a:lstStyle>
          <a:p>
            <a:pPr>
              <a:defRPr/>
            </a:pPr>
            <a:endParaRPr lang="en-US" altLang="zh-TW"/>
          </a:p>
        </p:txBody>
      </p:sp>
      <p:sp>
        <p:nvSpPr>
          <p:cNvPr id="8" name="頁尾版面配置區 7"/>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a:xfrm>
            <a:off x="6858000" y="6245225"/>
            <a:ext cx="2133600" cy="476250"/>
          </a:xfrm>
        </p:spPr>
        <p:txBody>
          <a:bodyPr/>
          <a:lstStyle>
            <a:lvl1pPr>
              <a:defRPr/>
            </a:lvl1pPr>
          </a:lstStyle>
          <a:p>
            <a:pPr>
              <a:defRPr/>
            </a:pPr>
            <a:fld id="{017496A5-7976-4384-A24F-B00A431F2171}" type="slidenum">
              <a:rPr lang="zh-TW" altLang="en-US"/>
              <a:pPr>
                <a:defRPr/>
              </a:pPr>
              <a:t>‹#›</a:t>
            </a:fld>
            <a:endParaRPr lang="en-US" altLang="zh-TW"/>
          </a:p>
        </p:txBody>
      </p:sp>
    </p:spTree>
    <p:extLst>
      <p:ext uri="{BB962C8B-B14F-4D97-AF65-F5344CB8AC3E}">
        <p14:creationId xmlns:p14="http://schemas.microsoft.com/office/powerpoint/2010/main" val="25947096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692150"/>
            <a:ext cx="8229600" cy="725488"/>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4"/>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457200" y="6245225"/>
            <a:ext cx="2133600" cy="476250"/>
          </a:xfrm>
        </p:spPr>
        <p:txBody>
          <a:bodyPr/>
          <a:lstStyle>
            <a:lvl1pPr>
              <a:defRPr>
                <a:latin typeface="Arial" charset="0"/>
              </a:defRPr>
            </a:lvl1pPr>
          </a:lstStyle>
          <a:p>
            <a:pPr>
              <a:defRPr/>
            </a:pPr>
            <a:endParaRPr lang="en-US" altLang="zh-TW"/>
          </a:p>
        </p:txBody>
      </p:sp>
      <p:sp>
        <p:nvSpPr>
          <p:cNvPr id="7" name="頁尾版面配置區 6"/>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8" name="投影片編號版面配置區 7"/>
          <p:cNvSpPr>
            <a:spLocks noGrp="1"/>
          </p:cNvSpPr>
          <p:nvPr>
            <p:ph type="sldNum" sz="quarter" idx="12"/>
          </p:nvPr>
        </p:nvSpPr>
        <p:spPr>
          <a:xfrm>
            <a:off x="6858000" y="6245225"/>
            <a:ext cx="2133600" cy="476250"/>
          </a:xfrm>
        </p:spPr>
        <p:txBody>
          <a:bodyPr/>
          <a:lstStyle>
            <a:lvl1pPr>
              <a:defRPr>
                <a:solidFill>
                  <a:srgbClr val="000000"/>
                </a:solidFill>
              </a:defRPr>
            </a:lvl1pPr>
          </a:lstStyle>
          <a:p>
            <a:pPr>
              <a:defRPr/>
            </a:pPr>
            <a:fld id="{9E1ED271-C294-4F07-94C9-02257EF82385}" type="slidenum">
              <a:rPr lang="zh-TW" altLang="en-US"/>
              <a:pPr>
                <a:defRPr/>
              </a:pPr>
              <a:t>‹#›</a:t>
            </a:fld>
            <a:endParaRPr lang="en-US" altLang="zh-TW"/>
          </a:p>
        </p:txBody>
      </p:sp>
    </p:spTree>
    <p:extLst>
      <p:ext uri="{BB962C8B-B14F-4D97-AF65-F5344CB8AC3E}">
        <p14:creationId xmlns:p14="http://schemas.microsoft.com/office/powerpoint/2010/main" val="73822593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301872" y="609600"/>
            <a:ext cx="8540262"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301873" y="1905001"/>
            <a:ext cx="4199792" cy="41941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2339" y="1905000"/>
            <a:ext cx="4199792" cy="20208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2339" y="4078293"/>
            <a:ext cx="4199792" cy="202088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301625" y="6245225"/>
            <a:ext cx="2289175" cy="476250"/>
          </a:xfrm>
        </p:spPr>
        <p:txBody>
          <a:bodyPr/>
          <a:lstStyle>
            <a:lvl1pPr>
              <a:defRPr/>
            </a:lvl1pPr>
          </a:lstStyle>
          <a:p>
            <a:pPr>
              <a:defRPr/>
            </a:pPr>
            <a:endParaRPr lang="en-US" altLang="zh-TW"/>
          </a:p>
        </p:txBody>
      </p:sp>
      <p:sp>
        <p:nvSpPr>
          <p:cNvPr id="7" name="頁尾版面配置區 6"/>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8" name="投影片編號版面配置區 7"/>
          <p:cNvSpPr>
            <a:spLocks noGrp="1"/>
          </p:cNvSpPr>
          <p:nvPr>
            <p:ph type="sldNum" sz="quarter" idx="12"/>
          </p:nvPr>
        </p:nvSpPr>
        <p:spPr>
          <a:xfrm>
            <a:off x="6553200" y="6245225"/>
            <a:ext cx="2289175" cy="476250"/>
          </a:xfrm>
        </p:spPr>
        <p:txBody>
          <a:bodyPr/>
          <a:lstStyle>
            <a:lvl1pPr>
              <a:defRPr/>
            </a:lvl1pPr>
          </a:lstStyle>
          <a:p>
            <a:pPr>
              <a:defRPr/>
            </a:pPr>
            <a:fld id="{E1A8A61F-4EC7-4B60-8B9D-F00ACBB39EBE}" type="slidenum">
              <a:rPr lang="zh-TW" altLang="en-US"/>
              <a:pPr>
                <a:defRPr/>
              </a:pPr>
              <a:t>‹#›</a:t>
            </a:fld>
            <a:endParaRPr lang="en-US" altLang="zh-TW"/>
          </a:p>
        </p:txBody>
      </p:sp>
    </p:spTree>
    <p:extLst>
      <p:ext uri="{BB962C8B-B14F-4D97-AF65-F5344CB8AC3E}">
        <p14:creationId xmlns:p14="http://schemas.microsoft.com/office/powerpoint/2010/main" val="2683159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4" name="矩形 6"/>
          <p:cNvSpPr/>
          <p:nvPr/>
        </p:nvSpPr>
        <p:spPr>
          <a:xfrm>
            <a:off x="0" y="580548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a:xfrm>
            <a:off x="722313" y="4406908"/>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solidFill>
                  <a:srgbClr val="000000"/>
                </a:solidFill>
              </a:defRPr>
            </a:lvl1pPr>
          </a:lstStyle>
          <a:p>
            <a:pPr>
              <a:defRPr/>
            </a:pPr>
            <a:fld id="{1A9EC1C8-9457-4668-A524-4BB28C5582C5}" type="slidenum">
              <a:rPr lang="zh-TW" altLang="en-US"/>
              <a:pPr>
                <a:defRPr/>
              </a:pPr>
              <a:t>‹#›</a:t>
            </a:fld>
            <a:endParaRPr lang="en-US" altLang="zh-TW"/>
          </a:p>
        </p:txBody>
      </p:sp>
    </p:spTree>
    <p:extLst>
      <p:ext uri="{BB962C8B-B14F-4D97-AF65-F5344CB8AC3E}">
        <p14:creationId xmlns:p14="http://schemas.microsoft.com/office/powerpoint/2010/main" val="1189223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11188" y="908050"/>
            <a:ext cx="7848600" cy="7254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11188" y="1773241"/>
            <a:ext cx="3848100" cy="4352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11688" y="1773241"/>
            <a:ext cx="3848100" cy="4352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TW"/>
          </a:p>
        </p:txBody>
      </p:sp>
      <p:sp>
        <p:nvSpPr>
          <p:cNvPr id="6" name="Rectangle 7"/>
          <p:cNvSpPr>
            <a:spLocks noGrp="1" noChangeArrowheads="1"/>
          </p:cNvSpPr>
          <p:nvPr>
            <p:ph type="ftr" sz="quarter" idx="11"/>
          </p:nvPr>
        </p:nvSpPr>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p:txBody>
          <a:bodyPr/>
          <a:lstStyle>
            <a:lvl1pPr>
              <a:defRPr/>
            </a:lvl1pPr>
          </a:lstStyle>
          <a:p>
            <a:pPr>
              <a:defRPr/>
            </a:pPr>
            <a:fld id="{AAD7909C-A004-44B9-A45E-605C7112C909}" type="slidenum">
              <a:rPr lang="en-US" altLang="zh-TW"/>
              <a:pPr>
                <a:defRPr/>
              </a:pPr>
              <a:t>‹#›</a:t>
            </a:fld>
            <a:endParaRPr lang="en-US" altLang="zh-TW"/>
          </a:p>
        </p:txBody>
      </p:sp>
    </p:spTree>
    <p:extLst>
      <p:ext uri="{BB962C8B-B14F-4D97-AF65-F5344CB8AC3E}">
        <p14:creationId xmlns:p14="http://schemas.microsoft.com/office/powerpoint/2010/main" val="1001251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矩形 6"/>
          <p:cNvSpPr/>
          <p:nvPr/>
        </p:nvSpPr>
        <p:spPr>
          <a:xfrm>
            <a:off x="0" y="3716338"/>
            <a:ext cx="9144000" cy="73025"/>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ctrTitle"/>
          </p:nvPr>
        </p:nvSpPr>
        <p:spPr>
          <a:xfrm>
            <a:off x="685800" y="2130433"/>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C0C6791E-4153-4CFE-B9F7-B4C5D11C478B}" type="slidenum">
              <a:rPr lang="zh-TW" altLang="en-US"/>
              <a:pPr>
                <a:defRPr/>
              </a:pPr>
              <a:t>‹#›</a:t>
            </a:fld>
            <a:endParaRPr lang="en-US" altLang="zh-TW"/>
          </a:p>
        </p:txBody>
      </p:sp>
    </p:spTree>
    <p:extLst>
      <p:ext uri="{BB962C8B-B14F-4D97-AF65-F5344CB8AC3E}">
        <p14:creationId xmlns:p14="http://schemas.microsoft.com/office/powerpoint/2010/main" val="2924186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矩形 6"/>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solidFill>
                  <a:srgbClr val="000000"/>
                </a:solidFill>
              </a:defRPr>
            </a:lvl1pPr>
          </a:lstStyle>
          <a:p>
            <a:pPr>
              <a:defRPr/>
            </a:pPr>
            <a:fld id="{21A384AC-3D67-44A9-BBD2-AE0D716C0A9D}" type="slidenum">
              <a:rPr lang="zh-TW" altLang="en-US"/>
              <a:pPr>
                <a:defRPr/>
              </a:pPr>
              <a:t>‹#›</a:t>
            </a:fld>
            <a:endParaRPr lang="en-US" altLang="zh-TW"/>
          </a:p>
        </p:txBody>
      </p:sp>
    </p:spTree>
    <p:extLst>
      <p:ext uri="{BB962C8B-B14F-4D97-AF65-F5344CB8AC3E}">
        <p14:creationId xmlns:p14="http://schemas.microsoft.com/office/powerpoint/2010/main" val="2926748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4" name="矩形 6"/>
          <p:cNvSpPr/>
          <p:nvPr/>
        </p:nvSpPr>
        <p:spPr>
          <a:xfrm>
            <a:off x="0" y="580548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a:xfrm>
            <a:off x="722313" y="4406908"/>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solidFill>
                  <a:srgbClr val="000000"/>
                </a:solidFill>
              </a:defRPr>
            </a:lvl1pPr>
          </a:lstStyle>
          <a:p>
            <a:pPr>
              <a:defRPr/>
            </a:pPr>
            <a:fld id="{B22779EB-4329-45D7-A8C7-BBC229688368}" type="slidenum">
              <a:rPr lang="zh-TW" altLang="en-US"/>
              <a:pPr>
                <a:defRPr/>
              </a:pPr>
              <a:t>‹#›</a:t>
            </a:fld>
            <a:endParaRPr lang="en-US" altLang="zh-TW"/>
          </a:p>
        </p:txBody>
      </p:sp>
    </p:spTree>
    <p:extLst>
      <p:ext uri="{BB962C8B-B14F-4D97-AF65-F5344CB8AC3E}">
        <p14:creationId xmlns:p14="http://schemas.microsoft.com/office/powerpoint/2010/main" val="1928690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矩形 4"/>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內容版面配置區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4"/>
          <p:cNvSpPr>
            <a:spLocks noGrp="1"/>
          </p:cNvSpPr>
          <p:nvPr>
            <p:ph type="dt" sz="half" idx="10"/>
          </p:nvPr>
        </p:nvSpPr>
        <p:spPr/>
        <p:txBody>
          <a:bodyPr/>
          <a:lstStyle>
            <a:lvl1pPr>
              <a:defRPr/>
            </a:lvl1pPr>
          </a:lstStyle>
          <a:p>
            <a:pPr>
              <a:defRPr/>
            </a:pPr>
            <a:endParaRPr lang="en-US" altLang="zh-TW"/>
          </a:p>
        </p:txBody>
      </p:sp>
      <p:sp>
        <p:nvSpPr>
          <p:cNvPr id="7" name="頁尾版面配置區 5"/>
          <p:cNvSpPr>
            <a:spLocks noGrp="1"/>
          </p:cNvSpPr>
          <p:nvPr>
            <p:ph type="ftr" sz="quarter" idx="11"/>
          </p:nvPr>
        </p:nvSpPr>
        <p:spPr/>
        <p:txBody>
          <a:bodyPr/>
          <a:lstStyle>
            <a:lvl1pPr>
              <a:defRPr/>
            </a:lvl1pPr>
          </a:lstStyle>
          <a:p>
            <a:pPr>
              <a:defRPr/>
            </a:pPr>
            <a:endParaRPr lang="en-US" altLang="zh-TW"/>
          </a:p>
        </p:txBody>
      </p:sp>
      <p:sp>
        <p:nvSpPr>
          <p:cNvPr id="8" name="投影片編號版面配置區 6"/>
          <p:cNvSpPr>
            <a:spLocks noGrp="1"/>
          </p:cNvSpPr>
          <p:nvPr>
            <p:ph type="sldNum" sz="quarter" idx="12"/>
          </p:nvPr>
        </p:nvSpPr>
        <p:spPr/>
        <p:txBody>
          <a:bodyPr/>
          <a:lstStyle>
            <a:lvl1pPr>
              <a:defRPr>
                <a:solidFill>
                  <a:srgbClr val="000000"/>
                </a:solidFill>
              </a:defRPr>
            </a:lvl1pPr>
          </a:lstStyle>
          <a:p>
            <a:pPr>
              <a:defRPr/>
            </a:pPr>
            <a:fld id="{4A6B0D95-2EFF-40A0-8E43-01D69F09F34D}" type="slidenum">
              <a:rPr lang="zh-TW" altLang="en-US"/>
              <a:pPr>
                <a:defRPr/>
              </a:pPr>
              <a:t>‹#›</a:t>
            </a:fld>
            <a:endParaRPr lang="en-US" altLang="zh-TW"/>
          </a:p>
        </p:txBody>
      </p:sp>
    </p:spTree>
    <p:extLst>
      <p:ext uri="{BB962C8B-B14F-4D97-AF65-F5344CB8AC3E}">
        <p14:creationId xmlns:p14="http://schemas.microsoft.com/office/powerpoint/2010/main" val="2232716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7B38362C-1655-47F6-899E-6D26ACAAB4A9}" type="slidenum">
              <a:rPr lang="zh-TW" altLang="en-US"/>
              <a:pPr>
                <a:defRPr/>
              </a:pPr>
              <a:t>‹#›</a:t>
            </a:fld>
            <a:endParaRPr lang="en-US" altLang="zh-TW"/>
          </a:p>
        </p:txBody>
      </p:sp>
    </p:spTree>
    <p:extLst>
      <p:ext uri="{BB962C8B-B14F-4D97-AF65-F5344CB8AC3E}">
        <p14:creationId xmlns:p14="http://schemas.microsoft.com/office/powerpoint/2010/main" val="2969129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矩形 5"/>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日期版面配置區 2"/>
          <p:cNvSpPr>
            <a:spLocks noGrp="1"/>
          </p:cNvSpPr>
          <p:nvPr>
            <p:ph type="dt" sz="half" idx="10"/>
          </p:nvPr>
        </p:nvSpPr>
        <p:spPr/>
        <p:txBody>
          <a:bodyPr/>
          <a:lstStyle>
            <a:lvl1pPr>
              <a:defRPr/>
            </a:lvl1pPr>
          </a:lstStyle>
          <a:p>
            <a:pPr>
              <a:defRPr/>
            </a:pPr>
            <a:endParaRPr lang="en-US" altLang="zh-TW"/>
          </a:p>
        </p:txBody>
      </p:sp>
      <p:sp>
        <p:nvSpPr>
          <p:cNvPr id="5" name="頁尾版面配置區 3"/>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p:cNvSpPr>
            <a:spLocks noGrp="1"/>
          </p:cNvSpPr>
          <p:nvPr>
            <p:ph type="sldNum" sz="quarter" idx="12"/>
          </p:nvPr>
        </p:nvSpPr>
        <p:spPr/>
        <p:txBody>
          <a:bodyPr/>
          <a:lstStyle>
            <a:lvl1pPr>
              <a:defRPr>
                <a:solidFill>
                  <a:srgbClr val="000000"/>
                </a:solidFill>
              </a:defRPr>
            </a:lvl1pPr>
          </a:lstStyle>
          <a:p>
            <a:pPr>
              <a:defRPr/>
            </a:pPr>
            <a:fld id="{7242389E-150E-4675-BB65-70B665F89EF8}" type="slidenum">
              <a:rPr lang="zh-TW" altLang="en-US"/>
              <a:pPr>
                <a:defRPr/>
              </a:pPr>
              <a:t>‹#›</a:t>
            </a:fld>
            <a:endParaRPr lang="en-US" altLang="zh-TW"/>
          </a:p>
        </p:txBody>
      </p:sp>
    </p:spTree>
    <p:extLst>
      <p:ext uri="{BB962C8B-B14F-4D97-AF65-F5344CB8AC3E}">
        <p14:creationId xmlns:p14="http://schemas.microsoft.com/office/powerpoint/2010/main" val="3392691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4"/>
          <p:cNvSpPr/>
          <p:nvPr/>
        </p:nvSpPr>
        <p:spPr>
          <a:xfrm>
            <a:off x="0" y="6308725"/>
            <a:ext cx="9144000" cy="73025"/>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3" name="日期版面配置區 1"/>
          <p:cNvSpPr>
            <a:spLocks noGrp="1"/>
          </p:cNvSpPr>
          <p:nvPr>
            <p:ph type="dt" sz="half" idx="10"/>
          </p:nvPr>
        </p:nvSpPr>
        <p:spPr/>
        <p:txBody>
          <a:bodyPr/>
          <a:lstStyle>
            <a:lvl1pPr>
              <a:defRPr/>
            </a:lvl1pPr>
          </a:lstStyle>
          <a:p>
            <a:pPr>
              <a:defRPr/>
            </a:pPr>
            <a:endParaRPr lang="en-US" altLang="zh-TW"/>
          </a:p>
        </p:txBody>
      </p:sp>
      <p:sp>
        <p:nvSpPr>
          <p:cNvPr id="4" name="頁尾版面配置區 2"/>
          <p:cNvSpPr>
            <a:spLocks noGrp="1"/>
          </p:cNvSpPr>
          <p:nvPr>
            <p:ph type="ftr" sz="quarter" idx="11"/>
          </p:nvPr>
        </p:nvSpPr>
        <p:spPr/>
        <p:txBody>
          <a:bodyPr/>
          <a:lstStyle>
            <a:lvl1pPr>
              <a:defRPr/>
            </a:lvl1pPr>
          </a:lstStyle>
          <a:p>
            <a:pPr>
              <a:defRPr/>
            </a:pPr>
            <a:endParaRPr lang="en-US" altLang="zh-TW"/>
          </a:p>
        </p:txBody>
      </p:sp>
      <p:sp>
        <p:nvSpPr>
          <p:cNvPr id="5" name="投影片編號版面配置區 3"/>
          <p:cNvSpPr>
            <a:spLocks noGrp="1"/>
          </p:cNvSpPr>
          <p:nvPr>
            <p:ph type="sldNum" sz="quarter" idx="12"/>
          </p:nvPr>
        </p:nvSpPr>
        <p:spPr/>
        <p:txBody>
          <a:bodyPr/>
          <a:lstStyle>
            <a:lvl1pPr>
              <a:defRPr>
                <a:solidFill>
                  <a:srgbClr val="000000"/>
                </a:solidFill>
              </a:defRPr>
            </a:lvl1pPr>
          </a:lstStyle>
          <a:p>
            <a:pPr>
              <a:defRPr/>
            </a:pPr>
            <a:fld id="{CFECC4D3-8BF4-4579-9D37-DDAFDB88251F}" type="slidenum">
              <a:rPr lang="zh-TW" altLang="en-US"/>
              <a:pPr>
                <a:defRPr/>
              </a:pPr>
              <a:t>‹#›</a:t>
            </a:fld>
            <a:endParaRPr lang="en-US" altLang="zh-TW"/>
          </a:p>
        </p:txBody>
      </p:sp>
    </p:spTree>
    <p:extLst>
      <p:ext uri="{BB962C8B-B14F-4D97-AF65-F5344CB8AC3E}">
        <p14:creationId xmlns:p14="http://schemas.microsoft.com/office/powerpoint/2010/main" val="297211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D67BB20-C661-4132-B399-9EFEA6F3E7A6}" type="slidenum">
              <a:rPr lang="zh-TW" altLang="en-US"/>
              <a:pPr>
                <a:defRPr/>
              </a:pPr>
              <a:t>‹#›</a:t>
            </a:fld>
            <a:endParaRPr lang="en-US" altLang="zh-TW"/>
          </a:p>
        </p:txBody>
      </p:sp>
    </p:spTree>
    <p:extLst>
      <p:ext uri="{BB962C8B-B14F-4D97-AF65-F5344CB8AC3E}">
        <p14:creationId xmlns:p14="http://schemas.microsoft.com/office/powerpoint/2010/main" val="600372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4B0221E-59EB-4CF4-ACD3-264667FC0DAF}" type="slidenum">
              <a:rPr lang="zh-TW" altLang="en-US"/>
              <a:pPr>
                <a:defRPr/>
              </a:pPr>
              <a:t>‹#›</a:t>
            </a:fld>
            <a:endParaRPr lang="en-US" altLang="zh-TW"/>
          </a:p>
        </p:txBody>
      </p:sp>
    </p:spTree>
    <p:extLst>
      <p:ext uri="{BB962C8B-B14F-4D97-AF65-F5344CB8AC3E}">
        <p14:creationId xmlns:p14="http://schemas.microsoft.com/office/powerpoint/2010/main" val="47479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矩形 4"/>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內容版面配置區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4"/>
          <p:cNvSpPr>
            <a:spLocks noGrp="1"/>
          </p:cNvSpPr>
          <p:nvPr>
            <p:ph type="dt" sz="half" idx="10"/>
          </p:nvPr>
        </p:nvSpPr>
        <p:spPr/>
        <p:txBody>
          <a:bodyPr/>
          <a:lstStyle>
            <a:lvl1pPr>
              <a:defRPr/>
            </a:lvl1pPr>
          </a:lstStyle>
          <a:p>
            <a:pPr>
              <a:defRPr/>
            </a:pPr>
            <a:endParaRPr lang="en-US" altLang="zh-TW"/>
          </a:p>
        </p:txBody>
      </p:sp>
      <p:sp>
        <p:nvSpPr>
          <p:cNvPr id="7" name="頁尾版面配置區 5"/>
          <p:cNvSpPr>
            <a:spLocks noGrp="1"/>
          </p:cNvSpPr>
          <p:nvPr>
            <p:ph type="ftr" sz="quarter" idx="11"/>
          </p:nvPr>
        </p:nvSpPr>
        <p:spPr/>
        <p:txBody>
          <a:bodyPr/>
          <a:lstStyle>
            <a:lvl1pPr>
              <a:defRPr/>
            </a:lvl1pPr>
          </a:lstStyle>
          <a:p>
            <a:pPr>
              <a:defRPr/>
            </a:pPr>
            <a:endParaRPr lang="en-US" altLang="zh-TW"/>
          </a:p>
        </p:txBody>
      </p:sp>
      <p:sp>
        <p:nvSpPr>
          <p:cNvPr id="8" name="投影片編號版面配置區 6"/>
          <p:cNvSpPr>
            <a:spLocks noGrp="1"/>
          </p:cNvSpPr>
          <p:nvPr>
            <p:ph type="sldNum" sz="quarter" idx="12"/>
          </p:nvPr>
        </p:nvSpPr>
        <p:spPr/>
        <p:txBody>
          <a:bodyPr/>
          <a:lstStyle>
            <a:lvl1pPr>
              <a:defRPr>
                <a:solidFill>
                  <a:srgbClr val="000000"/>
                </a:solidFill>
              </a:defRPr>
            </a:lvl1pPr>
          </a:lstStyle>
          <a:p>
            <a:pPr>
              <a:defRPr/>
            </a:pPr>
            <a:fld id="{5CC1D52C-D081-455B-A100-AC196E1FBB7A}" type="slidenum">
              <a:rPr lang="zh-TW" altLang="en-US"/>
              <a:pPr>
                <a:defRPr/>
              </a:pPr>
              <a:t>‹#›</a:t>
            </a:fld>
            <a:endParaRPr lang="en-US" altLang="zh-TW"/>
          </a:p>
        </p:txBody>
      </p:sp>
    </p:spTree>
    <p:extLst>
      <p:ext uri="{BB962C8B-B14F-4D97-AF65-F5344CB8AC3E}">
        <p14:creationId xmlns:p14="http://schemas.microsoft.com/office/powerpoint/2010/main" val="14640772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48FCD24-EBCB-44F3-B794-6A2D83107D31}" type="slidenum">
              <a:rPr lang="zh-TW" altLang="en-US"/>
              <a:pPr>
                <a:defRPr/>
              </a:pPr>
              <a:t>‹#›</a:t>
            </a:fld>
            <a:endParaRPr lang="en-US" altLang="zh-TW"/>
          </a:p>
        </p:txBody>
      </p:sp>
    </p:spTree>
    <p:extLst>
      <p:ext uri="{BB962C8B-B14F-4D97-AF65-F5344CB8AC3E}">
        <p14:creationId xmlns:p14="http://schemas.microsoft.com/office/powerpoint/2010/main" val="699293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A7F9A5F-D394-4D4A-88D1-B0AD50343775}" type="slidenum">
              <a:rPr lang="zh-TW" altLang="en-US"/>
              <a:pPr>
                <a:defRPr/>
              </a:pPr>
              <a:t>‹#›</a:t>
            </a:fld>
            <a:endParaRPr lang="en-US" altLang="zh-TW"/>
          </a:p>
        </p:txBody>
      </p:sp>
    </p:spTree>
    <p:extLst>
      <p:ext uri="{BB962C8B-B14F-4D97-AF65-F5344CB8AC3E}">
        <p14:creationId xmlns:p14="http://schemas.microsoft.com/office/powerpoint/2010/main" val="2948066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692150"/>
            <a:ext cx="8229600" cy="725488"/>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45225"/>
            <a:ext cx="2133600" cy="476250"/>
          </a:xfrm>
        </p:spPr>
        <p:txBody>
          <a:bodyPr/>
          <a:lstStyle>
            <a:lvl1pPr>
              <a:defRPr>
                <a:latin typeface="Arial" charset="0"/>
              </a:defRPr>
            </a:lvl1pPr>
          </a:lstStyle>
          <a:p>
            <a:pPr>
              <a:defRPr/>
            </a:pPr>
            <a:endParaRPr lang="en-US" altLang="zh-TW"/>
          </a:p>
        </p:txBody>
      </p:sp>
      <p:sp>
        <p:nvSpPr>
          <p:cNvPr id="8" name="頁尾版面配置區 7"/>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a:xfrm>
            <a:off x="6858000" y="6245225"/>
            <a:ext cx="2133600" cy="476250"/>
          </a:xfrm>
        </p:spPr>
        <p:txBody>
          <a:bodyPr/>
          <a:lstStyle>
            <a:lvl1pPr>
              <a:defRPr/>
            </a:lvl1pPr>
          </a:lstStyle>
          <a:p>
            <a:pPr>
              <a:defRPr/>
            </a:pPr>
            <a:fld id="{20ECDDBC-CE38-4A9B-B4B3-58D5A4199D54}" type="slidenum">
              <a:rPr lang="zh-TW" altLang="en-US"/>
              <a:pPr>
                <a:defRPr/>
              </a:pPr>
              <a:t>‹#›</a:t>
            </a:fld>
            <a:endParaRPr lang="en-US" altLang="zh-TW"/>
          </a:p>
        </p:txBody>
      </p:sp>
    </p:spTree>
    <p:extLst>
      <p:ext uri="{BB962C8B-B14F-4D97-AF65-F5344CB8AC3E}">
        <p14:creationId xmlns:p14="http://schemas.microsoft.com/office/powerpoint/2010/main" val="4929785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692150"/>
            <a:ext cx="8229600" cy="725488"/>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4"/>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457200" y="6245225"/>
            <a:ext cx="2133600" cy="476250"/>
          </a:xfrm>
        </p:spPr>
        <p:txBody>
          <a:bodyPr/>
          <a:lstStyle>
            <a:lvl1pPr>
              <a:defRPr>
                <a:latin typeface="Arial" charset="0"/>
              </a:defRPr>
            </a:lvl1pPr>
          </a:lstStyle>
          <a:p>
            <a:pPr>
              <a:defRPr/>
            </a:pPr>
            <a:endParaRPr lang="en-US" altLang="zh-TW"/>
          </a:p>
        </p:txBody>
      </p:sp>
      <p:sp>
        <p:nvSpPr>
          <p:cNvPr id="7" name="頁尾版面配置區 6"/>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8" name="投影片編號版面配置區 7"/>
          <p:cNvSpPr>
            <a:spLocks noGrp="1"/>
          </p:cNvSpPr>
          <p:nvPr>
            <p:ph type="sldNum" sz="quarter" idx="12"/>
          </p:nvPr>
        </p:nvSpPr>
        <p:spPr>
          <a:xfrm>
            <a:off x="6858000" y="6245225"/>
            <a:ext cx="2133600" cy="476250"/>
          </a:xfrm>
        </p:spPr>
        <p:txBody>
          <a:bodyPr/>
          <a:lstStyle>
            <a:lvl1pPr>
              <a:defRPr>
                <a:solidFill>
                  <a:srgbClr val="000000"/>
                </a:solidFill>
              </a:defRPr>
            </a:lvl1pPr>
          </a:lstStyle>
          <a:p>
            <a:pPr>
              <a:defRPr/>
            </a:pPr>
            <a:fld id="{122A739B-7505-4C18-937A-4DF85FA37F52}" type="slidenum">
              <a:rPr lang="zh-TW" altLang="en-US"/>
              <a:pPr>
                <a:defRPr/>
              </a:pPr>
              <a:t>‹#›</a:t>
            </a:fld>
            <a:endParaRPr lang="en-US" altLang="zh-TW"/>
          </a:p>
        </p:txBody>
      </p:sp>
    </p:spTree>
    <p:extLst>
      <p:ext uri="{BB962C8B-B14F-4D97-AF65-F5344CB8AC3E}">
        <p14:creationId xmlns:p14="http://schemas.microsoft.com/office/powerpoint/2010/main" val="355922876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301872" y="609600"/>
            <a:ext cx="8540262"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301873" y="1905001"/>
            <a:ext cx="4199792" cy="41941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2339" y="1905000"/>
            <a:ext cx="4199792" cy="20208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2339" y="4078293"/>
            <a:ext cx="4199792" cy="202088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301625" y="6245225"/>
            <a:ext cx="2289175" cy="476250"/>
          </a:xfrm>
        </p:spPr>
        <p:txBody>
          <a:bodyPr/>
          <a:lstStyle>
            <a:lvl1pPr>
              <a:defRPr/>
            </a:lvl1pPr>
          </a:lstStyle>
          <a:p>
            <a:pPr>
              <a:defRPr/>
            </a:pPr>
            <a:endParaRPr lang="en-US" altLang="zh-TW"/>
          </a:p>
        </p:txBody>
      </p:sp>
      <p:sp>
        <p:nvSpPr>
          <p:cNvPr id="7" name="頁尾版面配置區 6"/>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8" name="投影片編號版面配置區 7"/>
          <p:cNvSpPr>
            <a:spLocks noGrp="1"/>
          </p:cNvSpPr>
          <p:nvPr>
            <p:ph type="sldNum" sz="quarter" idx="12"/>
          </p:nvPr>
        </p:nvSpPr>
        <p:spPr>
          <a:xfrm>
            <a:off x="6553200" y="6245225"/>
            <a:ext cx="2289175" cy="476250"/>
          </a:xfrm>
        </p:spPr>
        <p:txBody>
          <a:bodyPr/>
          <a:lstStyle>
            <a:lvl1pPr>
              <a:defRPr/>
            </a:lvl1pPr>
          </a:lstStyle>
          <a:p>
            <a:pPr>
              <a:defRPr/>
            </a:pPr>
            <a:fld id="{46187FD2-62D9-4AB2-8F8F-C140CF4686FB}" type="slidenum">
              <a:rPr lang="zh-TW" altLang="en-US"/>
              <a:pPr>
                <a:defRPr/>
              </a:pPr>
              <a:t>‹#›</a:t>
            </a:fld>
            <a:endParaRPr lang="en-US" altLang="zh-TW"/>
          </a:p>
        </p:txBody>
      </p:sp>
    </p:spTree>
    <p:extLst>
      <p:ext uri="{BB962C8B-B14F-4D97-AF65-F5344CB8AC3E}">
        <p14:creationId xmlns:p14="http://schemas.microsoft.com/office/powerpoint/2010/main" val="3341075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11188" y="908050"/>
            <a:ext cx="7848600" cy="7254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11188" y="1773241"/>
            <a:ext cx="3848100" cy="4352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11688" y="1773241"/>
            <a:ext cx="3848100" cy="4352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TW"/>
          </a:p>
        </p:txBody>
      </p:sp>
      <p:sp>
        <p:nvSpPr>
          <p:cNvPr id="6" name="Rectangle 7"/>
          <p:cNvSpPr>
            <a:spLocks noGrp="1" noChangeArrowheads="1"/>
          </p:cNvSpPr>
          <p:nvPr>
            <p:ph type="ftr" sz="quarter" idx="11"/>
          </p:nvPr>
        </p:nvSpPr>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p:txBody>
          <a:bodyPr/>
          <a:lstStyle>
            <a:lvl1pPr>
              <a:defRPr/>
            </a:lvl1pPr>
          </a:lstStyle>
          <a:p>
            <a:pPr>
              <a:defRPr/>
            </a:pPr>
            <a:fld id="{F439305B-DEDA-403D-8B13-CE3685C49F85}" type="slidenum">
              <a:rPr lang="en-US" altLang="zh-TW"/>
              <a:pPr>
                <a:defRPr/>
              </a:pPr>
              <a:t>‹#›</a:t>
            </a:fld>
            <a:endParaRPr lang="en-US" altLang="zh-TW"/>
          </a:p>
        </p:txBody>
      </p:sp>
    </p:spTree>
    <p:extLst>
      <p:ext uri="{BB962C8B-B14F-4D97-AF65-F5344CB8AC3E}">
        <p14:creationId xmlns:p14="http://schemas.microsoft.com/office/powerpoint/2010/main" val="2610453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矩形 6"/>
          <p:cNvSpPr/>
          <p:nvPr/>
        </p:nvSpPr>
        <p:spPr>
          <a:xfrm>
            <a:off x="0" y="3716338"/>
            <a:ext cx="9144000" cy="73025"/>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ctrTitle"/>
          </p:nvPr>
        </p:nvSpPr>
        <p:spPr>
          <a:xfrm>
            <a:off x="685800" y="2130433"/>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63C53406-4949-4D07-9A2B-810EDF6A47E6}" type="slidenum">
              <a:rPr lang="zh-TW" altLang="en-US"/>
              <a:pPr>
                <a:defRPr/>
              </a:pPr>
              <a:t>‹#›</a:t>
            </a:fld>
            <a:endParaRPr lang="en-US" altLang="zh-TW"/>
          </a:p>
        </p:txBody>
      </p:sp>
    </p:spTree>
    <p:extLst>
      <p:ext uri="{BB962C8B-B14F-4D97-AF65-F5344CB8AC3E}">
        <p14:creationId xmlns:p14="http://schemas.microsoft.com/office/powerpoint/2010/main" val="3997548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矩形 6"/>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solidFill>
                  <a:srgbClr val="000000"/>
                </a:solidFill>
              </a:defRPr>
            </a:lvl1pPr>
          </a:lstStyle>
          <a:p>
            <a:pPr>
              <a:defRPr/>
            </a:pPr>
            <a:fld id="{EC932C74-D8CA-4D20-AC09-B8E5B3F1327E}" type="slidenum">
              <a:rPr lang="zh-TW" altLang="en-US"/>
              <a:pPr>
                <a:defRPr/>
              </a:pPr>
              <a:t>‹#›</a:t>
            </a:fld>
            <a:endParaRPr lang="en-US" altLang="zh-TW"/>
          </a:p>
        </p:txBody>
      </p:sp>
    </p:spTree>
    <p:extLst>
      <p:ext uri="{BB962C8B-B14F-4D97-AF65-F5344CB8AC3E}">
        <p14:creationId xmlns:p14="http://schemas.microsoft.com/office/powerpoint/2010/main" val="206254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4" name="矩形 6"/>
          <p:cNvSpPr/>
          <p:nvPr/>
        </p:nvSpPr>
        <p:spPr>
          <a:xfrm>
            <a:off x="0" y="580548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a:xfrm>
            <a:off x="722313" y="4406908"/>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solidFill>
                  <a:srgbClr val="000000"/>
                </a:solidFill>
              </a:defRPr>
            </a:lvl1pPr>
          </a:lstStyle>
          <a:p>
            <a:pPr>
              <a:defRPr/>
            </a:pPr>
            <a:fld id="{38988CDD-D56C-4D8E-8B58-696823F44BF6}" type="slidenum">
              <a:rPr lang="zh-TW" altLang="en-US"/>
              <a:pPr>
                <a:defRPr/>
              </a:pPr>
              <a:t>‹#›</a:t>
            </a:fld>
            <a:endParaRPr lang="en-US" altLang="zh-TW"/>
          </a:p>
        </p:txBody>
      </p:sp>
    </p:spTree>
    <p:extLst>
      <p:ext uri="{BB962C8B-B14F-4D97-AF65-F5344CB8AC3E}">
        <p14:creationId xmlns:p14="http://schemas.microsoft.com/office/powerpoint/2010/main" val="4196010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矩形 4"/>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內容版面配置區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4"/>
          <p:cNvSpPr>
            <a:spLocks noGrp="1"/>
          </p:cNvSpPr>
          <p:nvPr>
            <p:ph type="dt" sz="half" idx="10"/>
          </p:nvPr>
        </p:nvSpPr>
        <p:spPr/>
        <p:txBody>
          <a:bodyPr/>
          <a:lstStyle>
            <a:lvl1pPr>
              <a:defRPr/>
            </a:lvl1pPr>
          </a:lstStyle>
          <a:p>
            <a:pPr>
              <a:defRPr/>
            </a:pPr>
            <a:endParaRPr lang="en-US" altLang="zh-TW"/>
          </a:p>
        </p:txBody>
      </p:sp>
      <p:sp>
        <p:nvSpPr>
          <p:cNvPr id="7" name="頁尾版面配置區 5"/>
          <p:cNvSpPr>
            <a:spLocks noGrp="1"/>
          </p:cNvSpPr>
          <p:nvPr>
            <p:ph type="ftr" sz="quarter" idx="11"/>
          </p:nvPr>
        </p:nvSpPr>
        <p:spPr/>
        <p:txBody>
          <a:bodyPr/>
          <a:lstStyle>
            <a:lvl1pPr>
              <a:defRPr/>
            </a:lvl1pPr>
          </a:lstStyle>
          <a:p>
            <a:pPr>
              <a:defRPr/>
            </a:pPr>
            <a:endParaRPr lang="en-US" altLang="zh-TW"/>
          </a:p>
        </p:txBody>
      </p:sp>
      <p:sp>
        <p:nvSpPr>
          <p:cNvPr id="8" name="投影片編號版面配置區 6"/>
          <p:cNvSpPr>
            <a:spLocks noGrp="1"/>
          </p:cNvSpPr>
          <p:nvPr>
            <p:ph type="sldNum" sz="quarter" idx="12"/>
          </p:nvPr>
        </p:nvSpPr>
        <p:spPr/>
        <p:txBody>
          <a:bodyPr/>
          <a:lstStyle>
            <a:lvl1pPr>
              <a:defRPr>
                <a:solidFill>
                  <a:srgbClr val="000000"/>
                </a:solidFill>
              </a:defRPr>
            </a:lvl1pPr>
          </a:lstStyle>
          <a:p>
            <a:pPr>
              <a:defRPr/>
            </a:pPr>
            <a:fld id="{663206F3-2530-4612-858A-525C760F02E3}" type="slidenum">
              <a:rPr lang="zh-TW" altLang="en-US"/>
              <a:pPr>
                <a:defRPr/>
              </a:pPr>
              <a:t>‹#›</a:t>
            </a:fld>
            <a:endParaRPr lang="en-US" altLang="zh-TW"/>
          </a:p>
        </p:txBody>
      </p:sp>
    </p:spTree>
    <p:extLst>
      <p:ext uri="{BB962C8B-B14F-4D97-AF65-F5344CB8AC3E}">
        <p14:creationId xmlns:p14="http://schemas.microsoft.com/office/powerpoint/2010/main" val="2512679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FD18C70D-9211-4E98-8AB4-60B0BF03EF14}" type="slidenum">
              <a:rPr lang="zh-TW" altLang="en-US"/>
              <a:pPr>
                <a:defRPr/>
              </a:pPr>
              <a:t>‹#›</a:t>
            </a:fld>
            <a:endParaRPr lang="en-US" altLang="zh-TW"/>
          </a:p>
        </p:txBody>
      </p:sp>
    </p:spTree>
    <p:extLst>
      <p:ext uri="{BB962C8B-B14F-4D97-AF65-F5344CB8AC3E}">
        <p14:creationId xmlns:p14="http://schemas.microsoft.com/office/powerpoint/2010/main" val="2405642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C6625D0-1CCD-463A-8C85-60906C1E0A96}" type="slidenum">
              <a:rPr lang="zh-TW" altLang="en-US"/>
              <a:pPr>
                <a:defRPr/>
              </a:pPr>
              <a:t>‹#›</a:t>
            </a:fld>
            <a:endParaRPr lang="en-US" altLang="zh-TW"/>
          </a:p>
        </p:txBody>
      </p:sp>
    </p:spTree>
    <p:extLst>
      <p:ext uri="{BB962C8B-B14F-4D97-AF65-F5344CB8AC3E}">
        <p14:creationId xmlns:p14="http://schemas.microsoft.com/office/powerpoint/2010/main" val="3564065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矩形 5"/>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日期版面配置區 2"/>
          <p:cNvSpPr>
            <a:spLocks noGrp="1"/>
          </p:cNvSpPr>
          <p:nvPr>
            <p:ph type="dt" sz="half" idx="10"/>
          </p:nvPr>
        </p:nvSpPr>
        <p:spPr/>
        <p:txBody>
          <a:bodyPr/>
          <a:lstStyle>
            <a:lvl1pPr>
              <a:defRPr/>
            </a:lvl1pPr>
          </a:lstStyle>
          <a:p>
            <a:pPr>
              <a:defRPr/>
            </a:pPr>
            <a:endParaRPr lang="en-US" altLang="zh-TW"/>
          </a:p>
        </p:txBody>
      </p:sp>
      <p:sp>
        <p:nvSpPr>
          <p:cNvPr id="5" name="頁尾版面配置區 3"/>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p:cNvSpPr>
            <a:spLocks noGrp="1"/>
          </p:cNvSpPr>
          <p:nvPr>
            <p:ph type="sldNum" sz="quarter" idx="12"/>
          </p:nvPr>
        </p:nvSpPr>
        <p:spPr/>
        <p:txBody>
          <a:bodyPr/>
          <a:lstStyle>
            <a:lvl1pPr>
              <a:defRPr>
                <a:solidFill>
                  <a:srgbClr val="000000"/>
                </a:solidFill>
              </a:defRPr>
            </a:lvl1pPr>
          </a:lstStyle>
          <a:p>
            <a:pPr>
              <a:defRPr/>
            </a:pPr>
            <a:fld id="{E1998FBF-8155-470F-BF84-5717C6399CBE}" type="slidenum">
              <a:rPr lang="zh-TW" altLang="en-US"/>
              <a:pPr>
                <a:defRPr/>
              </a:pPr>
              <a:t>‹#›</a:t>
            </a:fld>
            <a:endParaRPr lang="en-US" altLang="zh-TW"/>
          </a:p>
        </p:txBody>
      </p:sp>
    </p:spTree>
    <p:extLst>
      <p:ext uri="{BB962C8B-B14F-4D97-AF65-F5344CB8AC3E}">
        <p14:creationId xmlns:p14="http://schemas.microsoft.com/office/powerpoint/2010/main" val="342362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4"/>
          <p:cNvSpPr/>
          <p:nvPr/>
        </p:nvSpPr>
        <p:spPr>
          <a:xfrm>
            <a:off x="0" y="6308725"/>
            <a:ext cx="9144000" cy="73025"/>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3" name="日期版面配置區 1"/>
          <p:cNvSpPr>
            <a:spLocks noGrp="1"/>
          </p:cNvSpPr>
          <p:nvPr>
            <p:ph type="dt" sz="half" idx="10"/>
          </p:nvPr>
        </p:nvSpPr>
        <p:spPr/>
        <p:txBody>
          <a:bodyPr/>
          <a:lstStyle>
            <a:lvl1pPr>
              <a:defRPr/>
            </a:lvl1pPr>
          </a:lstStyle>
          <a:p>
            <a:pPr>
              <a:defRPr/>
            </a:pPr>
            <a:endParaRPr lang="en-US" altLang="zh-TW"/>
          </a:p>
        </p:txBody>
      </p:sp>
      <p:sp>
        <p:nvSpPr>
          <p:cNvPr id="4" name="頁尾版面配置區 2"/>
          <p:cNvSpPr>
            <a:spLocks noGrp="1"/>
          </p:cNvSpPr>
          <p:nvPr>
            <p:ph type="ftr" sz="quarter" idx="11"/>
          </p:nvPr>
        </p:nvSpPr>
        <p:spPr/>
        <p:txBody>
          <a:bodyPr/>
          <a:lstStyle>
            <a:lvl1pPr>
              <a:defRPr/>
            </a:lvl1pPr>
          </a:lstStyle>
          <a:p>
            <a:pPr>
              <a:defRPr/>
            </a:pPr>
            <a:endParaRPr lang="en-US" altLang="zh-TW"/>
          </a:p>
        </p:txBody>
      </p:sp>
      <p:sp>
        <p:nvSpPr>
          <p:cNvPr id="5" name="投影片編號版面配置區 3"/>
          <p:cNvSpPr>
            <a:spLocks noGrp="1"/>
          </p:cNvSpPr>
          <p:nvPr>
            <p:ph type="sldNum" sz="quarter" idx="12"/>
          </p:nvPr>
        </p:nvSpPr>
        <p:spPr/>
        <p:txBody>
          <a:bodyPr/>
          <a:lstStyle>
            <a:lvl1pPr>
              <a:defRPr>
                <a:solidFill>
                  <a:srgbClr val="000000"/>
                </a:solidFill>
              </a:defRPr>
            </a:lvl1pPr>
          </a:lstStyle>
          <a:p>
            <a:pPr>
              <a:defRPr/>
            </a:pPr>
            <a:fld id="{C341AE53-B63F-40BC-955E-01E6D515F358}" type="slidenum">
              <a:rPr lang="zh-TW" altLang="en-US"/>
              <a:pPr>
                <a:defRPr/>
              </a:pPr>
              <a:t>‹#›</a:t>
            </a:fld>
            <a:endParaRPr lang="en-US" altLang="zh-TW"/>
          </a:p>
        </p:txBody>
      </p:sp>
    </p:spTree>
    <p:extLst>
      <p:ext uri="{BB962C8B-B14F-4D97-AF65-F5344CB8AC3E}">
        <p14:creationId xmlns:p14="http://schemas.microsoft.com/office/powerpoint/2010/main" val="3187473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6ACFCFF-F5C8-46B6-A5E3-691F88D12636}" type="slidenum">
              <a:rPr lang="zh-TW" altLang="en-US"/>
              <a:pPr>
                <a:defRPr/>
              </a:pPr>
              <a:t>‹#›</a:t>
            </a:fld>
            <a:endParaRPr lang="en-US" altLang="zh-TW"/>
          </a:p>
        </p:txBody>
      </p:sp>
    </p:spTree>
    <p:extLst>
      <p:ext uri="{BB962C8B-B14F-4D97-AF65-F5344CB8AC3E}">
        <p14:creationId xmlns:p14="http://schemas.microsoft.com/office/powerpoint/2010/main" val="570227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6043F1E-E325-4250-B9A5-EF2D0C0A9322}" type="slidenum">
              <a:rPr lang="zh-TW" altLang="en-US"/>
              <a:pPr>
                <a:defRPr/>
              </a:pPr>
              <a:t>‹#›</a:t>
            </a:fld>
            <a:endParaRPr lang="en-US" altLang="zh-TW"/>
          </a:p>
        </p:txBody>
      </p:sp>
    </p:spTree>
    <p:extLst>
      <p:ext uri="{BB962C8B-B14F-4D97-AF65-F5344CB8AC3E}">
        <p14:creationId xmlns:p14="http://schemas.microsoft.com/office/powerpoint/2010/main" val="3608437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D8DEA10-6B9F-4E41-BF22-D605A3C9C1B8}" type="slidenum">
              <a:rPr lang="zh-TW" altLang="en-US"/>
              <a:pPr>
                <a:defRPr/>
              </a:pPr>
              <a:t>‹#›</a:t>
            </a:fld>
            <a:endParaRPr lang="en-US" altLang="zh-TW"/>
          </a:p>
        </p:txBody>
      </p:sp>
    </p:spTree>
    <p:extLst>
      <p:ext uri="{BB962C8B-B14F-4D97-AF65-F5344CB8AC3E}">
        <p14:creationId xmlns:p14="http://schemas.microsoft.com/office/powerpoint/2010/main" val="688986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E63A030-179D-40F6-AD41-F218EEEFD50B}" type="slidenum">
              <a:rPr lang="zh-TW" altLang="en-US"/>
              <a:pPr>
                <a:defRPr/>
              </a:pPr>
              <a:t>‹#›</a:t>
            </a:fld>
            <a:endParaRPr lang="en-US" altLang="zh-TW"/>
          </a:p>
        </p:txBody>
      </p:sp>
    </p:spTree>
    <p:extLst>
      <p:ext uri="{BB962C8B-B14F-4D97-AF65-F5344CB8AC3E}">
        <p14:creationId xmlns:p14="http://schemas.microsoft.com/office/powerpoint/2010/main" val="4224157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692150"/>
            <a:ext cx="8229600" cy="725488"/>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45225"/>
            <a:ext cx="2133600" cy="476250"/>
          </a:xfrm>
        </p:spPr>
        <p:txBody>
          <a:bodyPr/>
          <a:lstStyle>
            <a:lvl1pPr>
              <a:defRPr>
                <a:latin typeface="Arial" charset="0"/>
              </a:defRPr>
            </a:lvl1pPr>
          </a:lstStyle>
          <a:p>
            <a:pPr>
              <a:defRPr/>
            </a:pPr>
            <a:endParaRPr lang="en-US" altLang="zh-TW"/>
          </a:p>
        </p:txBody>
      </p:sp>
      <p:sp>
        <p:nvSpPr>
          <p:cNvPr id="8" name="頁尾版面配置區 7"/>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a:xfrm>
            <a:off x="6858000" y="6245225"/>
            <a:ext cx="2133600" cy="476250"/>
          </a:xfrm>
        </p:spPr>
        <p:txBody>
          <a:bodyPr/>
          <a:lstStyle>
            <a:lvl1pPr>
              <a:defRPr/>
            </a:lvl1pPr>
          </a:lstStyle>
          <a:p>
            <a:pPr>
              <a:defRPr/>
            </a:pPr>
            <a:fld id="{19D1584B-F272-47FC-A2B3-351D1D36DC12}" type="slidenum">
              <a:rPr lang="zh-TW" altLang="en-US"/>
              <a:pPr>
                <a:defRPr/>
              </a:pPr>
              <a:t>‹#›</a:t>
            </a:fld>
            <a:endParaRPr lang="en-US" altLang="zh-TW"/>
          </a:p>
        </p:txBody>
      </p:sp>
    </p:spTree>
    <p:extLst>
      <p:ext uri="{BB962C8B-B14F-4D97-AF65-F5344CB8AC3E}">
        <p14:creationId xmlns:p14="http://schemas.microsoft.com/office/powerpoint/2010/main" val="316637850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692150"/>
            <a:ext cx="8229600" cy="725488"/>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4"/>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9"/>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457200" y="6245225"/>
            <a:ext cx="2133600" cy="476250"/>
          </a:xfrm>
        </p:spPr>
        <p:txBody>
          <a:bodyPr/>
          <a:lstStyle>
            <a:lvl1pPr>
              <a:defRPr>
                <a:latin typeface="Arial" charset="0"/>
              </a:defRPr>
            </a:lvl1pPr>
          </a:lstStyle>
          <a:p>
            <a:pPr>
              <a:defRPr/>
            </a:pPr>
            <a:endParaRPr lang="en-US" altLang="zh-TW"/>
          </a:p>
        </p:txBody>
      </p:sp>
      <p:sp>
        <p:nvSpPr>
          <p:cNvPr id="7" name="頁尾版面配置區 6"/>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8" name="投影片編號版面配置區 7"/>
          <p:cNvSpPr>
            <a:spLocks noGrp="1"/>
          </p:cNvSpPr>
          <p:nvPr>
            <p:ph type="sldNum" sz="quarter" idx="12"/>
          </p:nvPr>
        </p:nvSpPr>
        <p:spPr>
          <a:xfrm>
            <a:off x="6858000" y="6245225"/>
            <a:ext cx="2133600" cy="476250"/>
          </a:xfrm>
        </p:spPr>
        <p:txBody>
          <a:bodyPr/>
          <a:lstStyle>
            <a:lvl1pPr>
              <a:defRPr>
                <a:solidFill>
                  <a:srgbClr val="000000"/>
                </a:solidFill>
              </a:defRPr>
            </a:lvl1pPr>
          </a:lstStyle>
          <a:p>
            <a:pPr>
              <a:defRPr/>
            </a:pPr>
            <a:fld id="{37605C5E-A0A5-410D-8DC3-69A72AFE9268}" type="slidenum">
              <a:rPr lang="zh-TW" altLang="en-US"/>
              <a:pPr>
                <a:defRPr/>
              </a:pPr>
              <a:t>‹#›</a:t>
            </a:fld>
            <a:endParaRPr lang="en-US" altLang="zh-TW"/>
          </a:p>
        </p:txBody>
      </p:sp>
    </p:spTree>
    <p:extLst>
      <p:ext uri="{BB962C8B-B14F-4D97-AF65-F5344CB8AC3E}">
        <p14:creationId xmlns:p14="http://schemas.microsoft.com/office/powerpoint/2010/main" val="282189833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301872" y="609600"/>
            <a:ext cx="8540262"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301873" y="1905001"/>
            <a:ext cx="4199792" cy="41941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2339" y="1905000"/>
            <a:ext cx="4199792" cy="20208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2339" y="4078293"/>
            <a:ext cx="4199792" cy="202088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301625" y="6245225"/>
            <a:ext cx="2289175" cy="476250"/>
          </a:xfrm>
        </p:spPr>
        <p:txBody>
          <a:bodyPr/>
          <a:lstStyle>
            <a:lvl1pPr>
              <a:defRPr/>
            </a:lvl1pPr>
          </a:lstStyle>
          <a:p>
            <a:pPr>
              <a:defRPr/>
            </a:pPr>
            <a:endParaRPr lang="en-US" altLang="zh-TW"/>
          </a:p>
        </p:txBody>
      </p:sp>
      <p:sp>
        <p:nvSpPr>
          <p:cNvPr id="7" name="頁尾版面配置區 6"/>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8" name="投影片編號版面配置區 7"/>
          <p:cNvSpPr>
            <a:spLocks noGrp="1"/>
          </p:cNvSpPr>
          <p:nvPr>
            <p:ph type="sldNum" sz="quarter" idx="12"/>
          </p:nvPr>
        </p:nvSpPr>
        <p:spPr>
          <a:xfrm>
            <a:off x="6553200" y="6245225"/>
            <a:ext cx="2289175" cy="476250"/>
          </a:xfrm>
        </p:spPr>
        <p:txBody>
          <a:bodyPr/>
          <a:lstStyle>
            <a:lvl1pPr>
              <a:defRPr/>
            </a:lvl1pPr>
          </a:lstStyle>
          <a:p>
            <a:pPr>
              <a:defRPr/>
            </a:pPr>
            <a:fld id="{6B678104-6776-4AE8-8BEB-8B50212E851C}" type="slidenum">
              <a:rPr lang="zh-TW" altLang="en-US"/>
              <a:pPr>
                <a:defRPr/>
              </a:pPr>
              <a:t>‹#›</a:t>
            </a:fld>
            <a:endParaRPr lang="en-US" altLang="zh-TW"/>
          </a:p>
        </p:txBody>
      </p:sp>
    </p:spTree>
    <p:extLst>
      <p:ext uri="{BB962C8B-B14F-4D97-AF65-F5344CB8AC3E}">
        <p14:creationId xmlns:p14="http://schemas.microsoft.com/office/powerpoint/2010/main" val="1968864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矩形 5"/>
          <p:cNvSpPr/>
          <p:nvPr/>
        </p:nvSpPr>
        <p:spPr>
          <a:xfrm>
            <a:off x="0" y="1125538"/>
            <a:ext cx="9144000" cy="71437"/>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日期版面配置區 2"/>
          <p:cNvSpPr>
            <a:spLocks noGrp="1"/>
          </p:cNvSpPr>
          <p:nvPr>
            <p:ph type="dt" sz="half" idx="10"/>
          </p:nvPr>
        </p:nvSpPr>
        <p:spPr/>
        <p:txBody>
          <a:bodyPr/>
          <a:lstStyle>
            <a:lvl1pPr>
              <a:defRPr/>
            </a:lvl1pPr>
          </a:lstStyle>
          <a:p>
            <a:pPr>
              <a:defRPr/>
            </a:pPr>
            <a:endParaRPr lang="en-US" altLang="zh-TW"/>
          </a:p>
        </p:txBody>
      </p:sp>
      <p:sp>
        <p:nvSpPr>
          <p:cNvPr id="5" name="頁尾版面配置區 3"/>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p:cNvSpPr>
            <a:spLocks noGrp="1"/>
          </p:cNvSpPr>
          <p:nvPr>
            <p:ph type="sldNum" sz="quarter" idx="12"/>
          </p:nvPr>
        </p:nvSpPr>
        <p:spPr/>
        <p:txBody>
          <a:bodyPr/>
          <a:lstStyle>
            <a:lvl1pPr>
              <a:defRPr>
                <a:solidFill>
                  <a:srgbClr val="000000"/>
                </a:solidFill>
              </a:defRPr>
            </a:lvl1pPr>
          </a:lstStyle>
          <a:p>
            <a:pPr>
              <a:defRPr/>
            </a:pPr>
            <a:fld id="{34FF3E17-ACE0-4A25-A1AE-E4BF221C4D59}" type="slidenum">
              <a:rPr lang="zh-TW" altLang="en-US"/>
              <a:pPr>
                <a:defRPr/>
              </a:pPr>
              <a:t>‹#›</a:t>
            </a:fld>
            <a:endParaRPr lang="en-US" altLang="zh-TW"/>
          </a:p>
        </p:txBody>
      </p:sp>
    </p:spTree>
    <p:extLst>
      <p:ext uri="{BB962C8B-B14F-4D97-AF65-F5344CB8AC3E}">
        <p14:creationId xmlns:p14="http://schemas.microsoft.com/office/powerpoint/2010/main" val="2971754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11188" y="908050"/>
            <a:ext cx="7848600" cy="7254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11188" y="1773241"/>
            <a:ext cx="3848100" cy="4352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11688" y="1773241"/>
            <a:ext cx="3848100" cy="4352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TW"/>
          </a:p>
        </p:txBody>
      </p:sp>
      <p:sp>
        <p:nvSpPr>
          <p:cNvPr id="6" name="Rectangle 7"/>
          <p:cNvSpPr>
            <a:spLocks noGrp="1" noChangeArrowheads="1"/>
          </p:cNvSpPr>
          <p:nvPr>
            <p:ph type="ftr" sz="quarter" idx="11"/>
          </p:nvPr>
        </p:nvSpPr>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p:txBody>
          <a:bodyPr/>
          <a:lstStyle>
            <a:lvl1pPr>
              <a:defRPr/>
            </a:lvl1pPr>
          </a:lstStyle>
          <a:p>
            <a:pPr>
              <a:defRPr/>
            </a:pPr>
            <a:fld id="{589F99D1-CF48-45E9-85E2-F22D7F906325}" type="slidenum">
              <a:rPr lang="en-US" altLang="zh-TW"/>
              <a:pPr>
                <a:defRPr/>
              </a:pPr>
              <a:t>‹#›</a:t>
            </a:fld>
            <a:endParaRPr lang="en-US" altLang="zh-TW"/>
          </a:p>
        </p:txBody>
      </p:sp>
    </p:spTree>
    <p:extLst>
      <p:ext uri="{BB962C8B-B14F-4D97-AF65-F5344CB8AC3E}">
        <p14:creationId xmlns:p14="http://schemas.microsoft.com/office/powerpoint/2010/main" val="1743958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9"/>
          <p:cNvSpPr>
            <a:spLocks noChangeArrowheads="1"/>
          </p:cNvSpPr>
          <p:nvPr/>
        </p:nvSpPr>
        <p:spPr bwMode="auto">
          <a:xfrm>
            <a:off x="0" y="6643688"/>
            <a:ext cx="9144000" cy="53975"/>
          </a:xfrm>
          <a:prstGeom prst="rect">
            <a:avLst/>
          </a:prstGeom>
          <a:solidFill>
            <a:schemeClr val="accent3">
              <a:lumMod val="65000"/>
            </a:schemeClr>
          </a:solidFill>
          <a:ln>
            <a:noFill/>
          </a:ln>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5" name="Rectangle 10"/>
          <p:cNvSpPr>
            <a:spLocks noChangeArrowheads="1"/>
          </p:cNvSpPr>
          <p:nvPr/>
        </p:nvSpPr>
        <p:spPr bwMode="auto">
          <a:xfrm>
            <a:off x="755650" y="1628775"/>
            <a:ext cx="7775575" cy="73025"/>
          </a:xfrm>
          <a:prstGeom prst="rect">
            <a:avLst/>
          </a:prstGeom>
          <a:solidFill>
            <a:schemeClr val="accent3">
              <a:lumMod val="65000"/>
            </a:schemeClr>
          </a:solidFill>
          <a:ln>
            <a:noFill/>
          </a:ln>
          <a:effectLst/>
        </p:spPr>
        <p:txBody>
          <a:bodyPr wrap="none" anchor="ctr"/>
          <a:lstStyle/>
          <a:p>
            <a:pPr eaLnBrk="1" hangingPunct="1">
              <a:defRPr/>
            </a:pPr>
            <a:endParaRPr lang="zh-TW" altLang="en-US">
              <a:ln w="0"/>
              <a:solidFill>
                <a:srgbClr val="99FF33"/>
              </a:solidFill>
              <a:effectLst>
                <a:outerShdw blurRad="38100" dist="19050" dir="2700000" algn="tl" rotWithShape="0">
                  <a:schemeClr val="dk1">
                    <a:alpha val="40000"/>
                  </a:schemeClr>
                </a:outerShdw>
              </a:effectLst>
            </a:endParaRPr>
          </a:p>
        </p:txBody>
      </p:sp>
      <p:sp>
        <p:nvSpPr>
          <p:cNvPr id="6" name="Rectangle 11"/>
          <p:cNvSpPr>
            <a:spLocks noChangeArrowheads="1"/>
          </p:cNvSpPr>
          <p:nvPr/>
        </p:nvSpPr>
        <p:spPr bwMode="auto">
          <a:xfrm>
            <a:off x="755650" y="3573463"/>
            <a:ext cx="7775575" cy="73025"/>
          </a:xfrm>
          <a:prstGeom prst="rect">
            <a:avLst/>
          </a:prstGeom>
          <a:solidFill>
            <a:schemeClr val="accent3">
              <a:lumMod val="65000"/>
            </a:schemeClr>
          </a:solidFill>
          <a:ln>
            <a:noFill/>
          </a:ln>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pic>
        <p:nvPicPr>
          <p:cNvPr id="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0" y="549275"/>
            <a:ext cx="1503363" cy="1725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圖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726238"/>
            <a:ext cx="9153525"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ctrTitle"/>
          </p:nvPr>
        </p:nvSpPr>
        <p:spPr>
          <a:xfrm>
            <a:off x="827088" y="1916113"/>
            <a:ext cx="7632700" cy="1470025"/>
          </a:xfrm>
        </p:spPr>
        <p:txBody>
          <a:bodyPr/>
          <a:lstStyle>
            <a:lvl1pPr>
              <a:defRPr/>
            </a:lvl1pPr>
          </a:lstStyle>
          <a:p>
            <a:pPr lvl="0"/>
            <a:r>
              <a:rPr lang="zh-TW" altLang="en-US" noProof="0" smtClean="0"/>
              <a:t>按一下以編輯母片標題樣式</a:t>
            </a:r>
            <a:endParaRPr lang="zh-TW" altLang="en-US" noProof="0" dirty="0" smtClean="0"/>
          </a:p>
        </p:txBody>
      </p:sp>
      <p:sp>
        <p:nvSpPr>
          <p:cNvPr id="47108" name="Rectangle 4"/>
          <p:cNvSpPr>
            <a:spLocks noGrp="1" noChangeArrowheads="1"/>
          </p:cNvSpPr>
          <p:nvPr>
            <p:ph type="subTitle" idx="1"/>
          </p:nvPr>
        </p:nvSpPr>
        <p:spPr>
          <a:xfrm>
            <a:off x="1371600" y="4724400"/>
            <a:ext cx="6400800" cy="1393825"/>
          </a:xfrm>
        </p:spPr>
        <p:txBody>
          <a:bodyPr/>
          <a:lstStyle>
            <a:lvl1pPr marL="0" indent="0" algn="ctr">
              <a:buFont typeface="Wingdings" panose="05000000000000000000" pitchFamily="2" charset="2"/>
              <a:buNone/>
              <a:defRPr>
                <a:solidFill>
                  <a:srgbClr val="663300"/>
                </a:solidFill>
              </a:defRPr>
            </a:lvl1pPr>
          </a:lstStyle>
          <a:p>
            <a:pPr lvl="0"/>
            <a:r>
              <a:rPr lang="zh-TW" altLang="en-US" noProof="0" smtClean="0"/>
              <a:t>按一下以編輯母片副標題樣式</a:t>
            </a:r>
            <a:endParaRPr lang="zh-TW" altLang="en-US" noProof="0" dirty="0" smtClean="0"/>
          </a:p>
        </p:txBody>
      </p:sp>
      <p:sp>
        <p:nvSpPr>
          <p:cNvPr id="9" name="Rectangle 5"/>
          <p:cNvSpPr>
            <a:spLocks noGrp="1" noChangeArrowheads="1"/>
          </p:cNvSpPr>
          <p:nvPr>
            <p:ph type="dt" sz="half" idx="10"/>
          </p:nvPr>
        </p:nvSpPr>
        <p:spPr/>
        <p:txBody>
          <a:bodyPr/>
          <a:lstStyle>
            <a:lvl1pPr>
              <a:defRPr/>
            </a:lvl1pPr>
          </a:lstStyle>
          <a:p>
            <a:pPr>
              <a:defRPr/>
            </a:pPr>
            <a:endParaRPr lang="en-US" altLang="zh-TW"/>
          </a:p>
        </p:txBody>
      </p:sp>
      <p:sp>
        <p:nvSpPr>
          <p:cNvPr id="10" name="Rectangle 6"/>
          <p:cNvSpPr>
            <a:spLocks noGrp="1" noChangeArrowheads="1"/>
          </p:cNvSpPr>
          <p:nvPr>
            <p:ph type="ftr" sz="quarter" idx="11"/>
          </p:nvPr>
        </p:nvSpPr>
        <p:spPr/>
        <p:txBody>
          <a:bodyPr/>
          <a:lstStyle>
            <a:lvl1pPr>
              <a:defRPr/>
            </a:lvl1pPr>
          </a:lstStyle>
          <a:p>
            <a:pPr>
              <a:defRPr/>
            </a:pPr>
            <a:endParaRPr lang="en-US" altLang="zh-TW"/>
          </a:p>
        </p:txBody>
      </p:sp>
      <p:sp>
        <p:nvSpPr>
          <p:cNvPr id="11" name="Rectangle 7"/>
          <p:cNvSpPr>
            <a:spLocks noGrp="1" noChangeArrowheads="1"/>
          </p:cNvSpPr>
          <p:nvPr>
            <p:ph type="sldNum" sz="quarter" idx="12"/>
          </p:nvPr>
        </p:nvSpPr>
        <p:spPr>
          <a:xfrm>
            <a:off x="6553200" y="6245225"/>
            <a:ext cx="2133600" cy="476250"/>
          </a:xfrm>
        </p:spPr>
        <p:txBody>
          <a:bodyPr/>
          <a:lstStyle>
            <a:lvl1pPr>
              <a:defRPr/>
            </a:lvl1pPr>
          </a:lstStyle>
          <a:p>
            <a:pPr>
              <a:defRPr/>
            </a:pPr>
            <a:fld id="{9032BE15-A879-42BF-804D-49DBEFEC362A}" type="slidenum">
              <a:rPr lang="en-US" altLang="zh-TW" smtClean="0"/>
              <a:pPr>
                <a:defRPr/>
              </a:pPr>
              <a:t>‹#›</a:t>
            </a:fld>
            <a:endParaRPr lang="en-US" altLang="zh-TW"/>
          </a:p>
        </p:txBody>
      </p:sp>
    </p:spTree>
    <p:extLst>
      <p:ext uri="{BB962C8B-B14F-4D97-AF65-F5344CB8AC3E}">
        <p14:creationId xmlns:p14="http://schemas.microsoft.com/office/powerpoint/2010/main" val="186800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p:cNvSpPr>
            <a:spLocks noGrp="1" noChangeArrowheads="1"/>
          </p:cNvSpPr>
          <p:nvPr>
            <p:ph type="sldNum" sz="quarter" idx="12"/>
          </p:nvPr>
        </p:nvSpPr>
        <p:spPr>
          <a:ln/>
        </p:spPr>
        <p:txBody>
          <a:bodyPr/>
          <a:lstStyle>
            <a:lvl1pPr>
              <a:defRPr/>
            </a:lvl1pPr>
          </a:lstStyle>
          <a:p>
            <a:pPr>
              <a:defRPr/>
            </a:pPr>
            <a:fld id="{40E0332F-A29C-4F97-A5A6-9E8A7301A83C}" type="slidenum">
              <a:rPr lang="en-US" altLang="zh-TW" smtClean="0"/>
              <a:pPr>
                <a:defRPr/>
              </a:pPr>
              <a:t>‹#›</a:t>
            </a:fld>
            <a:endParaRPr lang="en-US" altLang="zh-TW"/>
          </a:p>
        </p:txBody>
      </p:sp>
    </p:spTree>
    <p:extLst>
      <p:ext uri="{BB962C8B-B14F-4D97-AF65-F5344CB8AC3E}">
        <p14:creationId xmlns:p14="http://schemas.microsoft.com/office/powerpoint/2010/main" val="7959524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編輯母片文字樣式</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p:cNvSpPr>
            <a:spLocks noGrp="1" noChangeArrowheads="1"/>
          </p:cNvSpPr>
          <p:nvPr>
            <p:ph type="sldNum" sz="quarter" idx="12"/>
          </p:nvPr>
        </p:nvSpPr>
        <p:spPr>
          <a:ln/>
        </p:spPr>
        <p:txBody>
          <a:bodyPr/>
          <a:lstStyle>
            <a:lvl1pPr>
              <a:defRPr/>
            </a:lvl1pPr>
          </a:lstStyle>
          <a:p>
            <a:pPr>
              <a:defRPr/>
            </a:pPr>
            <a:fld id="{0B14603D-CEB9-42F2-BFC6-8B5F09C686FD}" type="slidenum">
              <a:rPr lang="en-US" altLang="zh-TW" smtClean="0"/>
              <a:pPr>
                <a:defRPr/>
              </a:pPr>
              <a:t>‹#›</a:t>
            </a:fld>
            <a:endParaRPr lang="en-US" altLang="zh-TW"/>
          </a:p>
        </p:txBody>
      </p:sp>
    </p:spTree>
    <p:extLst>
      <p:ext uri="{BB962C8B-B14F-4D97-AF65-F5344CB8AC3E}">
        <p14:creationId xmlns:p14="http://schemas.microsoft.com/office/powerpoint/2010/main" val="278606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11188" y="1773238"/>
            <a:ext cx="3848100" cy="4352925"/>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11688" y="1773238"/>
            <a:ext cx="3848100" cy="4352925"/>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a:ln/>
        </p:spPr>
        <p:txBody>
          <a:bodyPr/>
          <a:lstStyle>
            <a:lvl1pPr>
              <a:defRPr/>
            </a:lvl1pPr>
          </a:lstStyle>
          <a:p>
            <a:pPr>
              <a:defRPr/>
            </a:pPr>
            <a:fld id="{672794B4-C1D9-4D13-8EEF-0913795CC554}" type="slidenum">
              <a:rPr lang="en-US" altLang="zh-TW" smtClean="0"/>
              <a:pPr>
                <a:defRPr/>
              </a:pPr>
              <a:t>‹#›</a:t>
            </a:fld>
            <a:endParaRPr lang="en-US" altLang="zh-TW"/>
          </a:p>
        </p:txBody>
      </p:sp>
    </p:spTree>
    <p:extLst>
      <p:ext uri="{BB962C8B-B14F-4D97-AF65-F5344CB8AC3E}">
        <p14:creationId xmlns:p14="http://schemas.microsoft.com/office/powerpoint/2010/main" val="35873907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8"/>
          <p:cNvSpPr>
            <a:spLocks noGrp="1" noChangeArrowheads="1"/>
          </p:cNvSpPr>
          <p:nvPr>
            <p:ph type="sldNum" sz="quarter" idx="12"/>
          </p:nvPr>
        </p:nvSpPr>
        <p:spPr>
          <a:ln/>
        </p:spPr>
        <p:txBody>
          <a:bodyPr/>
          <a:lstStyle>
            <a:lvl1pPr>
              <a:defRPr/>
            </a:lvl1pPr>
          </a:lstStyle>
          <a:p>
            <a:pPr>
              <a:defRPr/>
            </a:pPr>
            <a:fld id="{D9ABE0C1-CEDA-4CE4-AE78-C5D8447C621B}" type="slidenum">
              <a:rPr lang="en-US" altLang="zh-TW" smtClean="0"/>
              <a:pPr>
                <a:defRPr/>
              </a:pPr>
              <a:t>‹#›</a:t>
            </a:fld>
            <a:endParaRPr lang="en-US" altLang="zh-TW"/>
          </a:p>
        </p:txBody>
      </p:sp>
    </p:spTree>
    <p:extLst>
      <p:ext uri="{BB962C8B-B14F-4D97-AF65-F5344CB8AC3E}">
        <p14:creationId xmlns:p14="http://schemas.microsoft.com/office/powerpoint/2010/main" val="513836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8"/>
          <p:cNvSpPr>
            <a:spLocks noGrp="1" noChangeArrowheads="1"/>
          </p:cNvSpPr>
          <p:nvPr>
            <p:ph type="sldNum" sz="quarter" idx="12"/>
          </p:nvPr>
        </p:nvSpPr>
        <p:spPr>
          <a:ln/>
        </p:spPr>
        <p:txBody>
          <a:bodyPr/>
          <a:lstStyle>
            <a:lvl1pPr>
              <a:defRPr/>
            </a:lvl1pPr>
          </a:lstStyle>
          <a:p>
            <a:pPr>
              <a:defRPr/>
            </a:pPr>
            <a:fld id="{991B4828-3A43-40A5-9927-CD7629269D6B}" type="slidenum">
              <a:rPr lang="en-US" altLang="zh-TW" smtClean="0"/>
              <a:pPr>
                <a:defRPr/>
              </a:pPr>
              <a:t>‹#›</a:t>
            </a:fld>
            <a:endParaRPr lang="en-US" altLang="zh-TW"/>
          </a:p>
        </p:txBody>
      </p:sp>
    </p:spTree>
    <p:extLst>
      <p:ext uri="{BB962C8B-B14F-4D97-AF65-F5344CB8AC3E}">
        <p14:creationId xmlns:p14="http://schemas.microsoft.com/office/powerpoint/2010/main" val="33093973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8"/>
          <p:cNvSpPr>
            <a:spLocks noGrp="1" noChangeArrowheads="1"/>
          </p:cNvSpPr>
          <p:nvPr>
            <p:ph type="sldNum" sz="quarter" idx="12"/>
          </p:nvPr>
        </p:nvSpPr>
        <p:spPr>
          <a:ln/>
        </p:spPr>
        <p:txBody>
          <a:bodyPr/>
          <a:lstStyle>
            <a:lvl1pPr>
              <a:defRPr/>
            </a:lvl1pPr>
          </a:lstStyle>
          <a:p>
            <a:pPr>
              <a:defRPr/>
            </a:pPr>
            <a:fld id="{FF8D8ACD-768A-4D16-BBDA-6634016C37B3}" type="slidenum">
              <a:rPr lang="en-US" altLang="zh-TW" smtClean="0"/>
              <a:pPr>
                <a:defRPr/>
              </a:pPr>
              <a:t>‹#›</a:t>
            </a:fld>
            <a:endParaRPr lang="en-US" altLang="zh-TW"/>
          </a:p>
        </p:txBody>
      </p:sp>
    </p:spTree>
    <p:extLst>
      <p:ext uri="{BB962C8B-B14F-4D97-AF65-F5344CB8AC3E}">
        <p14:creationId xmlns:p14="http://schemas.microsoft.com/office/powerpoint/2010/main" val="7681448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a:ln/>
        </p:spPr>
        <p:txBody>
          <a:bodyPr/>
          <a:lstStyle>
            <a:lvl1pPr>
              <a:defRPr/>
            </a:lvl1pPr>
          </a:lstStyle>
          <a:p>
            <a:pPr>
              <a:defRPr/>
            </a:pPr>
            <a:fld id="{0D46AA4E-F653-46F0-87CB-17B71DF74C7D}" type="slidenum">
              <a:rPr lang="en-US" altLang="zh-TW" smtClean="0"/>
              <a:pPr>
                <a:defRPr/>
              </a:pPr>
              <a:t>‹#›</a:t>
            </a:fld>
            <a:endParaRPr lang="en-US" altLang="zh-TW"/>
          </a:p>
        </p:txBody>
      </p:sp>
    </p:spTree>
    <p:extLst>
      <p:ext uri="{BB962C8B-B14F-4D97-AF65-F5344CB8AC3E}">
        <p14:creationId xmlns:p14="http://schemas.microsoft.com/office/powerpoint/2010/main" val="370946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a:ln/>
        </p:spPr>
        <p:txBody>
          <a:bodyPr/>
          <a:lstStyle>
            <a:lvl1pPr>
              <a:defRPr/>
            </a:lvl1pPr>
          </a:lstStyle>
          <a:p>
            <a:pPr>
              <a:defRPr/>
            </a:pPr>
            <a:fld id="{39A7E117-0D1B-486A-A163-9E7E12D90432}" type="slidenum">
              <a:rPr lang="en-US" altLang="zh-TW" smtClean="0"/>
              <a:pPr>
                <a:defRPr/>
              </a:pPr>
              <a:t>‹#›</a:t>
            </a:fld>
            <a:endParaRPr lang="en-US" altLang="zh-TW"/>
          </a:p>
        </p:txBody>
      </p:sp>
    </p:spTree>
    <p:extLst>
      <p:ext uri="{BB962C8B-B14F-4D97-AF65-F5344CB8AC3E}">
        <p14:creationId xmlns:p14="http://schemas.microsoft.com/office/powerpoint/2010/main" val="418819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4"/>
          <p:cNvSpPr/>
          <p:nvPr/>
        </p:nvSpPr>
        <p:spPr>
          <a:xfrm>
            <a:off x="0" y="6308725"/>
            <a:ext cx="9144000" cy="73025"/>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3" name="日期版面配置區 1"/>
          <p:cNvSpPr>
            <a:spLocks noGrp="1"/>
          </p:cNvSpPr>
          <p:nvPr>
            <p:ph type="dt" sz="half" idx="10"/>
          </p:nvPr>
        </p:nvSpPr>
        <p:spPr/>
        <p:txBody>
          <a:bodyPr/>
          <a:lstStyle>
            <a:lvl1pPr>
              <a:defRPr/>
            </a:lvl1pPr>
          </a:lstStyle>
          <a:p>
            <a:pPr>
              <a:defRPr/>
            </a:pPr>
            <a:endParaRPr lang="en-US" altLang="zh-TW"/>
          </a:p>
        </p:txBody>
      </p:sp>
      <p:sp>
        <p:nvSpPr>
          <p:cNvPr id="4" name="頁尾版面配置區 2"/>
          <p:cNvSpPr>
            <a:spLocks noGrp="1"/>
          </p:cNvSpPr>
          <p:nvPr>
            <p:ph type="ftr" sz="quarter" idx="11"/>
          </p:nvPr>
        </p:nvSpPr>
        <p:spPr/>
        <p:txBody>
          <a:bodyPr/>
          <a:lstStyle>
            <a:lvl1pPr>
              <a:defRPr/>
            </a:lvl1pPr>
          </a:lstStyle>
          <a:p>
            <a:pPr>
              <a:defRPr/>
            </a:pPr>
            <a:endParaRPr lang="en-US" altLang="zh-TW"/>
          </a:p>
        </p:txBody>
      </p:sp>
      <p:sp>
        <p:nvSpPr>
          <p:cNvPr id="5" name="投影片編號版面配置區 3"/>
          <p:cNvSpPr>
            <a:spLocks noGrp="1"/>
          </p:cNvSpPr>
          <p:nvPr>
            <p:ph type="sldNum" sz="quarter" idx="12"/>
          </p:nvPr>
        </p:nvSpPr>
        <p:spPr/>
        <p:txBody>
          <a:bodyPr/>
          <a:lstStyle>
            <a:lvl1pPr>
              <a:defRPr>
                <a:solidFill>
                  <a:srgbClr val="000000"/>
                </a:solidFill>
              </a:defRPr>
            </a:lvl1pPr>
          </a:lstStyle>
          <a:p>
            <a:pPr>
              <a:defRPr/>
            </a:pPr>
            <a:fld id="{8C8BA6C6-B31D-495A-8E3D-88C6D07F86C7}" type="slidenum">
              <a:rPr lang="zh-TW" altLang="en-US"/>
              <a:pPr>
                <a:defRPr/>
              </a:pPr>
              <a:t>‹#›</a:t>
            </a:fld>
            <a:endParaRPr lang="en-US" altLang="zh-TW"/>
          </a:p>
        </p:txBody>
      </p:sp>
    </p:spTree>
    <p:extLst>
      <p:ext uri="{BB962C8B-B14F-4D97-AF65-F5344CB8AC3E}">
        <p14:creationId xmlns:p14="http://schemas.microsoft.com/office/powerpoint/2010/main" val="2666258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p:cNvSpPr>
            <a:spLocks noGrp="1" noChangeArrowheads="1"/>
          </p:cNvSpPr>
          <p:nvPr>
            <p:ph type="sldNum" sz="quarter" idx="12"/>
          </p:nvPr>
        </p:nvSpPr>
        <p:spPr>
          <a:ln/>
        </p:spPr>
        <p:txBody>
          <a:bodyPr/>
          <a:lstStyle>
            <a:lvl1pPr>
              <a:defRPr/>
            </a:lvl1pPr>
          </a:lstStyle>
          <a:p>
            <a:pPr>
              <a:defRPr/>
            </a:pPr>
            <a:fld id="{F9E641BD-DBC3-4A82-A02E-E183B499C5C7}" type="slidenum">
              <a:rPr lang="en-US" altLang="zh-TW" smtClean="0"/>
              <a:pPr>
                <a:defRPr/>
              </a:pPr>
              <a:t>‹#›</a:t>
            </a:fld>
            <a:endParaRPr lang="en-US" altLang="zh-TW"/>
          </a:p>
        </p:txBody>
      </p:sp>
    </p:spTree>
    <p:extLst>
      <p:ext uri="{BB962C8B-B14F-4D97-AF65-F5344CB8AC3E}">
        <p14:creationId xmlns:p14="http://schemas.microsoft.com/office/powerpoint/2010/main" val="1403789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97638" y="908050"/>
            <a:ext cx="1962150" cy="52181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11188" y="908050"/>
            <a:ext cx="5734050" cy="5218113"/>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p:cNvSpPr>
            <a:spLocks noGrp="1" noChangeArrowheads="1"/>
          </p:cNvSpPr>
          <p:nvPr>
            <p:ph type="sldNum" sz="quarter" idx="12"/>
          </p:nvPr>
        </p:nvSpPr>
        <p:spPr>
          <a:ln/>
        </p:spPr>
        <p:txBody>
          <a:bodyPr/>
          <a:lstStyle>
            <a:lvl1pPr>
              <a:defRPr/>
            </a:lvl1pPr>
          </a:lstStyle>
          <a:p>
            <a:pPr>
              <a:defRPr/>
            </a:pPr>
            <a:fld id="{71DD64CF-3E8B-4204-A717-882D30F319DE}" type="slidenum">
              <a:rPr lang="en-US" altLang="zh-TW" smtClean="0"/>
              <a:pPr>
                <a:defRPr/>
              </a:pPr>
              <a:t>‹#›</a:t>
            </a:fld>
            <a:endParaRPr lang="en-US" altLang="zh-TW"/>
          </a:p>
        </p:txBody>
      </p:sp>
    </p:spTree>
    <p:extLst>
      <p:ext uri="{BB962C8B-B14F-4D97-AF65-F5344CB8AC3E}">
        <p14:creationId xmlns:p14="http://schemas.microsoft.com/office/powerpoint/2010/main" val="24704547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11/27/2019</a:t>
            </a:fld>
            <a:endParaRPr lang="en-US" smtClean="0"/>
          </a:p>
        </p:txBody>
      </p:sp>
      <p:sp>
        <p:nvSpPr>
          <p:cNvPr id="6" name="Holder 6"/>
          <p:cNvSpPr>
            <a:spLocks noGrp="1"/>
          </p:cNvSpPr>
          <p:nvPr>
            <p:ph type="sldNum" sz="quarter" idx="7"/>
          </p:nvPr>
        </p:nvSpPr>
        <p:spPr/>
        <p:txBody>
          <a:bodyPr lIns="0" tIns="0" rIns="0" bIns="0"/>
          <a:lstStyle/>
          <a:p>
            <a:pPr marL="104139">
              <a:lnSpc>
                <a:spcPct val="100000"/>
              </a:lnSpc>
            </a:pPr>
            <a:fld id="{81D60167-4931-47E6-BA6A-407CBD079E47}" type="slidenum">
              <a:rPr sz="1400" dirty="0" smtClean="0">
                <a:latin typeface="Arial"/>
                <a:cs typeface="Arial"/>
              </a:rPr>
              <a:t>‹#›</a:t>
            </a:fld>
            <a:endParaRPr sz="1400">
              <a:latin typeface="Arial"/>
              <a:cs typeface="Arial"/>
            </a:endParaRPr>
          </a:p>
        </p:txBody>
      </p:sp>
    </p:spTree>
    <p:extLst>
      <p:ext uri="{BB962C8B-B14F-4D97-AF65-F5344CB8AC3E}">
        <p14:creationId xmlns:p14="http://schemas.microsoft.com/office/powerpoint/2010/main" val="25892699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11/27/2019</a:t>
            </a:fld>
            <a:endParaRPr lang="en-US" smtClean="0">
              <a:solidFill>
                <a:prstClr val="black">
                  <a:tint val="75000"/>
                </a:prstClr>
              </a:solidFill>
            </a:endParaRPr>
          </a:p>
        </p:txBody>
      </p:sp>
      <p:sp>
        <p:nvSpPr>
          <p:cNvPr id="7" name="Holder 7"/>
          <p:cNvSpPr>
            <a:spLocks noGrp="1"/>
          </p:cNvSpPr>
          <p:nvPr>
            <p:ph type="sldNum" sz="quarter" idx="7"/>
          </p:nvPr>
        </p:nvSpPr>
        <p:spPr/>
        <p:txBody>
          <a:bodyPr lIns="0" tIns="0" rIns="0" bIns="0"/>
          <a:lstStyle/>
          <a:p>
            <a:pPr marL="104139"/>
            <a:fld id="{81D60167-4931-47E6-BA6A-407CBD079E47}" type="slidenum">
              <a:rPr sz="1400" dirty="0" smtClean="0">
                <a:solidFill>
                  <a:prstClr val="black"/>
                </a:solidFill>
                <a:latin typeface="Arial"/>
                <a:cs typeface="Arial"/>
              </a:rPr>
              <a:pPr marL="104139"/>
              <a:t>‹#›</a:t>
            </a:fld>
            <a:endParaRPr sz="1400">
              <a:solidFill>
                <a:prstClr val="black"/>
              </a:solidFill>
              <a:latin typeface="Arial"/>
              <a:cs typeface="Arial"/>
            </a:endParaRPr>
          </a:p>
        </p:txBody>
      </p:sp>
    </p:spTree>
    <p:extLst>
      <p:ext uri="{BB962C8B-B14F-4D97-AF65-F5344CB8AC3E}">
        <p14:creationId xmlns:p14="http://schemas.microsoft.com/office/powerpoint/2010/main" val="10767910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838200"/>
            <a:ext cx="8229600" cy="5810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2"/>
          <p:cNvSpPr>
            <a:spLocks noGrp="1" noChangeArrowheads="1"/>
          </p:cNvSpPr>
          <p:nvPr>
            <p:ph type="sldNum" sz="quarter" idx="10"/>
          </p:nvPr>
        </p:nvSpPr>
        <p:spPr/>
        <p:txBody>
          <a:bodyPr/>
          <a:lstStyle>
            <a:lvl1pPr>
              <a:defRPr/>
            </a:lvl1pPr>
          </a:lstStyle>
          <a:p>
            <a:fld id="{BE988A22-2E3D-4110-AEA7-6918F175F9A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12846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1150938" y="617538"/>
            <a:ext cx="7793037"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182688" y="2017713"/>
            <a:ext cx="381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5145088" y="2017713"/>
            <a:ext cx="381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182688" y="4151313"/>
            <a:ext cx="381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5145088" y="4151313"/>
            <a:ext cx="381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914400" y="6324600"/>
            <a:ext cx="1905000" cy="457200"/>
          </a:xfrm>
        </p:spPr>
        <p:txBody>
          <a:bodyPr/>
          <a:lstStyle>
            <a:lvl1pPr>
              <a:defRPr/>
            </a:lvl1pPr>
          </a:lstStyle>
          <a:p>
            <a:pPr>
              <a:defRPr/>
            </a:pPr>
            <a:endParaRPr lang="en-US" altLang="zh-TW">
              <a:solidFill>
                <a:prstClr val="black">
                  <a:tint val="75000"/>
                </a:prstClr>
              </a:solidFill>
            </a:endParaRPr>
          </a:p>
        </p:txBody>
      </p:sp>
      <p:sp>
        <p:nvSpPr>
          <p:cNvPr id="8" name="頁尾版面配置區 7"/>
          <p:cNvSpPr>
            <a:spLocks noGrp="1"/>
          </p:cNvSpPr>
          <p:nvPr>
            <p:ph type="ftr" sz="quarter" idx="11"/>
          </p:nvPr>
        </p:nvSpPr>
        <p:spPr>
          <a:xfrm>
            <a:off x="3352800" y="6324600"/>
            <a:ext cx="2895600" cy="457200"/>
          </a:xfrm>
        </p:spPr>
        <p:txBody>
          <a:bodyPr/>
          <a:lstStyle>
            <a:lvl1pPr>
              <a:defRPr/>
            </a:lvl1pPr>
          </a:lstStyle>
          <a:p>
            <a:pPr>
              <a:defRPr/>
            </a:pPr>
            <a:endParaRPr lang="en-US" altLang="zh-TW">
              <a:solidFill>
                <a:prstClr val="black">
                  <a:tint val="75000"/>
                </a:prstClr>
              </a:solidFill>
            </a:endParaRPr>
          </a:p>
        </p:txBody>
      </p:sp>
      <p:sp>
        <p:nvSpPr>
          <p:cNvPr id="9" name="投影片編號版面配置區 8"/>
          <p:cNvSpPr>
            <a:spLocks noGrp="1"/>
          </p:cNvSpPr>
          <p:nvPr>
            <p:ph type="sldNum" sz="quarter" idx="12"/>
          </p:nvPr>
        </p:nvSpPr>
        <p:spPr>
          <a:xfrm>
            <a:off x="6781800" y="6324600"/>
            <a:ext cx="1905000" cy="457200"/>
          </a:xfrm>
        </p:spPr>
        <p:txBody>
          <a:bodyPr/>
          <a:lstStyle>
            <a:lvl1pPr>
              <a:defRPr/>
            </a:lvl1pPr>
          </a:lstStyle>
          <a:p>
            <a:pPr>
              <a:defRPr/>
            </a:pPr>
            <a:fld id="{CD33429C-8707-434C-8D17-4520CEDFDEBC}"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24182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63ECC4C-E89B-4501-A254-D2464D60103C}" type="slidenum">
              <a:rPr lang="zh-TW" altLang="en-US"/>
              <a:pPr>
                <a:defRPr/>
              </a:pPr>
              <a:t>‹#›</a:t>
            </a:fld>
            <a:endParaRPr lang="en-US" altLang="zh-TW"/>
          </a:p>
        </p:txBody>
      </p:sp>
    </p:spTree>
    <p:extLst>
      <p:ext uri="{BB962C8B-B14F-4D97-AF65-F5344CB8AC3E}">
        <p14:creationId xmlns:p14="http://schemas.microsoft.com/office/powerpoint/2010/main" val="426381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7404376-821A-4F92-AFF1-6845572579B4}" type="slidenum">
              <a:rPr lang="zh-TW" altLang="en-US"/>
              <a:pPr>
                <a:defRPr/>
              </a:pPr>
              <a:t>‹#›</a:t>
            </a:fld>
            <a:endParaRPr lang="en-US" altLang="zh-TW"/>
          </a:p>
        </p:txBody>
      </p:sp>
    </p:spTree>
    <p:extLst>
      <p:ext uri="{BB962C8B-B14F-4D97-AF65-F5344CB8AC3E}">
        <p14:creationId xmlns:p14="http://schemas.microsoft.com/office/powerpoint/2010/main" val="4066286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pn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2.jpeg"/><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69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7171" name="Rectangle 3"/>
          <p:cNvSpPr>
            <a:spLocks noGrp="1" noChangeArrowheads="1"/>
          </p:cNvSpPr>
          <p:nvPr>
            <p:ph type="body" idx="1"/>
          </p:nvPr>
        </p:nvSpPr>
        <p:spPr bwMode="auto">
          <a:xfrm>
            <a:off x="457200" y="1298575"/>
            <a:ext cx="82296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0" sz="1400">
                <a:solidFill>
                  <a:srgbClr val="000000"/>
                </a:solidFill>
                <a:latin typeface="+mn-lt"/>
                <a:ea typeface="+mn-ea"/>
              </a:defRPr>
            </a:lvl1pPr>
          </a:lstStyle>
          <a:p>
            <a:pPr>
              <a:defRPr/>
            </a:pPr>
            <a:endParaRPr lang="en-US" altLang="zh-TW"/>
          </a:p>
        </p:txBody>
      </p:sp>
      <p:sp>
        <p:nvSpPr>
          <p:cNvPr id="1029" name="Rectangle 5"/>
          <p:cNvSpPr>
            <a:spLocks noGrp="1" noChangeArrowheads="1"/>
          </p:cNvSpPr>
          <p:nvPr>
            <p:ph type="ftr" sz="quarter" idx="3"/>
          </p:nvPr>
        </p:nvSpPr>
        <p:spPr bwMode="auto">
          <a:xfrm>
            <a:off x="312420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0" sz="1400">
                <a:solidFill>
                  <a:srgbClr val="000000"/>
                </a:solidFill>
                <a:latin typeface="+mn-lt"/>
                <a:ea typeface="+mn-ea"/>
              </a:defRPr>
            </a:lvl1pPr>
          </a:lstStyle>
          <a:p>
            <a:pPr>
              <a:defRPr/>
            </a:pPr>
            <a:endParaRPr lang="en-US" altLang="zh-TW"/>
          </a:p>
        </p:txBody>
      </p:sp>
      <p:sp>
        <p:nvSpPr>
          <p:cNvPr id="1030" name="Rectangle 6"/>
          <p:cNvSpPr>
            <a:spLocks noGrp="1" noChangeArrowheads="1"/>
          </p:cNvSpPr>
          <p:nvPr>
            <p:ph type="sldNum" sz="quarter" idx="4"/>
          </p:nvPr>
        </p:nvSpPr>
        <p:spPr bwMode="auto">
          <a:xfrm>
            <a:off x="7019925"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kumimoji="0" sz="1400">
                <a:solidFill>
                  <a:srgbClr val="000000"/>
                </a:solidFill>
                <a:latin typeface="Arial" charset="0"/>
                <a:ea typeface="+mn-ea"/>
              </a:defRPr>
            </a:lvl1pPr>
          </a:lstStyle>
          <a:p>
            <a:pPr>
              <a:defRPr/>
            </a:pPr>
            <a:fld id="{8E7EF7D0-E3E1-4B57-89E0-772A8BDF4405}" type="slidenum">
              <a:rPr lang="zh-TW" altLang="en-US"/>
              <a:pPr>
                <a:defRPr/>
              </a:pPr>
              <a:t>‹#›</a:t>
            </a:fld>
            <a:endParaRPr lang="en-US" altLang="zh-TW"/>
          </a:p>
        </p:txBody>
      </p:sp>
      <p:pic>
        <p:nvPicPr>
          <p:cNvPr id="7" name="Picture 13" descr="aeclogo2"/>
          <p:cNvPicPr>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0" y="6453188"/>
            <a:ext cx="468313" cy="404812"/>
          </a:xfrm>
          <a:prstGeom prst="rect">
            <a:avLst/>
          </a:prstGeom>
          <a:ln>
            <a:noFill/>
          </a:ln>
          <a:effectLst>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6094" r:id="rId1"/>
    <p:sldLayoutId id="2147486095" r:id="rId2"/>
    <p:sldLayoutId id="2147486096" r:id="rId3"/>
    <p:sldLayoutId id="2147486097" r:id="rId4"/>
    <p:sldLayoutId id="2147486057" r:id="rId5"/>
    <p:sldLayoutId id="2147486098" r:id="rId6"/>
    <p:sldLayoutId id="2147486099" r:id="rId7"/>
    <p:sldLayoutId id="2147486058" r:id="rId8"/>
    <p:sldLayoutId id="2147486059" r:id="rId9"/>
    <p:sldLayoutId id="2147486060" r:id="rId10"/>
    <p:sldLayoutId id="2147486061" r:id="rId11"/>
    <p:sldLayoutId id="2147486100" r:id="rId12"/>
    <p:sldLayoutId id="2147486101" r:id="rId13"/>
    <p:sldLayoutId id="2147486102" r:id="rId14"/>
    <p:sldLayoutId id="2147486103"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cs typeface="+mj-cs"/>
        </a:defRPr>
      </a:lvl1pPr>
      <a:lvl2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2pPr>
      <a:lvl3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3pPr>
      <a:lvl4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4pPr>
      <a:lvl5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5pPr>
      <a:lvl6pPr marL="457200" algn="ctr" rtl="0" eaLnBrk="1" fontAlgn="base" hangingPunct="1">
        <a:spcBef>
          <a:spcPct val="0"/>
        </a:spcBef>
        <a:spcAft>
          <a:spcPct val="0"/>
        </a:spcAft>
        <a:defRPr kumimoji="1" sz="4400">
          <a:solidFill>
            <a:schemeClr val="tx2"/>
          </a:solidFill>
          <a:latin typeface="Arial" charset="0"/>
          <a:ea typeface="新細明體" pitchFamily="18" charset="-120"/>
        </a:defRPr>
      </a:lvl6pPr>
      <a:lvl7pPr marL="914400" algn="ctr" rtl="0" eaLnBrk="1" fontAlgn="base" hangingPunct="1">
        <a:spcBef>
          <a:spcPct val="0"/>
        </a:spcBef>
        <a:spcAft>
          <a:spcPct val="0"/>
        </a:spcAft>
        <a:defRPr kumimoji="1" sz="4400">
          <a:solidFill>
            <a:schemeClr val="tx2"/>
          </a:solidFill>
          <a:latin typeface="Arial" charset="0"/>
          <a:ea typeface="新細明體" pitchFamily="18" charset="-120"/>
        </a:defRPr>
      </a:lvl7pPr>
      <a:lvl8pPr marL="1371600" algn="ctr" rtl="0" eaLnBrk="1" fontAlgn="base" hangingPunct="1">
        <a:spcBef>
          <a:spcPct val="0"/>
        </a:spcBef>
        <a:spcAft>
          <a:spcPct val="0"/>
        </a:spcAft>
        <a:defRPr kumimoji="1" sz="4400">
          <a:solidFill>
            <a:schemeClr val="tx2"/>
          </a:solidFill>
          <a:latin typeface="Arial" charset="0"/>
          <a:ea typeface="新細明體" pitchFamily="18" charset="-120"/>
        </a:defRPr>
      </a:lvl8pPr>
      <a:lvl9pPr marL="1828800" algn="ctr" rtl="0" eaLnBrk="1" fontAlgn="base" hangingPunct="1">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b="1">
          <a:solidFill>
            <a:srgbClr val="7030A0"/>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Char char="–"/>
        <a:defRPr kumimoji="1" sz="2800" b="1">
          <a:solidFill>
            <a:srgbClr val="7030A0"/>
          </a:solidFill>
          <a:latin typeface="微軟正黑體" pitchFamily="34" charset="-120"/>
          <a:ea typeface="微軟正黑體" pitchFamily="34" charset="-120"/>
        </a:defRPr>
      </a:lvl2pPr>
      <a:lvl3pPr marL="1143000" indent="-228600" algn="l" rtl="0" eaLnBrk="0" fontAlgn="base" hangingPunct="0">
        <a:spcBef>
          <a:spcPct val="20000"/>
        </a:spcBef>
        <a:spcAft>
          <a:spcPct val="0"/>
        </a:spcAft>
        <a:buChar char="•"/>
        <a:defRPr kumimoji="1" sz="2400" b="1">
          <a:solidFill>
            <a:srgbClr val="7030A0"/>
          </a:solidFill>
          <a:latin typeface="微軟正黑體" pitchFamily="34" charset="-120"/>
          <a:ea typeface="微軟正黑體" pitchFamily="34" charset="-120"/>
        </a:defRPr>
      </a:lvl3pPr>
      <a:lvl4pPr marL="16002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4pPr>
      <a:lvl5pPr marL="20574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69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8195" name="Rectangle 3"/>
          <p:cNvSpPr>
            <a:spLocks noGrp="1" noChangeArrowheads="1"/>
          </p:cNvSpPr>
          <p:nvPr>
            <p:ph type="body" idx="1"/>
          </p:nvPr>
        </p:nvSpPr>
        <p:spPr bwMode="auto">
          <a:xfrm>
            <a:off x="457200" y="1298575"/>
            <a:ext cx="82296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0" sz="1400">
                <a:solidFill>
                  <a:srgbClr val="000000"/>
                </a:solidFill>
                <a:latin typeface="+mn-lt"/>
                <a:ea typeface="+mn-ea"/>
              </a:defRPr>
            </a:lvl1pPr>
          </a:lstStyle>
          <a:p>
            <a:pPr>
              <a:defRPr/>
            </a:pPr>
            <a:endParaRPr lang="en-US" altLang="zh-TW"/>
          </a:p>
        </p:txBody>
      </p:sp>
      <p:sp>
        <p:nvSpPr>
          <p:cNvPr id="1029" name="Rectangle 5"/>
          <p:cNvSpPr>
            <a:spLocks noGrp="1" noChangeArrowheads="1"/>
          </p:cNvSpPr>
          <p:nvPr>
            <p:ph type="ftr" sz="quarter" idx="3"/>
          </p:nvPr>
        </p:nvSpPr>
        <p:spPr bwMode="auto">
          <a:xfrm>
            <a:off x="312420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0" sz="1400">
                <a:solidFill>
                  <a:srgbClr val="000000"/>
                </a:solidFill>
                <a:latin typeface="+mn-lt"/>
                <a:ea typeface="+mn-ea"/>
              </a:defRPr>
            </a:lvl1pPr>
          </a:lstStyle>
          <a:p>
            <a:pPr>
              <a:defRPr/>
            </a:pPr>
            <a:endParaRPr lang="en-US" altLang="zh-TW"/>
          </a:p>
        </p:txBody>
      </p:sp>
      <p:sp>
        <p:nvSpPr>
          <p:cNvPr id="1030" name="Rectangle 6"/>
          <p:cNvSpPr>
            <a:spLocks noGrp="1" noChangeArrowheads="1"/>
          </p:cNvSpPr>
          <p:nvPr>
            <p:ph type="sldNum" sz="quarter" idx="4"/>
          </p:nvPr>
        </p:nvSpPr>
        <p:spPr bwMode="auto">
          <a:xfrm>
            <a:off x="7019925"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kumimoji="0" sz="1400">
                <a:solidFill>
                  <a:srgbClr val="000000"/>
                </a:solidFill>
                <a:latin typeface="Arial" charset="0"/>
                <a:ea typeface="+mn-ea"/>
              </a:defRPr>
            </a:lvl1pPr>
          </a:lstStyle>
          <a:p>
            <a:pPr>
              <a:defRPr/>
            </a:pPr>
            <a:fld id="{68CA1BFA-A75C-43DB-9E98-FF7DD085950F}" type="slidenum">
              <a:rPr lang="zh-TW" altLang="en-US"/>
              <a:pPr>
                <a:defRPr/>
              </a:pPr>
              <a:t>‹#›</a:t>
            </a:fld>
            <a:endParaRPr lang="en-US" altLang="zh-TW"/>
          </a:p>
        </p:txBody>
      </p:sp>
      <p:pic>
        <p:nvPicPr>
          <p:cNvPr id="7" name="Picture 13" descr="aeclogo2"/>
          <p:cNvPicPr>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0" y="6453188"/>
            <a:ext cx="468313" cy="404812"/>
          </a:xfrm>
          <a:prstGeom prst="rect">
            <a:avLst/>
          </a:prstGeom>
          <a:ln>
            <a:noFill/>
          </a:ln>
          <a:effectLst>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062" r:id="rId5"/>
    <p:sldLayoutId id="2147486108" r:id="rId6"/>
    <p:sldLayoutId id="2147486109" r:id="rId7"/>
    <p:sldLayoutId id="2147486063" r:id="rId8"/>
    <p:sldLayoutId id="2147486064" r:id="rId9"/>
    <p:sldLayoutId id="2147486065" r:id="rId10"/>
    <p:sldLayoutId id="2147486066" r:id="rId11"/>
    <p:sldLayoutId id="2147486110" r:id="rId12"/>
    <p:sldLayoutId id="2147486111" r:id="rId13"/>
    <p:sldLayoutId id="2147486112" r:id="rId14"/>
    <p:sldLayoutId id="2147486113"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cs typeface="+mj-cs"/>
        </a:defRPr>
      </a:lvl1pPr>
      <a:lvl2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2pPr>
      <a:lvl3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3pPr>
      <a:lvl4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4pPr>
      <a:lvl5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5pPr>
      <a:lvl6pPr marL="457200" algn="ctr" rtl="0" eaLnBrk="1" fontAlgn="base" hangingPunct="1">
        <a:spcBef>
          <a:spcPct val="0"/>
        </a:spcBef>
        <a:spcAft>
          <a:spcPct val="0"/>
        </a:spcAft>
        <a:defRPr kumimoji="1" sz="4400">
          <a:solidFill>
            <a:schemeClr val="tx2"/>
          </a:solidFill>
          <a:latin typeface="Arial" charset="0"/>
          <a:ea typeface="新細明體" pitchFamily="18" charset="-120"/>
        </a:defRPr>
      </a:lvl6pPr>
      <a:lvl7pPr marL="914400" algn="ctr" rtl="0" eaLnBrk="1" fontAlgn="base" hangingPunct="1">
        <a:spcBef>
          <a:spcPct val="0"/>
        </a:spcBef>
        <a:spcAft>
          <a:spcPct val="0"/>
        </a:spcAft>
        <a:defRPr kumimoji="1" sz="4400">
          <a:solidFill>
            <a:schemeClr val="tx2"/>
          </a:solidFill>
          <a:latin typeface="Arial" charset="0"/>
          <a:ea typeface="新細明體" pitchFamily="18" charset="-120"/>
        </a:defRPr>
      </a:lvl7pPr>
      <a:lvl8pPr marL="1371600" algn="ctr" rtl="0" eaLnBrk="1" fontAlgn="base" hangingPunct="1">
        <a:spcBef>
          <a:spcPct val="0"/>
        </a:spcBef>
        <a:spcAft>
          <a:spcPct val="0"/>
        </a:spcAft>
        <a:defRPr kumimoji="1" sz="4400">
          <a:solidFill>
            <a:schemeClr val="tx2"/>
          </a:solidFill>
          <a:latin typeface="Arial" charset="0"/>
          <a:ea typeface="新細明體" pitchFamily="18" charset="-120"/>
        </a:defRPr>
      </a:lvl8pPr>
      <a:lvl9pPr marL="1828800" algn="ctr" rtl="0" eaLnBrk="1" fontAlgn="base" hangingPunct="1">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b="1">
          <a:solidFill>
            <a:srgbClr val="7030A0"/>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Char char="–"/>
        <a:defRPr kumimoji="1" sz="2800" b="1">
          <a:solidFill>
            <a:srgbClr val="7030A0"/>
          </a:solidFill>
          <a:latin typeface="微軟正黑體" pitchFamily="34" charset="-120"/>
          <a:ea typeface="微軟正黑體" pitchFamily="34" charset="-120"/>
        </a:defRPr>
      </a:lvl2pPr>
      <a:lvl3pPr marL="1143000" indent="-228600" algn="l" rtl="0" eaLnBrk="0" fontAlgn="base" hangingPunct="0">
        <a:spcBef>
          <a:spcPct val="20000"/>
        </a:spcBef>
        <a:spcAft>
          <a:spcPct val="0"/>
        </a:spcAft>
        <a:buChar char="•"/>
        <a:defRPr kumimoji="1" sz="2400" b="1">
          <a:solidFill>
            <a:srgbClr val="7030A0"/>
          </a:solidFill>
          <a:latin typeface="微軟正黑體" pitchFamily="34" charset="-120"/>
          <a:ea typeface="微軟正黑體" pitchFamily="34" charset="-120"/>
        </a:defRPr>
      </a:lvl3pPr>
      <a:lvl4pPr marL="16002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4pPr>
      <a:lvl5pPr marL="20574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69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9219" name="Rectangle 3"/>
          <p:cNvSpPr>
            <a:spLocks noGrp="1" noChangeArrowheads="1"/>
          </p:cNvSpPr>
          <p:nvPr>
            <p:ph type="body" idx="1"/>
          </p:nvPr>
        </p:nvSpPr>
        <p:spPr bwMode="auto">
          <a:xfrm>
            <a:off x="457200" y="1298575"/>
            <a:ext cx="82296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0" sz="1400">
                <a:solidFill>
                  <a:srgbClr val="000000"/>
                </a:solidFill>
                <a:latin typeface="+mn-lt"/>
                <a:ea typeface="+mn-ea"/>
              </a:defRPr>
            </a:lvl1pPr>
          </a:lstStyle>
          <a:p>
            <a:pPr>
              <a:defRPr/>
            </a:pPr>
            <a:endParaRPr lang="en-US" altLang="zh-TW"/>
          </a:p>
        </p:txBody>
      </p:sp>
      <p:sp>
        <p:nvSpPr>
          <p:cNvPr id="1029" name="Rectangle 5"/>
          <p:cNvSpPr>
            <a:spLocks noGrp="1" noChangeArrowheads="1"/>
          </p:cNvSpPr>
          <p:nvPr>
            <p:ph type="ftr" sz="quarter" idx="3"/>
          </p:nvPr>
        </p:nvSpPr>
        <p:spPr bwMode="auto">
          <a:xfrm>
            <a:off x="312420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0" sz="1400">
                <a:solidFill>
                  <a:srgbClr val="000000"/>
                </a:solidFill>
                <a:latin typeface="+mn-lt"/>
                <a:ea typeface="+mn-ea"/>
              </a:defRPr>
            </a:lvl1pPr>
          </a:lstStyle>
          <a:p>
            <a:pPr>
              <a:defRPr/>
            </a:pPr>
            <a:endParaRPr lang="en-US" altLang="zh-TW"/>
          </a:p>
        </p:txBody>
      </p:sp>
      <p:sp>
        <p:nvSpPr>
          <p:cNvPr id="1030" name="Rectangle 6"/>
          <p:cNvSpPr>
            <a:spLocks noGrp="1" noChangeArrowheads="1"/>
          </p:cNvSpPr>
          <p:nvPr>
            <p:ph type="sldNum" sz="quarter" idx="4"/>
          </p:nvPr>
        </p:nvSpPr>
        <p:spPr bwMode="auto">
          <a:xfrm>
            <a:off x="7019925"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kumimoji="0" sz="1400">
                <a:solidFill>
                  <a:srgbClr val="000000"/>
                </a:solidFill>
                <a:latin typeface="Arial" charset="0"/>
                <a:ea typeface="+mn-ea"/>
              </a:defRPr>
            </a:lvl1pPr>
          </a:lstStyle>
          <a:p>
            <a:pPr>
              <a:defRPr/>
            </a:pPr>
            <a:fld id="{80996C26-C22A-4288-9EF8-3B04BFDBD964}" type="slidenum">
              <a:rPr lang="zh-TW" altLang="en-US"/>
              <a:pPr>
                <a:defRPr/>
              </a:pPr>
              <a:t>‹#›</a:t>
            </a:fld>
            <a:endParaRPr lang="en-US" altLang="zh-TW"/>
          </a:p>
        </p:txBody>
      </p:sp>
      <p:pic>
        <p:nvPicPr>
          <p:cNvPr id="7" name="Picture 13" descr="aeclogo2"/>
          <p:cNvPicPr>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0" y="6453188"/>
            <a:ext cx="468313" cy="404812"/>
          </a:xfrm>
          <a:prstGeom prst="rect">
            <a:avLst/>
          </a:prstGeom>
          <a:ln>
            <a:noFill/>
          </a:ln>
          <a:effectLst>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067" r:id="rId5"/>
    <p:sldLayoutId id="2147486118" r:id="rId6"/>
    <p:sldLayoutId id="2147486119" r:id="rId7"/>
    <p:sldLayoutId id="2147486068" r:id="rId8"/>
    <p:sldLayoutId id="2147486069" r:id="rId9"/>
    <p:sldLayoutId id="2147486070" r:id="rId10"/>
    <p:sldLayoutId id="2147486071" r:id="rId11"/>
    <p:sldLayoutId id="2147486120" r:id="rId12"/>
    <p:sldLayoutId id="2147486121" r:id="rId13"/>
    <p:sldLayoutId id="2147486122" r:id="rId14"/>
    <p:sldLayoutId id="2147486123"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cs typeface="+mj-cs"/>
        </a:defRPr>
      </a:lvl1pPr>
      <a:lvl2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2pPr>
      <a:lvl3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3pPr>
      <a:lvl4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4pPr>
      <a:lvl5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5pPr>
      <a:lvl6pPr marL="457200" algn="ctr" rtl="0" eaLnBrk="1" fontAlgn="base" hangingPunct="1">
        <a:spcBef>
          <a:spcPct val="0"/>
        </a:spcBef>
        <a:spcAft>
          <a:spcPct val="0"/>
        </a:spcAft>
        <a:defRPr kumimoji="1" sz="4400">
          <a:solidFill>
            <a:schemeClr val="tx2"/>
          </a:solidFill>
          <a:latin typeface="Arial" charset="0"/>
          <a:ea typeface="新細明體" pitchFamily="18" charset="-120"/>
        </a:defRPr>
      </a:lvl6pPr>
      <a:lvl7pPr marL="914400" algn="ctr" rtl="0" eaLnBrk="1" fontAlgn="base" hangingPunct="1">
        <a:spcBef>
          <a:spcPct val="0"/>
        </a:spcBef>
        <a:spcAft>
          <a:spcPct val="0"/>
        </a:spcAft>
        <a:defRPr kumimoji="1" sz="4400">
          <a:solidFill>
            <a:schemeClr val="tx2"/>
          </a:solidFill>
          <a:latin typeface="Arial" charset="0"/>
          <a:ea typeface="新細明體" pitchFamily="18" charset="-120"/>
        </a:defRPr>
      </a:lvl7pPr>
      <a:lvl8pPr marL="1371600" algn="ctr" rtl="0" eaLnBrk="1" fontAlgn="base" hangingPunct="1">
        <a:spcBef>
          <a:spcPct val="0"/>
        </a:spcBef>
        <a:spcAft>
          <a:spcPct val="0"/>
        </a:spcAft>
        <a:defRPr kumimoji="1" sz="4400">
          <a:solidFill>
            <a:schemeClr val="tx2"/>
          </a:solidFill>
          <a:latin typeface="Arial" charset="0"/>
          <a:ea typeface="新細明體" pitchFamily="18" charset="-120"/>
        </a:defRPr>
      </a:lvl8pPr>
      <a:lvl9pPr marL="1828800" algn="ctr" rtl="0" eaLnBrk="1" fontAlgn="base" hangingPunct="1">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b="1">
          <a:solidFill>
            <a:srgbClr val="7030A0"/>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Char char="–"/>
        <a:defRPr kumimoji="1" sz="2800" b="1">
          <a:solidFill>
            <a:srgbClr val="7030A0"/>
          </a:solidFill>
          <a:latin typeface="微軟正黑體" pitchFamily="34" charset="-120"/>
          <a:ea typeface="微軟正黑體" pitchFamily="34" charset="-120"/>
        </a:defRPr>
      </a:lvl2pPr>
      <a:lvl3pPr marL="1143000" indent="-228600" algn="l" rtl="0" eaLnBrk="0" fontAlgn="base" hangingPunct="0">
        <a:spcBef>
          <a:spcPct val="20000"/>
        </a:spcBef>
        <a:spcAft>
          <a:spcPct val="0"/>
        </a:spcAft>
        <a:buChar char="•"/>
        <a:defRPr kumimoji="1" sz="2400" b="1">
          <a:solidFill>
            <a:srgbClr val="7030A0"/>
          </a:solidFill>
          <a:latin typeface="微軟正黑體" pitchFamily="34" charset="-120"/>
          <a:ea typeface="微軟正黑體" pitchFamily="34" charset="-120"/>
        </a:defRPr>
      </a:lvl3pPr>
      <a:lvl4pPr marL="16002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4pPr>
      <a:lvl5pPr marL="20574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69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43" name="Rectangle 3"/>
          <p:cNvSpPr>
            <a:spLocks noGrp="1" noChangeArrowheads="1"/>
          </p:cNvSpPr>
          <p:nvPr>
            <p:ph type="body" idx="1"/>
          </p:nvPr>
        </p:nvSpPr>
        <p:spPr bwMode="auto">
          <a:xfrm>
            <a:off x="457200" y="1298575"/>
            <a:ext cx="82296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0" sz="1400">
                <a:solidFill>
                  <a:srgbClr val="000000"/>
                </a:solidFill>
                <a:latin typeface="+mn-lt"/>
                <a:ea typeface="+mn-ea"/>
              </a:defRPr>
            </a:lvl1pPr>
          </a:lstStyle>
          <a:p>
            <a:pPr>
              <a:defRPr/>
            </a:pPr>
            <a:endParaRPr lang="en-US" altLang="zh-TW"/>
          </a:p>
        </p:txBody>
      </p:sp>
      <p:sp>
        <p:nvSpPr>
          <p:cNvPr id="1029" name="Rectangle 5"/>
          <p:cNvSpPr>
            <a:spLocks noGrp="1" noChangeArrowheads="1"/>
          </p:cNvSpPr>
          <p:nvPr>
            <p:ph type="ftr" sz="quarter" idx="3"/>
          </p:nvPr>
        </p:nvSpPr>
        <p:spPr bwMode="auto">
          <a:xfrm>
            <a:off x="312420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0" sz="1400">
                <a:solidFill>
                  <a:srgbClr val="000000"/>
                </a:solidFill>
                <a:latin typeface="+mn-lt"/>
                <a:ea typeface="+mn-ea"/>
              </a:defRPr>
            </a:lvl1pPr>
          </a:lstStyle>
          <a:p>
            <a:pPr>
              <a:defRPr/>
            </a:pPr>
            <a:endParaRPr lang="en-US" altLang="zh-TW"/>
          </a:p>
        </p:txBody>
      </p:sp>
      <p:sp>
        <p:nvSpPr>
          <p:cNvPr id="1030" name="Rectangle 6"/>
          <p:cNvSpPr>
            <a:spLocks noGrp="1" noChangeArrowheads="1"/>
          </p:cNvSpPr>
          <p:nvPr>
            <p:ph type="sldNum" sz="quarter" idx="4"/>
          </p:nvPr>
        </p:nvSpPr>
        <p:spPr bwMode="auto">
          <a:xfrm>
            <a:off x="7019925"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kumimoji="0" sz="1400">
                <a:solidFill>
                  <a:srgbClr val="000000"/>
                </a:solidFill>
                <a:latin typeface="Arial" charset="0"/>
                <a:ea typeface="+mn-ea"/>
              </a:defRPr>
            </a:lvl1pPr>
          </a:lstStyle>
          <a:p>
            <a:pPr>
              <a:defRPr/>
            </a:pPr>
            <a:fld id="{408756DB-5792-4CDC-9254-84A2DCE3328C}" type="slidenum">
              <a:rPr lang="zh-TW" altLang="en-US"/>
              <a:pPr>
                <a:defRPr/>
              </a:pPr>
              <a:t>‹#›</a:t>
            </a:fld>
            <a:endParaRPr lang="en-US" altLang="zh-TW"/>
          </a:p>
        </p:txBody>
      </p:sp>
      <p:pic>
        <p:nvPicPr>
          <p:cNvPr id="7" name="Picture 13" descr="aeclogo2"/>
          <p:cNvPicPr>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0" y="6453188"/>
            <a:ext cx="468313" cy="404812"/>
          </a:xfrm>
          <a:prstGeom prst="rect">
            <a:avLst/>
          </a:prstGeom>
          <a:ln>
            <a:noFill/>
          </a:ln>
          <a:effectLst>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 id="2147486127" r:id="rId4"/>
    <p:sldLayoutId id="2147486072" r:id="rId5"/>
    <p:sldLayoutId id="2147486128" r:id="rId6"/>
    <p:sldLayoutId id="2147486129" r:id="rId7"/>
    <p:sldLayoutId id="2147486073" r:id="rId8"/>
    <p:sldLayoutId id="2147486074" r:id="rId9"/>
    <p:sldLayoutId id="2147486075" r:id="rId10"/>
    <p:sldLayoutId id="2147486076" r:id="rId11"/>
    <p:sldLayoutId id="2147486130" r:id="rId12"/>
    <p:sldLayoutId id="2147486131" r:id="rId13"/>
    <p:sldLayoutId id="2147486132" r:id="rId14"/>
    <p:sldLayoutId id="2147486133"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cs typeface="+mj-cs"/>
        </a:defRPr>
      </a:lvl1pPr>
      <a:lvl2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2pPr>
      <a:lvl3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3pPr>
      <a:lvl4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4pPr>
      <a:lvl5pPr algn="ctr" rtl="0" eaLnBrk="0" fontAlgn="base" hangingPunct="0">
        <a:spcBef>
          <a:spcPct val="0"/>
        </a:spcBef>
        <a:spcAft>
          <a:spcPct val="0"/>
        </a:spcAft>
        <a:defRPr kumimoji="1" sz="4400" b="1">
          <a:solidFill>
            <a:srgbClr val="002060"/>
          </a:solidFill>
          <a:latin typeface="微軟正黑體" pitchFamily="34" charset="-120"/>
          <a:ea typeface="微軟正黑體" pitchFamily="34" charset="-120"/>
        </a:defRPr>
      </a:lvl5pPr>
      <a:lvl6pPr marL="457200" algn="ctr" rtl="0" eaLnBrk="1" fontAlgn="base" hangingPunct="1">
        <a:spcBef>
          <a:spcPct val="0"/>
        </a:spcBef>
        <a:spcAft>
          <a:spcPct val="0"/>
        </a:spcAft>
        <a:defRPr kumimoji="1" sz="4400">
          <a:solidFill>
            <a:schemeClr val="tx2"/>
          </a:solidFill>
          <a:latin typeface="Arial" charset="0"/>
          <a:ea typeface="新細明體" pitchFamily="18" charset="-120"/>
        </a:defRPr>
      </a:lvl6pPr>
      <a:lvl7pPr marL="914400" algn="ctr" rtl="0" eaLnBrk="1" fontAlgn="base" hangingPunct="1">
        <a:spcBef>
          <a:spcPct val="0"/>
        </a:spcBef>
        <a:spcAft>
          <a:spcPct val="0"/>
        </a:spcAft>
        <a:defRPr kumimoji="1" sz="4400">
          <a:solidFill>
            <a:schemeClr val="tx2"/>
          </a:solidFill>
          <a:latin typeface="Arial" charset="0"/>
          <a:ea typeface="新細明體" pitchFamily="18" charset="-120"/>
        </a:defRPr>
      </a:lvl7pPr>
      <a:lvl8pPr marL="1371600" algn="ctr" rtl="0" eaLnBrk="1" fontAlgn="base" hangingPunct="1">
        <a:spcBef>
          <a:spcPct val="0"/>
        </a:spcBef>
        <a:spcAft>
          <a:spcPct val="0"/>
        </a:spcAft>
        <a:defRPr kumimoji="1" sz="4400">
          <a:solidFill>
            <a:schemeClr val="tx2"/>
          </a:solidFill>
          <a:latin typeface="Arial" charset="0"/>
          <a:ea typeface="新細明體" pitchFamily="18" charset="-120"/>
        </a:defRPr>
      </a:lvl8pPr>
      <a:lvl9pPr marL="1828800" algn="ctr" rtl="0" eaLnBrk="1" fontAlgn="base" hangingPunct="1">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b="1">
          <a:solidFill>
            <a:srgbClr val="7030A0"/>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Char char="–"/>
        <a:defRPr kumimoji="1" sz="2800" b="1">
          <a:solidFill>
            <a:srgbClr val="7030A0"/>
          </a:solidFill>
          <a:latin typeface="微軟正黑體" pitchFamily="34" charset="-120"/>
          <a:ea typeface="微軟正黑體" pitchFamily="34" charset="-120"/>
        </a:defRPr>
      </a:lvl2pPr>
      <a:lvl3pPr marL="1143000" indent="-228600" algn="l" rtl="0" eaLnBrk="0" fontAlgn="base" hangingPunct="0">
        <a:spcBef>
          <a:spcPct val="20000"/>
        </a:spcBef>
        <a:spcAft>
          <a:spcPct val="0"/>
        </a:spcAft>
        <a:buChar char="•"/>
        <a:defRPr kumimoji="1" sz="2400" b="1">
          <a:solidFill>
            <a:srgbClr val="7030A0"/>
          </a:solidFill>
          <a:latin typeface="微軟正黑體" pitchFamily="34" charset="-120"/>
          <a:ea typeface="微軟正黑體" pitchFamily="34" charset="-120"/>
        </a:defRPr>
      </a:lvl3pPr>
      <a:lvl4pPr marL="16002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4pPr>
      <a:lvl5pPr marL="20574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611188" y="908050"/>
            <a:ext cx="7848600"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5"/>
          <p:cNvSpPr>
            <a:spLocks noGrp="1" noChangeArrowheads="1"/>
          </p:cNvSpPr>
          <p:nvPr>
            <p:ph type="body" idx="1"/>
          </p:nvPr>
        </p:nvSpPr>
        <p:spPr bwMode="auto">
          <a:xfrm>
            <a:off x="611188" y="1735138"/>
            <a:ext cx="7848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6086" name="Rectangle 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TW"/>
          </a:p>
        </p:txBody>
      </p:sp>
      <p:sp>
        <p:nvSpPr>
          <p:cNvPr id="46087"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TW"/>
          </a:p>
        </p:txBody>
      </p:sp>
      <p:sp>
        <p:nvSpPr>
          <p:cNvPr id="46088" name="Rectangle 8"/>
          <p:cNvSpPr>
            <a:spLocks noGrp="1" noChangeArrowheads="1"/>
          </p:cNvSpPr>
          <p:nvPr>
            <p:ph type="sldNum" sz="quarter" idx="4"/>
          </p:nvPr>
        </p:nvSpPr>
        <p:spPr bwMode="auto">
          <a:xfrm>
            <a:off x="68580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B14603D-CEB9-42F2-BFC6-8B5F09C686FD}" type="slidenum">
              <a:rPr lang="en-US" altLang="zh-TW" smtClean="0"/>
              <a:pPr>
                <a:defRPr/>
              </a:pPr>
              <a:t>‹#›</a:t>
            </a:fld>
            <a:endParaRPr lang="en-US" altLang="zh-TW"/>
          </a:p>
        </p:txBody>
      </p:sp>
      <p:pic>
        <p:nvPicPr>
          <p:cNvPr id="1031"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25" y="-26988"/>
            <a:ext cx="912495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9"/>
          <p:cNvSpPr>
            <a:spLocks noChangeArrowheads="1"/>
          </p:cNvSpPr>
          <p:nvPr/>
        </p:nvSpPr>
        <p:spPr bwMode="auto">
          <a:xfrm>
            <a:off x="-9525" y="6650038"/>
            <a:ext cx="9163050" cy="47625"/>
          </a:xfrm>
          <a:prstGeom prst="rect">
            <a:avLst/>
          </a:prstGeom>
          <a:solidFill>
            <a:schemeClr val="accent3">
              <a:lumMod val="65000"/>
            </a:schemeClr>
          </a:solidFill>
          <a:ln>
            <a:noFill/>
          </a:ln>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pic>
        <p:nvPicPr>
          <p:cNvPr id="1033" name="圖片 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6721475"/>
            <a:ext cx="9153525"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713633"/>
      </p:ext>
    </p:extLst>
  </p:cSld>
  <p:clrMap bg1="lt1" tx1="dk1" bg2="lt2" tx2="dk2" accent1="accent1" accent2="accent2" accent3="accent3" accent4="accent4" accent5="accent5" accent6="accent6" hlink="hlink" folHlink="folHlink"/>
  <p:sldLayoutIdLst>
    <p:sldLayoutId id="2147486253" r:id="rId1"/>
    <p:sldLayoutId id="2147486254" r:id="rId2"/>
    <p:sldLayoutId id="2147486255" r:id="rId3"/>
    <p:sldLayoutId id="2147486256" r:id="rId4"/>
    <p:sldLayoutId id="2147486257" r:id="rId5"/>
    <p:sldLayoutId id="2147486258" r:id="rId6"/>
    <p:sldLayoutId id="2147486259" r:id="rId7"/>
    <p:sldLayoutId id="2147486260" r:id="rId8"/>
    <p:sldLayoutId id="2147486261" r:id="rId9"/>
    <p:sldLayoutId id="2147486262" r:id="rId10"/>
    <p:sldLayoutId id="2147486263" r:id="rId11"/>
    <p:sldLayoutId id="2147486265" r:id="rId12"/>
    <p:sldLayoutId id="2147486266" r:id="rId13"/>
    <p:sldLayoutId id="2147486267" r:id="rId14"/>
    <p:sldLayoutId id="2147486268" r:id="rId15"/>
  </p:sldLayoutIdLst>
  <p:hf hdr="0" ftr="0" dt="0"/>
  <p:txStyles>
    <p:titleStyle>
      <a:lvl1pPr algn="ctr" rtl="0" eaLnBrk="1" fontAlgn="base" hangingPunct="1">
        <a:spcBef>
          <a:spcPct val="0"/>
        </a:spcBef>
        <a:spcAft>
          <a:spcPct val="0"/>
        </a:spcAft>
        <a:defRPr kumimoji="1" sz="3500" kern="1200">
          <a:solidFill>
            <a:schemeClr val="tx2"/>
          </a:solidFill>
          <a:latin typeface="微軟正黑體" panose="020B0604030504040204" pitchFamily="34" charset="-120"/>
          <a:ea typeface="微軟正黑體" panose="020B0604030504040204" pitchFamily="34" charset="-120"/>
          <a:cs typeface="+mj-cs"/>
        </a:defRPr>
      </a:lvl1pPr>
      <a:lvl2pPr algn="ctr" rtl="0" eaLnBrk="1" fontAlgn="base" hangingPunct="1">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1" fontAlgn="base" hangingPunct="1">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1" fontAlgn="base" hangingPunct="1">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1" fontAlgn="base" hangingPunct="1">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p:titleStyle>
    <p:bodyStyle>
      <a:lvl1pPr marL="342900" indent="-342900" algn="l" rtl="0" eaLnBrk="1" fontAlgn="base" hangingPunct="1">
        <a:spcBef>
          <a:spcPct val="20000"/>
        </a:spcBef>
        <a:spcAft>
          <a:spcPct val="0"/>
        </a:spcAft>
        <a:buClr>
          <a:srgbClr val="CC0000"/>
        </a:buClr>
        <a:buSzPct val="70000"/>
        <a:buFont typeface="Wingdings" panose="05000000000000000000" pitchFamily="2" charset="2"/>
        <a:buChar char="p"/>
        <a:defRPr kumimoji="1" sz="2800" kern="1200">
          <a:solidFill>
            <a:srgbClr val="000066"/>
          </a:solidFill>
          <a:latin typeface="微軟正黑體" panose="020B0604030504040204" pitchFamily="34" charset="-120"/>
          <a:ea typeface="微軟正黑體" panose="020B0604030504040204" pitchFamily="34" charset="-120"/>
          <a:cs typeface="+mn-cs"/>
        </a:defRPr>
      </a:lvl1pPr>
      <a:lvl2pPr marL="742950" indent="-285750" algn="l" rtl="0" eaLnBrk="1" fontAlgn="base" hangingPunct="1">
        <a:spcBef>
          <a:spcPct val="20000"/>
        </a:spcBef>
        <a:spcAft>
          <a:spcPct val="0"/>
        </a:spcAft>
        <a:buClr>
          <a:srgbClr val="CC0000"/>
        </a:buClr>
        <a:buSzPct val="70000"/>
        <a:buFont typeface="Wingdings" panose="05000000000000000000" pitchFamily="2" charset="2"/>
        <a:buChar char="l"/>
        <a:defRPr kumimoji="1" sz="2400" kern="1200">
          <a:solidFill>
            <a:srgbClr val="663300"/>
          </a:solidFill>
          <a:latin typeface="微軟正黑體" panose="020B0604030504040204" pitchFamily="34" charset="-120"/>
          <a:ea typeface="微軟正黑體" panose="020B0604030504040204" pitchFamily="34" charset="-120"/>
          <a:cs typeface="+mn-cs"/>
        </a:defRPr>
      </a:lvl2pPr>
      <a:lvl3pPr marL="1143000" indent="-228600" algn="l" rtl="0" eaLnBrk="1" fontAlgn="base" hangingPunct="1">
        <a:spcBef>
          <a:spcPct val="20000"/>
        </a:spcBef>
        <a:spcAft>
          <a:spcPct val="0"/>
        </a:spcAft>
        <a:buClr>
          <a:srgbClr val="00CC00"/>
        </a:buClr>
        <a:buSzPct val="60000"/>
        <a:buFont typeface="Wingdings" panose="05000000000000000000" pitchFamily="2" charset="2"/>
        <a:buChar char="u"/>
        <a:defRPr kumimoji="1"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1" fontAlgn="base" hangingPunct="1">
        <a:spcBef>
          <a:spcPct val="20000"/>
        </a:spcBef>
        <a:spcAft>
          <a:spcPct val="0"/>
        </a:spcAft>
        <a:buClr>
          <a:schemeClr val="accent2"/>
        </a:buClr>
        <a:buSzPct val="60000"/>
        <a:buFont typeface="Wingdings" panose="05000000000000000000" pitchFamily="2" charset="2"/>
        <a:buChar char="l"/>
        <a:defRPr kumimoji="1"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1" fontAlgn="base" hangingPunct="1">
        <a:spcBef>
          <a:spcPct val="20000"/>
        </a:spcBef>
        <a:spcAft>
          <a:spcPct val="0"/>
        </a:spcAft>
        <a:buChar char="»"/>
        <a:defRPr kumimoji="1"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2.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73.xml"/><Relationship Id="rId6" Type="http://schemas.openxmlformats.org/officeDocument/2006/relationships/image" Target="../media/image8.jpe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62.xml"/><Relationship Id="rId6" Type="http://schemas.openxmlformats.org/officeDocument/2006/relationships/image" Target="../media/image69.pn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1.wdp"/><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6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2.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hyperlink" Target="https://www.aec.gov.tw/%E7%B7%8A%E6%80%A5%E6%87%89%E8%AE%8A/%E4%BB%80%E9%BA%BC%E6%98%AF%E8%BC%BB%E7%81%BD/%E6%A0%B8%E5%AD%90%E4%BA%8B%E6%95%85/%E5%9C%8B%E9%9A%9B%E6%A0%B8%E8%83%BD%E4%BA%8B%E4%BB%B6%E5%88%86%E7%B4%9A%E5%88%B6--5_39_3558_3560.html"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9.xml"/><Relationship Id="rId1" Type="http://schemas.openxmlformats.org/officeDocument/2006/relationships/slideLayout" Target="../slideLayouts/slideLayout62.xml"/><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s://tw.video.search.yahoo.com/search/video;_ylt=A8tUwYtg0AZUm2UAWeBr1gt.?p=goi%C3%A2nia&amp;fr=yfp-s&amp;fr2=piv-web" TargetMode="External"/><Relationship Id="rId1" Type="http://schemas.openxmlformats.org/officeDocument/2006/relationships/slideLayout" Target="../slideLayouts/slideLayout62.xml"/><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tw.video.search.yahoo.com/search/video;_ylt=A8tUwY.A0QZUgQcAPyRr1gt.?p=goi%C3%A2nia+accident&amp;fr=yfp-s&amp;fr2=piv-web" TargetMode="External"/><Relationship Id="rId7" Type="http://schemas.openxmlformats.org/officeDocument/2006/relationships/image" Target="../media/image98.png"/><Relationship Id="rId2" Type="http://schemas.openxmlformats.org/officeDocument/2006/relationships/image" Target="../media/image94.jpeg"/><Relationship Id="rId1" Type="http://schemas.openxmlformats.org/officeDocument/2006/relationships/slideLayout" Target="../slideLayouts/slideLayout6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2.xml"/><Relationship Id="rId5" Type="http://schemas.openxmlformats.org/officeDocument/2006/relationships/image" Target="../media/image101.jpg"/><Relationship Id="rId4" Type="http://schemas.openxmlformats.org/officeDocument/2006/relationships/image" Target="../media/image100.jpg"/></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1.png"/><Relationship Id="rId1" Type="http://schemas.openxmlformats.org/officeDocument/2006/relationships/slideLayout" Target="../slideLayouts/slideLayout62.xml"/><Relationship Id="rId4" Type="http://schemas.openxmlformats.org/officeDocument/2006/relationships/image" Target="../media/image104.jpg"/></Relationships>
</file>

<file path=ppt/slides/_rels/slide4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1.png"/><Relationship Id="rId1" Type="http://schemas.openxmlformats.org/officeDocument/2006/relationships/slideLayout" Target="../slideLayouts/slideLayout62.xml"/><Relationship Id="rId4" Type="http://schemas.openxmlformats.org/officeDocument/2006/relationships/image" Target="../media/image106.jpg"/></Relationships>
</file>

<file path=ppt/slides/_rels/slide43.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image" Target="../media/image11.png"/><Relationship Id="rId1" Type="http://schemas.openxmlformats.org/officeDocument/2006/relationships/slideLayout" Target="../slideLayouts/slideLayout62.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44.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png"/><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75.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3.jpeg"/><Relationship Id="rId7" Type="http://schemas.openxmlformats.org/officeDocument/2006/relationships/oleObject" Target="../embeddings/oleObject2.bin"/><Relationship Id="rId2" Type="http://schemas.openxmlformats.org/officeDocument/2006/relationships/slideLayout" Target="../slideLayouts/slideLayout75.xml"/><Relationship Id="rId1" Type="http://schemas.openxmlformats.org/officeDocument/2006/relationships/vmlDrawing" Target="../drawings/vmlDrawing1.vml"/><Relationship Id="rId6" Type="http://schemas.openxmlformats.org/officeDocument/2006/relationships/image" Target="../media/image121.png"/><Relationship Id="rId5" Type="http://schemas.openxmlformats.org/officeDocument/2006/relationships/oleObject" Target="../embeddings/oleObject1.bin"/><Relationship Id="rId4" Type="http://schemas.openxmlformats.org/officeDocument/2006/relationships/image" Target="../media/image124.jpe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2.xml"/><Relationship Id="rId6" Type="http://schemas.openxmlformats.org/officeDocument/2006/relationships/image" Target="../media/image127.jpg"/><Relationship Id="rId5" Type="http://schemas.openxmlformats.org/officeDocument/2006/relationships/image" Target="../media/image126.pn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6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62.xml"/><Relationship Id="rId5" Type="http://schemas.openxmlformats.org/officeDocument/2006/relationships/image" Target="../media/image130.png"/><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slideLayout" Target="../slideLayouts/slideLayout67.xml"/><Relationship Id="rId1" Type="http://schemas.openxmlformats.org/officeDocument/2006/relationships/tags" Target="../tags/tag1.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7.xml"/><Relationship Id="rId1" Type="http://schemas.openxmlformats.org/officeDocument/2006/relationships/tags" Target="../tags/tag2.xml"/><Relationship Id="rId4" Type="http://schemas.openxmlformats.org/officeDocument/2006/relationships/image" Target="../media/image131.jpg"/></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32.png"/><Relationship Id="rId7" Type="http://schemas.openxmlformats.org/officeDocument/2006/relationships/diagramQuickStyle" Target="../diagrams/quickStyle7.xml"/><Relationship Id="rId2" Type="http://schemas.openxmlformats.org/officeDocument/2006/relationships/notesSlide" Target="../notesSlides/notesSlide29.xml"/><Relationship Id="rId1" Type="http://schemas.openxmlformats.org/officeDocument/2006/relationships/slideLayout" Target="../slideLayouts/slideLayout62.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34.jpeg"/><Relationship Id="rId4" Type="http://schemas.openxmlformats.org/officeDocument/2006/relationships/image" Target="../media/image133.png"/><Relationship Id="rId9" Type="http://schemas.microsoft.com/office/2007/relationships/diagramDrawing" Target="../diagrams/drawing7.xml"/></Relationships>
</file>

<file path=ppt/slides/_rels/slide5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67.xml"/><Relationship Id="rId4" Type="http://schemas.openxmlformats.org/officeDocument/2006/relationships/image" Target="../media/image139.png"/></Relationships>
</file>

<file path=ppt/slides/_rels/slide5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image" Target="../media/image13.jp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62.xml"/><Relationship Id="rId6" Type="http://schemas.openxmlformats.org/officeDocument/2006/relationships/image" Target="../media/image127.jpg"/><Relationship Id="rId5" Type="http://schemas.openxmlformats.org/officeDocument/2006/relationships/image" Target="../media/image126.png"/><Relationship Id="rId4" Type="http://schemas.openxmlformats.org/officeDocument/2006/relationships/image" Target="../media/image12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latin typeface="標楷體" panose="03000509000000000000" pitchFamily="65" charset="-120"/>
                <a:ea typeface="標楷體" panose="03000509000000000000" pitchFamily="65" charset="-120"/>
              </a:rPr>
              <a:t>輻射防護與核子事故應</a:t>
            </a:r>
            <a:r>
              <a:rPr lang="zh-TW" altLang="en-US" dirty="0">
                <a:latin typeface="標楷體" panose="03000509000000000000" pitchFamily="65" charset="-120"/>
                <a:ea typeface="標楷體" panose="03000509000000000000" pitchFamily="65" charset="-120"/>
              </a:rPr>
              <a:t>變</a:t>
            </a:r>
          </a:p>
        </p:txBody>
      </p:sp>
      <p:sp>
        <p:nvSpPr>
          <p:cNvPr id="3" name="副標題 2"/>
          <p:cNvSpPr>
            <a:spLocks noGrp="1"/>
          </p:cNvSpPr>
          <p:nvPr>
            <p:ph type="subTitle" idx="1"/>
          </p:nvPr>
        </p:nvSpPr>
        <p:spPr>
          <a:xfrm>
            <a:off x="1368549" y="4437112"/>
            <a:ext cx="6400800" cy="1008112"/>
          </a:xfrm>
        </p:spPr>
        <p:txBody>
          <a:bodyPr/>
          <a:lstStyle/>
          <a:p>
            <a:pPr>
              <a:defRPr/>
            </a:pPr>
            <a:r>
              <a:rPr kumimoji="0" lang="zh-TW" altLang="en-US" sz="2600" b="1" dirty="0">
                <a:solidFill>
                  <a:schemeClr val="tx1"/>
                </a:solidFill>
                <a:ea typeface="標楷體" panose="03000509000000000000" pitchFamily="65" charset="-120"/>
              </a:rPr>
              <a:t>行政院原子能委員會</a:t>
            </a:r>
          </a:p>
          <a:p>
            <a:pPr>
              <a:defRPr/>
            </a:pPr>
            <a:r>
              <a:rPr kumimoji="0" lang="zh-TW" altLang="en-US" sz="2600" b="1" dirty="0">
                <a:solidFill>
                  <a:schemeClr val="tx1"/>
                </a:solidFill>
                <a:ea typeface="標楷體" panose="03000509000000000000" pitchFamily="65" charset="-120"/>
              </a:rPr>
              <a:t>核能</a:t>
            </a:r>
            <a:r>
              <a:rPr kumimoji="0" lang="zh-TW" altLang="en-US" sz="2600" b="1" dirty="0" smtClean="0">
                <a:solidFill>
                  <a:schemeClr val="tx1"/>
                </a:solidFill>
                <a:ea typeface="標楷體" panose="03000509000000000000" pitchFamily="65" charset="-120"/>
              </a:rPr>
              <a:t>技術處</a:t>
            </a:r>
          </a:p>
        </p:txBody>
      </p:sp>
    </p:spTree>
    <p:extLst>
      <p:ext uri="{BB962C8B-B14F-4D97-AF65-F5344CB8AC3E}">
        <p14:creationId xmlns:p14="http://schemas.microsoft.com/office/powerpoint/2010/main" val="4118563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p:txBody>
          <a:bodyPr/>
          <a:lstStyle/>
          <a:p>
            <a:r>
              <a:rPr lang="zh-TW" altLang="en-US"/>
              <a:t>背景輻射比較</a:t>
            </a:r>
          </a:p>
        </p:txBody>
      </p:sp>
      <p:pic>
        <p:nvPicPr>
          <p:cNvPr id="3379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938" y="1546225"/>
            <a:ext cx="9136062" cy="5311775"/>
          </a:xfrm>
        </p:spPr>
      </p:pic>
      <p:sp>
        <p:nvSpPr>
          <p:cNvPr id="6" name="直線圖說文字 1 5"/>
          <p:cNvSpPr/>
          <p:nvPr/>
        </p:nvSpPr>
        <p:spPr>
          <a:xfrm>
            <a:off x="7035800" y="4373563"/>
            <a:ext cx="1673225" cy="425450"/>
          </a:xfrm>
          <a:prstGeom prst="borderCallout1">
            <a:avLst>
              <a:gd name="adj1" fmla="val 849"/>
              <a:gd name="adj2" fmla="val 13672"/>
              <a:gd name="adj3" fmla="val -14309"/>
              <a:gd name="adj4" fmla="val 12240"/>
            </a:avLst>
          </a:prstGeom>
          <a:solidFill>
            <a:srgbClr val="FFFF00"/>
          </a:solidFill>
          <a:ln>
            <a:solidFill>
              <a:srgbClr val="FF9300"/>
            </a:solidFill>
          </a:ln>
        </p:spPr>
        <p:style>
          <a:lnRef idx="2">
            <a:schemeClr val="accent1"/>
          </a:lnRef>
          <a:fillRef idx="1">
            <a:schemeClr val="lt1"/>
          </a:fillRef>
          <a:effectRef idx="0">
            <a:schemeClr val="accent1"/>
          </a:effectRef>
          <a:fontRef idx="minor">
            <a:schemeClr val="dk1"/>
          </a:fontRef>
        </p:style>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200" b="1" dirty="0">
                <a:solidFill>
                  <a:srgbClr val="FF0000"/>
                </a:solidFill>
                <a:latin typeface="微軟正黑體" pitchFamily="34" charset="-120"/>
                <a:ea typeface="微軟正黑體" pitchFamily="34" charset="-120"/>
              </a:rPr>
              <a:t>台灣：</a:t>
            </a:r>
            <a:r>
              <a:rPr lang="en-US" altLang="zh-TW" sz="2200" b="1" dirty="0">
                <a:solidFill>
                  <a:srgbClr val="FF0000"/>
                </a:solidFill>
                <a:latin typeface="微軟正黑體" pitchFamily="34" charset="-120"/>
                <a:ea typeface="微軟正黑體" pitchFamily="34" charset="-120"/>
              </a:rPr>
              <a:t>1.62</a:t>
            </a:r>
            <a:endParaRPr lang="zh-TW" altLang="en-US" sz="2200" b="1" dirty="0">
              <a:solidFill>
                <a:srgbClr val="FF0000"/>
              </a:solidFill>
              <a:latin typeface="微軟正黑體" pitchFamily="34" charset="-120"/>
              <a:ea typeface="微軟正黑體" pitchFamily="34" charset="-120"/>
            </a:endParaRPr>
          </a:p>
        </p:txBody>
      </p:sp>
      <p:sp>
        <p:nvSpPr>
          <p:cNvPr id="7" name="直線圖說文字 1 6"/>
          <p:cNvSpPr/>
          <p:nvPr/>
        </p:nvSpPr>
        <p:spPr>
          <a:xfrm>
            <a:off x="1143000" y="3416300"/>
            <a:ext cx="1489075" cy="425450"/>
          </a:xfrm>
          <a:prstGeom prst="borderCallout1">
            <a:avLst>
              <a:gd name="adj1" fmla="val -18287"/>
              <a:gd name="adj2" fmla="val 51827"/>
              <a:gd name="adj3" fmla="val -8959"/>
              <a:gd name="adj4" fmla="val 50981"/>
            </a:avLst>
          </a:prstGeom>
          <a:solidFill>
            <a:schemeClr val="bg1"/>
          </a:solidFill>
          <a:ln>
            <a:solidFill>
              <a:srgbClr val="FF7E79"/>
            </a:solidFill>
          </a:ln>
        </p:spPr>
        <p:style>
          <a:lnRef idx="2">
            <a:schemeClr val="accent5"/>
          </a:lnRef>
          <a:fillRef idx="1">
            <a:schemeClr val="lt1"/>
          </a:fillRef>
          <a:effectRef idx="0">
            <a:schemeClr val="accent5"/>
          </a:effectRef>
          <a:fontRef idx="minor">
            <a:schemeClr val="dk1"/>
          </a:fontRef>
        </p:style>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200">
                <a:solidFill>
                  <a:srgbClr val="000000"/>
                </a:solidFill>
                <a:latin typeface="微軟正黑體" pitchFamily="34" charset="-120"/>
                <a:ea typeface="微軟正黑體" pitchFamily="34" charset="-120"/>
              </a:rPr>
              <a:t>美國：</a:t>
            </a:r>
            <a:r>
              <a:rPr lang="en-US" altLang="zh-TW" sz="2200">
                <a:solidFill>
                  <a:srgbClr val="000000"/>
                </a:solidFill>
                <a:latin typeface="微軟正黑體" pitchFamily="34" charset="-120"/>
                <a:ea typeface="微軟正黑體" pitchFamily="34" charset="-120"/>
              </a:rPr>
              <a:t>3.0</a:t>
            </a:r>
            <a:endParaRPr lang="zh-TW" altLang="en-US" sz="2200">
              <a:solidFill>
                <a:srgbClr val="000000"/>
              </a:solidFill>
              <a:latin typeface="微軟正黑體" pitchFamily="34" charset="-120"/>
              <a:ea typeface="微軟正黑體" pitchFamily="34" charset="-120"/>
            </a:endParaRPr>
          </a:p>
        </p:txBody>
      </p:sp>
      <p:sp>
        <p:nvSpPr>
          <p:cNvPr id="8" name="直線圖說文字 1 7"/>
          <p:cNvSpPr/>
          <p:nvPr/>
        </p:nvSpPr>
        <p:spPr>
          <a:xfrm>
            <a:off x="7539038" y="3879850"/>
            <a:ext cx="1592262" cy="425450"/>
          </a:xfrm>
          <a:prstGeom prst="borderCallout1">
            <a:avLst>
              <a:gd name="adj1" fmla="val -18287"/>
              <a:gd name="adj2" fmla="val 51827"/>
              <a:gd name="adj3" fmla="val -8959"/>
              <a:gd name="adj4" fmla="val 50981"/>
            </a:avLst>
          </a:prstGeom>
          <a:solidFill>
            <a:schemeClr val="bg1"/>
          </a:solidFill>
          <a:ln>
            <a:solidFill>
              <a:srgbClr val="00B050"/>
            </a:solidFill>
          </a:ln>
        </p:spPr>
        <p:style>
          <a:lnRef idx="2">
            <a:schemeClr val="accent5"/>
          </a:lnRef>
          <a:fillRef idx="1">
            <a:schemeClr val="lt1"/>
          </a:fillRef>
          <a:effectRef idx="0">
            <a:schemeClr val="accent5"/>
          </a:effectRef>
          <a:fontRef idx="minor">
            <a:schemeClr val="dk1"/>
          </a:fontRef>
        </p:style>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200">
                <a:solidFill>
                  <a:srgbClr val="000000"/>
                </a:solidFill>
                <a:latin typeface="微軟正黑體" pitchFamily="34" charset="-120"/>
                <a:ea typeface="微軟正黑體" pitchFamily="34" charset="-120"/>
              </a:rPr>
              <a:t>日本：</a:t>
            </a:r>
            <a:r>
              <a:rPr lang="en-US" altLang="zh-TW" sz="2200">
                <a:solidFill>
                  <a:srgbClr val="000000"/>
                </a:solidFill>
                <a:latin typeface="微軟正黑體" pitchFamily="34" charset="-120"/>
                <a:ea typeface="微軟正黑體" pitchFamily="34" charset="-120"/>
              </a:rPr>
              <a:t>1.48</a:t>
            </a:r>
            <a:endParaRPr lang="zh-TW" altLang="en-US" sz="2200">
              <a:solidFill>
                <a:srgbClr val="000000"/>
              </a:solidFill>
              <a:latin typeface="微軟正黑體" pitchFamily="34" charset="-120"/>
              <a:ea typeface="微軟正黑體" pitchFamily="34" charset="-120"/>
            </a:endParaRPr>
          </a:p>
        </p:txBody>
      </p:sp>
      <p:sp>
        <p:nvSpPr>
          <p:cNvPr id="9" name="直線圖說文字 1 8"/>
          <p:cNvSpPr/>
          <p:nvPr/>
        </p:nvSpPr>
        <p:spPr>
          <a:xfrm>
            <a:off x="2954338" y="2547938"/>
            <a:ext cx="1601787" cy="425450"/>
          </a:xfrm>
          <a:prstGeom prst="borderCallout1">
            <a:avLst>
              <a:gd name="adj1" fmla="val -18287"/>
              <a:gd name="adj2" fmla="val 51827"/>
              <a:gd name="adj3" fmla="val -8959"/>
              <a:gd name="adj4" fmla="val 50981"/>
            </a:avLst>
          </a:prstGeom>
          <a:ln>
            <a:solidFill>
              <a:srgbClr val="0070C0"/>
            </a:solidFill>
          </a:ln>
        </p:spPr>
        <p:style>
          <a:lnRef idx="2">
            <a:schemeClr val="accent3"/>
          </a:lnRef>
          <a:fillRef idx="1">
            <a:schemeClr val="lt1"/>
          </a:fillRef>
          <a:effectRef idx="0">
            <a:schemeClr val="accent3"/>
          </a:effectRef>
          <a:fontRef idx="minor">
            <a:schemeClr val="dk1"/>
          </a:fontRef>
        </p:style>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200">
                <a:solidFill>
                  <a:srgbClr val="000000"/>
                </a:solidFill>
                <a:latin typeface="微軟正黑體" pitchFamily="34" charset="-120"/>
                <a:ea typeface="微軟正黑體" pitchFamily="34" charset="-120"/>
              </a:rPr>
              <a:t>英國：</a:t>
            </a:r>
            <a:r>
              <a:rPr lang="en-US" altLang="zh-TW" sz="2200">
                <a:solidFill>
                  <a:srgbClr val="000000"/>
                </a:solidFill>
                <a:latin typeface="微軟正黑體" pitchFamily="34" charset="-120"/>
                <a:ea typeface="微軟正黑體" pitchFamily="34" charset="-120"/>
              </a:rPr>
              <a:t>2.2</a:t>
            </a:r>
            <a:endParaRPr lang="zh-TW" altLang="en-US" sz="2200">
              <a:solidFill>
                <a:srgbClr val="000000"/>
              </a:solidFill>
              <a:latin typeface="微軟正黑體" pitchFamily="34" charset="-120"/>
              <a:ea typeface="微軟正黑體" pitchFamily="34" charset="-120"/>
            </a:endParaRPr>
          </a:p>
        </p:txBody>
      </p:sp>
      <p:sp>
        <p:nvSpPr>
          <p:cNvPr id="10" name="直線圖說文字 1 9"/>
          <p:cNvSpPr/>
          <p:nvPr/>
        </p:nvSpPr>
        <p:spPr>
          <a:xfrm>
            <a:off x="3444875" y="5715000"/>
            <a:ext cx="2254250" cy="425450"/>
          </a:xfrm>
          <a:prstGeom prst="borderCallout1">
            <a:avLst>
              <a:gd name="adj1" fmla="val -18287"/>
              <a:gd name="adj2" fmla="val 51827"/>
              <a:gd name="adj3" fmla="val -8959"/>
              <a:gd name="adj4" fmla="val 50981"/>
            </a:avLst>
          </a:prstGeom>
          <a:solidFill>
            <a:schemeClr val="accent6">
              <a:lumMod val="40000"/>
              <a:lumOff val="60000"/>
            </a:schemeClr>
          </a:solidFill>
          <a:ln>
            <a:solidFill>
              <a:srgbClr val="7030A0"/>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2200" b="1" dirty="0">
                <a:solidFill>
                  <a:srgbClr val="000000"/>
                </a:solidFill>
                <a:latin typeface="微軟正黑體" pitchFamily="34" charset="-120"/>
                <a:ea typeface="微軟正黑體" pitchFamily="34" charset="-120"/>
              </a:rPr>
              <a:t>全球平均：</a:t>
            </a:r>
            <a:r>
              <a:rPr lang="en-US" altLang="zh-TW" sz="2200" b="1" dirty="0">
                <a:solidFill>
                  <a:srgbClr val="000000"/>
                </a:solidFill>
                <a:latin typeface="微軟正黑體" pitchFamily="34" charset="-120"/>
                <a:ea typeface="微軟正黑體" pitchFamily="34" charset="-120"/>
              </a:rPr>
              <a:t>2.4</a:t>
            </a:r>
            <a:endParaRPr lang="zh-TW" altLang="en-US" sz="2200" b="1" dirty="0">
              <a:solidFill>
                <a:srgbClr val="000000"/>
              </a:solidFill>
              <a:latin typeface="微軟正黑體" pitchFamily="34" charset="-120"/>
              <a:ea typeface="微軟正黑體" pitchFamily="34" charset="-120"/>
            </a:endParaRPr>
          </a:p>
        </p:txBody>
      </p:sp>
      <p:sp>
        <p:nvSpPr>
          <p:cNvPr id="33802" name="文字方塊 14"/>
          <p:cNvSpPr txBox="1">
            <a:spLocks noChangeArrowheads="1"/>
          </p:cNvSpPr>
          <p:nvPr/>
        </p:nvSpPr>
        <p:spPr bwMode="auto">
          <a:xfrm>
            <a:off x="6256338" y="1544638"/>
            <a:ext cx="3641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a:solidFill>
                  <a:srgbClr val="000000"/>
                </a:solidFill>
              </a:rPr>
              <a:t>單位：毫西弗</a:t>
            </a:r>
            <a:r>
              <a:rPr lang="en-US" altLang="zh-TW" sz="1800">
                <a:solidFill>
                  <a:srgbClr val="000000"/>
                </a:solidFill>
              </a:rPr>
              <a:t>/</a:t>
            </a:r>
            <a:r>
              <a:rPr lang="zh-TW" altLang="en-US" sz="1800">
                <a:solidFill>
                  <a:srgbClr val="000000"/>
                </a:solidFill>
              </a:rPr>
              <a:t>年</a:t>
            </a:r>
            <a:r>
              <a:rPr lang="en-US" altLang="zh-TW" sz="1800">
                <a:solidFill>
                  <a:srgbClr val="000000"/>
                </a:solidFill>
              </a:rPr>
              <a:t>( mSv/y</a:t>
            </a:r>
            <a:r>
              <a:rPr lang="zh-TW" altLang="en-US" sz="1800">
                <a:solidFill>
                  <a:srgbClr val="000000"/>
                </a:solidFill>
              </a:rPr>
              <a:t>）</a:t>
            </a:r>
          </a:p>
          <a:p>
            <a:pPr>
              <a:spcBef>
                <a:spcPct val="0"/>
              </a:spcBef>
              <a:buClrTx/>
              <a:buSzTx/>
              <a:buFontTx/>
              <a:buNone/>
            </a:pPr>
            <a:endParaRPr lang="zh-TW" altLang="en-US" sz="1800">
              <a:solidFill>
                <a:srgbClr val="000000"/>
              </a:solidFill>
            </a:endParaRPr>
          </a:p>
        </p:txBody>
      </p:sp>
      <p:sp>
        <p:nvSpPr>
          <p:cNvPr id="2" name="投影片編號版面配置區 1">
            <a:extLst>
              <a:ext uri="{FF2B5EF4-FFF2-40B4-BE49-F238E27FC236}">
                <a16:creationId xmlns:a16="http://schemas.microsoft.com/office/drawing/2014/main" id="{C7C07A3E-31C5-B44D-BE9D-22511ED7ECCA}"/>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10</a:t>
            </a:fld>
            <a:endParaRPr lang="en-US" altLang="zh-TW">
              <a:solidFill>
                <a:srgbClr val="000000"/>
              </a:solidFill>
            </a:endParaRPr>
          </a:p>
        </p:txBody>
      </p:sp>
    </p:spTree>
    <p:extLst>
      <p:ext uri="{BB962C8B-B14F-4D97-AF65-F5344CB8AC3E}">
        <p14:creationId xmlns:p14="http://schemas.microsoft.com/office/powerpoint/2010/main" val="3802870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4287" y="0"/>
            <a:ext cx="0" cy="6857998"/>
          </a:xfrm>
          <a:custGeom>
            <a:avLst/>
            <a:gdLst/>
            <a:ahLst/>
            <a:cxnLst/>
            <a:rect l="l" t="t" r="r" b="b"/>
            <a:pathLst>
              <a:path h="6857998">
                <a:moveTo>
                  <a:pt x="0" y="0"/>
                </a:moveTo>
                <a:lnTo>
                  <a:pt x="0" y="6857998"/>
                </a:lnTo>
              </a:path>
            </a:pathLst>
          </a:custGeom>
          <a:ln w="12700">
            <a:solidFill>
              <a:srgbClr val="FFFFFF"/>
            </a:solidFill>
          </a:ln>
        </p:spPr>
        <p:txBody>
          <a:bodyPr wrap="square" lIns="0" tIns="0" rIns="0" bIns="0" rtlCol="0">
            <a:noAutofit/>
          </a:bodyPr>
          <a:lstStyle/>
          <a:p>
            <a:endParaRPr/>
          </a:p>
        </p:txBody>
      </p:sp>
      <p:sp>
        <p:nvSpPr>
          <p:cNvPr id="11" name="object 11"/>
          <p:cNvSpPr txBox="1"/>
          <p:nvPr/>
        </p:nvSpPr>
        <p:spPr>
          <a:xfrm>
            <a:off x="2209800" y="1419860"/>
            <a:ext cx="2463800" cy="256540"/>
          </a:xfrm>
          <a:prstGeom prst="rect">
            <a:avLst/>
          </a:prstGeom>
        </p:spPr>
        <p:txBody>
          <a:bodyPr vert="horz" wrap="square" lIns="0" tIns="0" rIns="0" bIns="0" rtlCol="0">
            <a:noAutofit/>
          </a:bodyPr>
          <a:lstStyle/>
          <a:p>
            <a:pPr marL="12700">
              <a:lnSpc>
                <a:spcPct val="100000"/>
              </a:lnSpc>
            </a:pPr>
            <a:r>
              <a:rPr sz="1600" spc="-15" dirty="0" smtClean="0">
                <a:solidFill>
                  <a:srgbClr val="FFFFFF"/>
                </a:solidFill>
                <a:latin typeface="標楷體"/>
                <a:cs typeface="標楷體"/>
              </a:rPr>
              <a:t>臺</a:t>
            </a:r>
            <a:r>
              <a:rPr sz="1600" spc="-20" dirty="0" smtClean="0">
                <a:solidFill>
                  <a:srgbClr val="FFFFFF"/>
                </a:solidFill>
                <a:latin typeface="標楷體"/>
                <a:cs typeface="標楷體"/>
              </a:rPr>
              <a:t>灣</a:t>
            </a:r>
            <a:r>
              <a:rPr sz="1600" spc="-25" dirty="0" smtClean="0">
                <a:solidFill>
                  <a:srgbClr val="FFFFFF"/>
                </a:solidFill>
                <a:latin typeface="標楷體"/>
                <a:cs typeface="標楷體"/>
              </a:rPr>
              <a:t>風</a:t>
            </a:r>
            <a:r>
              <a:rPr sz="1600" spc="-15" dirty="0" smtClean="0">
                <a:solidFill>
                  <a:srgbClr val="FFFFFF"/>
                </a:solidFill>
                <a:latin typeface="標楷體"/>
                <a:cs typeface="標楷體"/>
              </a:rPr>
              <a:t>景</a:t>
            </a:r>
            <a:r>
              <a:rPr sz="1600" spc="-20" dirty="0" smtClean="0">
                <a:solidFill>
                  <a:srgbClr val="FFFFFF"/>
                </a:solidFill>
                <a:latin typeface="標楷體"/>
                <a:cs typeface="標楷體"/>
              </a:rPr>
              <a:t>區</a:t>
            </a:r>
            <a:r>
              <a:rPr sz="1600" spc="-25" dirty="0" smtClean="0">
                <a:solidFill>
                  <a:srgbClr val="FFFFFF"/>
                </a:solidFill>
                <a:latin typeface="標楷體"/>
                <a:cs typeface="標楷體"/>
              </a:rPr>
              <a:t>天</a:t>
            </a:r>
            <a:r>
              <a:rPr sz="1600" spc="-20" dirty="0" smtClean="0">
                <a:solidFill>
                  <a:srgbClr val="FFFFFF"/>
                </a:solidFill>
                <a:latin typeface="標楷體"/>
                <a:cs typeface="標楷體"/>
              </a:rPr>
              <a:t>然</a:t>
            </a:r>
            <a:r>
              <a:rPr sz="1600" spc="-15" dirty="0" smtClean="0">
                <a:solidFill>
                  <a:srgbClr val="FFFFFF"/>
                </a:solidFill>
                <a:latin typeface="標楷體"/>
                <a:cs typeface="標楷體"/>
              </a:rPr>
              <a:t>劑</a:t>
            </a:r>
            <a:r>
              <a:rPr sz="1600" spc="-20" dirty="0" smtClean="0">
                <a:solidFill>
                  <a:srgbClr val="FFFFFF"/>
                </a:solidFill>
                <a:latin typeface="標楷體"/>
                <a:cs typeface="標楷體"/>
              </a:rPr>
              <a:t>量</a:t>
            </a:r>
            <a:r>
              <a:rPr sz="1600" spc="-25" dirty="0" smtClean="0">
                <a:solidFill>
                  <a:srgbClr val="FFFFFF"/>
                </a:solidFill>
                <a:latin typeface="標楷體"/>
                <a:cs typeface="標楷體"/>
              </a:rPr>
              <a:t>變</a:t>
            </a:r>
            <a:r>
              <a:rPr sz="1600" spc="-15" dirty="0" smtClean="0">
                <a:solidFill>
                  <a:srgbClr val="FFFFFF"/>
                </a:solidFill>
                <a:latin typeface="標楷體"/>
                <a:cs typeface="標楷體"/>
              </a:rPr>
              <a:t>化</a:t>
            </a:r>
            <a:r>
              <a:rPr sz="1600" spc="-20" dirty="0" smtClean="0">
                <a:solidFill>
                  <a:srgbClr val="FFFFFF"/>
                </a:solidFill>
                <a:latin typeface="標楷體"/>
                <a:cs typeface="標楷體"/>
              </a:rPr>
              <a:t>圖</a:t>
            </a:r>
            <a:endParaRPr sz="1600" dirty="0">
              <a:latin typeface="標楷體"/>
              <a:cs typeface="標楷體"/>
            </a:endParaRPr>
          </a:p>
        </p:txBody>
      </p:sp>
      <p:sp>
        <p:nvSpPr>
          <p:cNvPr id="13" name="object 13"/>
          <p:cNvSpPr txBox="1">
            <a:spLocks noGrp="1"/>
          </p:cNvSpPr>
          <p:nvPr>
            <p:ph type="title"/>
          </p:nvPr>
        </p:nvSpPr>
        <p:spPr>
          <a:xfrm>
            <a:off x="1359785" y="666405"/>
            <a:ext cx="7554416" cy="562570"/>
          </a:xfrm>
          <a:prstGeom prst="rect">
            <a:avLst/>
          </a:prstGeom>
        </p:spPr>
        <p:txBody>
          <a:bodyPr vert="horz" wrap="square" lIns="0" tIns="0" rIns="0" bIns="0" rtlCol="0">
            <a:noAutofit/>
          </a:bodyPr>
          <a:lstStyle/>
          <a:p>
            <a:pPr marL="966469">
              <a:lnSpc>
                <a:spcPct val="100000"/>
              </a:lnSpc>
            </a:pPr>
            <a:r>
              <a:rPr sz="4800" b="1" spc="-5" dirty="0" smtClean="0">
                <a:latin typeface="微軟正黑體"/>
                <a:cs typeface="微軟正黑體"/>
              </a:rPr>
              <a:t>影響天然背景輻射因素</a:t>
            </a:r>
            <a:endParaRPr sz="4800" dirty="0">
              <a:latin typeface="微軟正黑體"/>
              <a:cs typeface="微軟正黑體"/>
            </a:endParaRPr>
          </a:p>
        </p:txBody>
      </p:sp>
      <p:sp>
        <p:nvSpPr>
          <p:cNvPr id="15" name="object 15"/>
          <p:cNvSpPr txBox="1"/>
          <p:nvPr/>
        </p:nvSpPr>
        <p:spPr>
          <a:xfrm>
            <a:off x="225425" y="4479824"/>
            <a:ext cx="1984375" cy="2225776"/>
          </a:xfrm>
          <a:prstGeom prst="rect">
            <a:avLst/>
          </a:prstGeom>
        </p:spPr>
        <p:txBody>
          <a:bodyPr vert="horz" wrap="square" lIns="0" tIns="0" rIns="0" bIns="0" rtlCol="0">
            <a:noAutofit/>
          </a:bodyPr>
          <a:lstStyle/>
          <a:p>
            <a:pPr marL="165735" marR="12700" indent="-153670">
              <a:lnSpc>
                <a:spcPct val="99800"/>
              </a:lnSpc>
            </a:pPr>
            <a:r>
              <a:rPr sz="4000" b="1" spc="-35" dirty="0" smtClean="0">
                <a:latin typeface="微軟正黑體"/>
                <a:cs typeface="微軟正黑體"/>
              </a:rPr>
              <a:t>2</a:t>
            </a:r>
            <a:r>
              <a:rPr sz="4000" b="1" spc="-15" dirty="0" smtClean="0">
                <a:latin typeface="微軟正黑體"/>
                <a:cs typeface="微軟正黑體"/>
              </a:rPr>
              <a:t>.</a:t>
            </a:r>
            <a:r>
              <a:rPr sz="4000" b="1" spc="-40" dirty="0" smtClean="0">
                <a:solidFill>
                  <a:srgbClr val="FF0000"/>
                </a:solidFill>
                <a:latin typeface="微軟正黑體"/>
                <a:cs typeface="微軟正黑體"/>
              </a:rPr>
              <a:t>地質</a:t>
            </a:r>
            <a:r>
              <a:rPr sz="4000" b="1" spc="-10" dirty="0" smtClean="0">
                <a:solidFill>
                  <a:srgbClr val="FF0000"/>
                </a:solidFill>
                <a:latin typeface="微軟正黑體"/>
                <a:cs typeface="微軟正黑體"/>
              </a:rPr>
              <a:t> </a:t>
            </a:r>
            <a:endParaRPr lang="en-US" sz="4000" b="1" spc="-10" dirty="0" smtClean="0">
              <a:solidFill>
                <a:srgbClr val="FF0000"/>
              </a:solidFill>
              <a:latin typeface="微軟正黑體"/>
              <a:cs typeface="微軟正黑體"/>
            </a:endParaRPr>
          </a:p>
          <a:p>
            <a:pPr marL="165735" marR="12700" indent="-153670">
              <a:lnSpc>
                <a:spcPct val="99800"/>
              </a:lnSpc>
            </a:pPr>
            <a:endParaRPr lang="en-US" sz="4000" b="1" spc="-10" dirty="0" smtClean="0">
              <a:solidFill>
                <a:srgbClr val="FF0000"/>
              </a:solidFill>
              <a:latin typeface="微軟正黑體"/>
              <a:cs typeface="微軟正黑體"/>
            </a:endParaRPr>
          </a:p>
        </p:txBody>
      </p:sp>
      <p:sp>
        <p:nvSpPr>
          <p:cNvPr id="18" name="object 18"/>
          <p:cNvSpPr txBox="1"/>
          <p:nvPr/>
        </p:nvSpPr>
        <p:spPr>
          <a:xfrm>
            <a:off x="4620247" y="2048904"/>
            <a:ext cx="1781175" cy="622607"/>
          </a:xfrm>
          <a:prstGeom prst="rect">
            <a:avLst/>
          </a:prstGeom>
        </p:spPr>
        <p:txBody>
          <a:bodyPr vert="horz" wrap="square" lIns="0" tIns="0" rIns="0" bIns="0" rtlCol="0">
            <a:noAutofit/>
          </a:bodyPr>
          <a:lstStyle/>
          <a:p>
            <a:pPr marL="12700" marR="12700" indent="302895" algn="just">
              <a:lnSpc>
                <a:spcPct val="103299"/>
              </a:lnSpc>
            </a:pPr>
            <a:r>
              <a:rPr sz="4000" b="1" spc="-35" dirty="0" smtClean="0">
                <a:latin typeface="微軟正黑體"/>
                <a:cs typeface="微軟正黑體"/>
              </a:rPr>
              <a:t>3</a:t>
            </a:r>
            <a:r>
              <a:rPr sz="4000" b="1" spc="-15" dirty="0" smtClean="0">
                <a:latin typeface="微軟正黑體"/>
                <a:cs typeface="微軟正黑體"/>
              </a:rPr>
              <a:t>.</a:t>
            </a:r>
            <a:r>
              <a:rPr sz="4000" b="1" spc="-45" dirty="0" smtClean="0">
                <a:solidFill>
                  <a:srgbClr val="FF0000"/>
                </a:solidFill>
                <a:latin typeface="微軟正黑體"/>
                <a:cs typeface="微軟正黑體"/>
              </a:rPr>
              <a:t>食物</a:t>
            </a:r>
            <a:endParaRPr sz="2300" dirty="0">
              <a:latin typeface="微軟正黑體"/>
              <a:cs typeface="微軟正黑體"/>
            </a:endParaRPr>
          </a:p>
        </p:txBody>
      </p:sp>
      <p:pic>
        <p:nvPicPr>
          <p:cNvPr id="19" name="圖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549" y="3890366"/>
            <a:ext cx="1767605" cy="1255930"/>
          </a:xfrm>
          <a:prstGeom prst="rect">
            <a:avLst/>
          </a:prstGeom>
        </p:spPr>
      </p:pic>
      <p:grpSp>
        <p:nvGrpSpPr>
          <p:cNvPr id="20" name="Group 13"/>
          <p:cNvGrpSpPr>
            <a:grpSpLocks/>
          </p:cNvGrpSpPr>
          <p:nvPr/>
        </p:nvGrpSpPr>
        <p:grpSpPr bwMode="auto">
          <a:xfrm>
            <a:off x="304800" y="1222894"/>
            <a:ext cx="4315447" cy="2891707"/>
            <a:chOff x="2200" y="520"/>
            <a:chExt cx="3362" cy="2495"/>
          </a:xfrm>
        </p:grpSpPr>
        <p:pic>
          <p:nvPicPr>
            <p:cNvPr id="21" name="Picture 4" descr="未命名-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 y="618"/>
              <a:ext cx="3356" cy="2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AutoShape 12"/>
            <p:cNvSpPr>
              <a:spLocks noChangeArrowheads="1"/>
            </p:cNvSpPr>
            <p:nvPr/>
          </p:nvSpPr>
          <p:spPr bwMode="auto">
            <a:xfrm>
              <a:off x="3656" y="520"/>
              <a:ext cx="1906" cy="356"/>
            </a:xfrm>
            <a:prstGeom prst="roundRect">
              <a:avLst>
                <a:gd name="adj" fmla="val 16667"/>
              </a:avLst>
            </a:prstGeom>
            <a:solidFill>
              <a:srgbClr val="669900"/>
            </a:solidFill>
            <a:ln w="9525">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lgn="ctr" eaLnBrk="1" hangingPunct="1">
                <a:spcBef>
                  <a:spcPct val="0"/>
                </a:spcBef>
                <a:buClrTx/>
                <a:buSzTx/>
                <a:buFontTx/>
                <a:buNone/>
              </a:pPr>
              <a:r>
                <a:rPr lang="zh-TW" altLang="en-US" sz="1600" b="1" dirty="0">
                  <a:solidFill>
                    <a:schemeClr val="bg1"/>
                  </a:solidFill>
                  <a:latin typeface="標楷體" pitchFamily="65" charset="-120"/>
                  <a:ea typeface="標楷體" pitchFamily="65" charset="-120"/>
                  <a:cs typeface="華康儷中黑"/>
                </a:rPr>
                <a:t>臺灣風景區天然劑量變化圖</a:t>
              </a:r>
            </a:p>
          </p:txBody>
        </p:sp>
      </p:grpSp>
      <p:sp>
        <p:nvSpPr>
          <p:cNvPr id="17" name="object 17"/>
          <p:cNvSpPr txBox="1"/>
          <p:nvPr/>
        </p:nvSpPr>
        <p:spPr>
          <a:xfrm>
            <a:off x="291093" y="1064151"/>
            <a:ext cx="1473200" cy="617855"/>
          </a:xfrm>
          <a:prstGeom prst="rect">
            <a:avLst/>
          </a:prstGeom>
        </p:spPr>
        <p:txBody>
          <a:bodyPr vert="horz" wrap="square" lIns="0" tIns="0" rIns="0" bIns="0" rtlCol="0">
            <a:noAutofit/>
          </a:bodyPr>
          <a:lstStyle/>
          <a:p>
            <a:pPr marL="12700">
              <a:lnSpc>
                <a:spcPct val="100000"/>
              </a:lnSpc>
            </a:pPr>
            <a:r>
              <a:rPr sz="4000" b="1" spc="-30" dirty="0" smtClean="0">
                <a:latin typeface="微軟正黑體"/>
                <a:cs typeface="微軟正黑體"/>
              </a:rPr>
              <a:t>1</a:t>
            </a:r>
            <a:r>
              <a:rPr sz="4000" b="1" spc="-15" dirty="0" smtClean="0">
                <a:latin typeface="微軟正黑體"/>
                <a:cs typeface="微軟正黑體"/>
              </a:rPr>
              <a:t>.</a:t>
            </a:r>
            <a:r>
              <a:rPr sz="4000" b="1" spc="-40" dirty="0" smtClean="0">
                <a:solidFill>
                  <a:srgbClr val="FF0000"/>
                </a:solidFill>
                <a:latin typeface="微軟正黑體"/>
                <a:cs typeface="微軟正黑體"/>
              </a:rPr>
              <a:t>高度</a:t>
            </a:r>
            <a:endParaRPr sz="4000" dirty="0">
              <a:latin typeface="微軟正黑體"/>
              <a:cs typeface="微軟正黑體"/>
            </a:endParaRPr>
          </a:p>
        </p:txBody>
      </p:sp>
      <p:sp>
        <p:nvSpPr>
          <p:cNvPr id="23" name="內容版面配置區 2"/>
          <p:cNvSpPr txBox="1">
            <a:spLocks/>
          </p:cNvSpPr>
          <p:nvPr/>
        </p:nvSpPr>
        <p:spPr bwMode="auto">
          <a:xfrm>
            <a:off x="152400" y="5597516"/>
            <a:ext cx="4191000" cy="141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ts val="0"/>
              </a:spcBef>
              <a:buFont typeface="Wingdings" pitchFamily="2" charset="2"/>
              <a:buNone/>
            </a:pPr>
            <a:r>
              <a:rPr lang="zh-TW" altLang="en-US" sz="2300" b="1" dirty="0" smtClean="0">
                <a:solidFill>
                  <a:srgbClr val="0000FF"/>
                </a:solidFill>
              </a:rPr>
              <a:t>花崗岩</a:t>
            </a:r>
            <a:r>
              <a:rPr lang="en-US" altLang="zh-TW" sz="2300" dirty="0" smtClean="0">
                <a:solidFill>
                  <a:schemeClr val="tx1"/>
                </a:solidFill>
              </a:rPr>
              <a:t>(</a:t>
            </a:r>
            <a:r>
              <a:rPr lang="zh-TW" altLang="en-US" sz="2300" dirty="0" smtClean="0">
                <a:solidFill>
                  <a:schemeClr val="tx1"/>
                </a:solidFill>
              </a:rPr>
              <a:t>金門</a:t>
            </a:r>
            <a:r>
              <a:rPr lang="en-US" altLang="zh-TW" sz="2300" dirty="0" smtClean="0">
                <a:solidFill>
                  <a:schemeClr val="tx1"/>
                </a:solidFill>
              </a:rPr>
              <a:t>)</a:t>
            </a:r>
            <a:r>
              <a:rPr lang="zh-TW" altLang="en-US" sz="2300" dirty="0" smtClean="0"/>
              <a:t>放射性</a:t>
            </a:r>
            <a:r>
              <a:rPr lang="zh-TW" altLang="en-US" sz="2300" b="1" dirty="0">
                <a:solidFill>
                  <a:srgbClr val="0000FF"/>
                </a:solidFill>
              </a:rPr>
              <a:t>偏高</a:t>
            </a:r>
            <a:r>
              <a:rPr lang="zh-TW" altLang="en-US" sz="2300" dirty="0" smtClean="0">
                <a:latin typeface="標楷體" pitchFamily="65" charset="-120"/>
                <a:ea typeface="標楷體" pitchFamily="65" charset="-120"/>
              </a:rPr>
              <a:t>；</a:t>
            </a:r>
            <a:endParaRPr lang="en-US" altLang="zh-TW" sz="2300" dirty="0" smtClean="0">
              <a:latin typeface="標楷體" pitchFamily="65" charset="-120"/>
              <a:ea typeface="標楷體" pitchFamily="65" charset="-120"/>
            </a:endParaRPr>
          </a:p>
          <a:p>
            <a:pPr>
              <a:spcBef>
                <a:spcPts val="0"/>
              </a:spcBef>
              <a:buFont typeface="Wingdings" pitchFamily="2" charset="2"/>
              <a:buNone/>
            </a:pPr>
            <a:r>
              <a:rPr lang="zh-TW" altLang="en-US" sz="2300" dirty="0" smtClean="0">
                <a:solidFill>
                  <a:schemeClr val="tx1"/>
                </a:solidFill>
              </a:rPr>
              <a:t>玄武岩</a:t>
            </a:r>
            <a:r>
              <a:rPr lang="en-US" altLang="zh-TW" sz="2300" dirty="0" smtClean="0">
                <a:solidFill>
                  <a:schemeClr val="tx1"/>
                </a:solidFill>
              </a:rPr>
              <a:t>(</a:t>
            </a:r>
            <a:r>
              <a:rPr lang="zh-TW" altLang="en-US" sz="2300" dirty="0" smtClean="0">
                <a:solidFill>
                  <a:schemeClr val="tx1"/>
                </a:solidFill>
              </a:rPr>
              <a:t>澎湖</a:t>
            </a:r>
            <a:r>
              <a:rPr lang="en-US" altLang="zh-TW" sz="2300" dirty="0" smtClean="0">
                <a:solidFill>
                  <a:schemeClr val="tx1"/>
                </a:solidFill>
              </a:rPr>
              <a:t>)</a:t>
            </a:r>
            <a:r>
              <a:rPr lang="zh-TW" altLang="en-US" sz="2300" dirty="0" smtClean="0">
                <a:solidFill>
                  <a:schemeClr val="tx1"/>
                </a:solidFill>
              </a:rPr>
              <a:t>放射性</a:t>
            </a:r>
            <a:r>
              <a:rPr lang="zh-TW" altLang="en-US" sz="2300" dirty="0">
                <a:solidFill>
                  <a:schemeClr val="tx1"/>
                </a:solidFill>
              </a:rPr>
              <a:t>相對較</a:t>
            </a:r>
            <a:r>
              <a:rPr lang="zh-TW" altLang="en-US" sz="2300" dirty="0" smtClean="0">
                <a:solidFill>
                  <a:schemeClr val="tx1"/>
                </a:solidFill>
              </a:rPr>
              <a:t>低。</a:t>
            </a:r>
            <a:endParaRPr lang="en-US" altLang="zh-TW" sz="2300" dirty="0">
              <a:solidFill>
                <a:schemeClr val="tx1"/>
              </a:solidFill>
            </a:endParaRPr>
          </a:p>
          <a:p>
            <a:pPr>
              <a:buFont typeface="Wingdings" pitchFamily="2" charset="2"/>
              <a:buNone/>
            </a:pPr>
            <a:endParaRPr lang="en-US" altLang="zh-TW" b="1" dirty="0">
              <a:solidFill>
                <a:srgbClr val="FFC000"/>
              </a:solidFill>
            </a:endParaRPr>
          </a:p>
        </p:txBody>
      </p:sp>
      <p:sp>
        <p:nvSpPr>
          <p:cNvPr id="6" name="object 6"/>
          <p:cNvSpPr/>
          <p:nvPr/>
        </p:nvSpPr>
        <p:spPr>
          <a:xfrm>
            <a:off x="7007652" y="1320045"/>
            <a:ext cx="2133600" cy="1622373"/>
          </a:xfrm>
          <a:prstGeom prst="rect">
            <a:avLst/>
          </a:prstGeom>
          <a:blipFill>
            <a:blip r:embed="rId5" cstate="print"/>
            <a:stretch>
              <a:fillRect/>
            </a:stretch>
          </a:blipFill>
        </p:spPr>
        <p:txBody>
          <a:bodyPr wrap="square" lIns="0" tIns="0" rIns="0" bIns="0" rtlCol="0">
            <a:noAutofit/>
          </a:bodyPr>
          <a:lstStyle/>
          <a:p>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1432"/>
          <a:stretch/>
        </p:blipFill>
        <p:spPr bwMode="auto">
          <a:xfrm>
            <a:off x="7239000" y="3616280"/>
            <a:ext cx="1524000" cy="130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3"/>
          <p:cNvSpPr txBox="1">
            <a:spLocks noChangeArrowheads="1"/>
          </p:cNvSpPr>
          <p:nvPr/>
        </p:nvSpPr>
        <p:spPr bwMode="auto">
          <a:xfrm>
            <a:off x="4894729" y="2702620"/>
            <a:ext cx="4114800" cy="140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buFont typeface="Wingdings" pitchFamily="2" charset="2"/>
              <a:buNone/>
            </a:pPr>
            <a:r>
              <a:rPr lang="zh-TW" altLang="en-US" sz="2300" dirty="0" smtClean="0"/>
              <a:t>天然</a:t>
            </a:r>
            <a:r>
              <a:rPr lang="zh-TW" altLang="en-US" sz="2300" dirty="0"/>
              <a:t>放射性核</a:t>
            </a:r>
            <a:r>
              <a:rPr lang="zh-TW" altLang="en-US" sz="2300" dirty="0" smtClean="0"/>
              <a:t>種：</a:t>
            </a:r>
            <a:endParaRPr lang="en-US" altLang="zh-TW" sz="2300" dirty="0" smtClean="0"/>
          </a:p>
          <a:p>
            <a:pPr marL="342900" indent="-342900">
              <a:spcBef>
                <a:spcPts val="0"/>
              </a:spcBef>
            </a:pPr>
            <a:r>
              <a:rPr lang="zh-TW" altLang="en-US" sz="2300" b="1" dirty="0" smtClean="0">
                <a:solidFill>
                  <a:srgbClr val="0000FF"/>
                </a:solidFill>
              </a:rPr>
              <a:t>鉀</a:t>
            </a:r>
            <a:r>
              <a:rPr lang="en-US" altLang="zh-TW" sz="2300" b="1" dirty="0">
                <a:solidFill>
                  <a:srgbClr val="0000FF"/>
                </a:solidFill>
              </a:rPr>
              <a:t>-</a:t>
            </a:r>
            <a:r>
              <a:rPr lang="en-US" altLang="zh-TW" sz="2300" b="1" dirty="0" smtClean="0">
                <a:solidFill>
                  <a:srgbClr val="0000FF"/>
                </a:solidFill>
              </a:rPr>
              <a:t>40</a:t>
            </a:r>
            <a:r>
              <a:rPr lang="zh-TW" altLang="en-US" sz="2300" b="1" dirty="0" smtClean="0">
                <a:solidFill>
                  <a:srgbClr val="0000FF"/>
                </a:solidFill>
              </a:rPr>
              <a:t>：</a:t>
            </a:r>
            <a:r>
              <a:rPr lang="zh-TW" altLang="en-US" sz="2300" dirty="0" smtClean="0">
                <a:solidFill>
                  <a:schemeClr val="tx1"/>
                </a:solidFill>
              </a:rPr>
              <a:t>食物中最主要</a:t>
            </a:r>
            <a:endParaRPr lang="en-US" altLang="zh-TW" sz="2300" dirty="0" smtClean="0">
              <a:solidFill>
                <a:schemeClr val="tx1"/>
              </a:solidFill>
            </a:endParaRPr>
          </a:p>
          <a:p>
            <a:pPr marL="342900" indent="-342900">
              <a:spcBef>
                <a:spcPts val="0"/>
              </a:spcBef>
            </a:pPr>
            <a:r>
              <a:rPr lang="zh-TW" altLang="en-US" sz="2300" b="1" dirty="0" smtClean="0">
                <a:solidFill>
                  <a:srgbClr val="0000FF"/>
                </a:solidFill>
              </a:rPr>
              <a:t>釙</a:t>
            </a:r>
            <a:r>
              <a:rPr lang="en-US" altLang="zh-TW" sz="2300" b="1" dirty="0">
                <a:solidFill>
                  <a:srgbClr val="0000FF"/>
                </a:solidFill>
              </a:rPr>
              <a:t>-</a:t>
            </a:r>
            <a:r>
              <a:rPr lang="en-US" altLang="zh-TW" sz="2300" b="1" dirty="0" smtClean="0">
                <a:solidFill>
                  <a:srgbClr val="0000FF"/>
                </a:solidFill>
              </a:rPr>
              <a:t>210</a:t>
            </a:r>
            <a:r>
              <a:rPr lang="zh-TW" altLang="en-US" sz="2300" b="1" dirty="0" smtClean="0">
                <a:solidFill>
                  <a:srgbClr val="0000FF"/>
                </a:solidFill>
              </a:rPr>
              <a:t>：</a:t>
            </a:r>
            <a:r>
              <a:rPr lang="zh-TW" altLang="en-US" sz="2300" dirty="0" smtClean="0">
                <a:solidFill>
                  <a:schemeClr val="tx1"/>
                </a:solidFill>
              </a:rPr>
              <a:t>香煙</a:t>
            </a:r>
            <a:r>
              <a:rPr lang="zh-TW" altLang="en-US" sz="2300" dirty="0">
                <a:solidFill>
                  <a:schemeClr val="tx1"/>
                </a:solidFill>
              </a:rPr>
              <a:t>與動物</a:t>
            </a:r>
            <a:r>
              <a:rPr lang="zh-TW" altLang="en-US" sz="2300" dirty="0" smtClean="0">
                <a:solidFill>
                  <a:schemeClr val="tx1"/>
                </a:solidFill>
              </a:rPr>
              <a:t>內臟</a:t>
            </a:r>
            <a:endParaRPr lang="en-US" altLang="zh-TW" sz="2400" dirty="0">
              <a:solidFill>
                <a:schemeClr val="tx1"/>
              </a:solidFill>
            </a:endParaRPr>
          </a:p>
        </p:txBody>
      </p:sp>
      <p:pic>
        <p:nvPicPr>
          <p:cNvPr id="25" name="Picture 6" descr="http://www.moeacgs.gov.tw/upload/words/ATT4862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9053" y="5410872"/>
            <a:ext cx="1513774" cy="1341103"/>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4"/>
          <p:cNvSpPr/>
          <p:nvPr/>
        </p:nvSpPr>
        <p:spPr>
          <a:xfrm>
            <a:off x="2057400" y="4267200"/>
            <a:ext cx="1460500" cy="1261602"/>
          </a:xfrm>
          <a:prstGeom prst="rect">
            <a:avLst/>
          </a:prstGeom>
          <a:blipFill>
            <a:blip r:embed="rId8" cstate="print"/>
            <a:stretch>
              <a:fillRect/>
            </a:stretch>
          </a:blipFill>
        </p:spPr>
        <p:txBody>
          <a:bodyPr wrap="square" lIns="0" tIns="0" rIns="0" bIns="0" rtlCol="0">
            <a:noAutofit/>
          </a:bodyPr>
          <a:lstStyle/>
          <a:p>
            <a:endParaRPr/>
          </a:p>
        </p:txBody>
      </p:sp>
      <p:sp>
        <p:nvSpPr>
          <p:cNvPr id="26" name="投影片編號版面配置區 5"/>
          <p:cNvSpPr>
            <a:spLocks noGrp="1"/>
          </p:cNvSpPr>
          <p:nvPr>
            <p:ph type="sldNum" sz="quarter" idx="4294967295"/>
          </p:nvPr>
        </p:nvSpPr>
        <p:spPr>
          <a:xfrm>
            <a:off x="6781800" y="6381750"/>
            <a:ext cx="2133600" cy="476250"/>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lgn="r">
              <a:spcBef>
                <a:spcPct val="0"/>
              </a:spcBef>
              <a:buClrTx/>
              <a:buSzTx/>
              <a:buFontTx/>
              <a:buNone/>
            </a:pPr>
            <a:fld id="{64052747-2746-46BF-81E8-883AE3A4D4EE}" type="slidenum">
              <a:rPr lang="zh-TW" altLang="en-US" sz="1600" smtClean="0">
                <a:solidFill>
                  <a:srgbClr val="000000"/>
                </a:solidFill>
                <a:latin typeface="Arial" charset="0"/>
                <a:ea typeface="新細明體" pitchFamily="18" charset="-120"/>
              </a:rPr>
              <a:pPr algn="r">
                <a:spcBef>
                  <a:spcPct val="0"/>
                </a:spcBef>
                <a:buClrTx/>
                <a:buSzTx/>
                <a:buFontTx/>
                <a:buNone/>
              </a:pPr>
              <a:t>11</a:t>
            </a:fld>
            <a:endParaRPr lang="en-US" altLang="zh-TW" sz="1600" dirty="0" smtClean="0">
              <a:solidFill>
                <a:srgbClr val="000000"/>
              </a:solidFill>
              <a:latin typeface="Arial" charset="0"/>
              <a:ea typeface="新細明體" pitchFamily="18" charset="-120"/>
            </a:endParaRPr>
          </a:p>
        </p:txBody>
      </p:sp>
      <p:sp>
        <p:nvSpPr>
          <p:cNvPr id="27" name="object 18"/>
          <p:cNvSpPr txBox="1"/>
          <p:nvPr/>
        </p:nvSpPr>
        <p:spPr>
          <a:xfrm>
            <a:off x="5489208" y="5507589"/>
            <a:ext cx="3349993" cy="622607"/>
          </a:xfrm>
          <a:prstGeom prst="rect">
            <a:avLst/>
          </a:prstGeom>
        </p:spPr>
        <p:txBody>
          <a:bodyPr vert="horz" wrap="square" lIns="0" tIns="0" rIns="0" bIns="0" rtlCol="0">
            <a:noAutofit/>
          </a:bodyPr>
          <a:lstStyle/>
          <a:p>
            <a:pPr marL="12700" marR="12700" indent="302895" algn="just">
              <a:lnSpc>
                <a:spcPct val="103299"/>
              </a:lnSpc>
            </a:pPr>
            <a:r>
              <a:rPr lang="en-US" altLang="zh-TW" sz="4000" b="1" spc="-35" dirty="0">
                <a:latin typeface="微軟正黑體" panose="020B0604030504040204" pitchFamily="34" charset="-120"/>
                <a:ea typeface="微軟正黑體" panose="020B0604030504040204" pitchFamily="34" charset="-120"/>
                <a:cs typeface="微軟正黑體"/>
              </a:rPr>
              <a:t>4</a:t>
            </a:r>
            <a:r>
              <a:rPr sz="4000" b="1" spc="-15" dirty="0" smtClean="0">
                <a:latin typeface="微軟正黑體" panose="020B0604030504040204" pitchFamily="34" charset="-120"/>
                <a:ea typeface="微軟正黑體" panose="020B0604030504040204" pitchFamily="34" charset="-120"/>
                <a:cs typeface="微軟正黑體"/>
              </a:rPr>
              <a:t>.</a:t>
            </a:r>
            <a:r>
              <a:rPr lang="zh-TW" altLang="en-US" sz="4000" b="1" spc="-15" dirty="0" smtClean="0">
                <a:latin typeface="微軟正黑體" panose="020B0604030504040204" pitchFamily="34" charset="-120"/>
                <a:ea typeface="微軟正黑體" panose="020B0604030504040204" pitchFamily="34" charset="-120"/>
                <a:cs typeface="微軟正黑體"/>
              </a:rPr>
              <a:t>空氣</a:t>
            </a:r>
            <a:r>
              <a:rPr lang="en-US" altLang="zh-TW" sz="4000" b="1" spc="-45" dirty="0">
                <a:solidFill>
                  <a:srgbClr val="FF0000"/>
                </a:solidFill>
                <a:latin typeface="微軟正黑體" panose="020B0604030504040204" pitchFamily="34" charset="-120"/>
                <a:ea typeface="微軟正黑體" panose="020B0604030504040204" pitchFamily="34" charset="-120"/>
                <a:cs typeface="微軟正黑體"/>
              </a:rPr>
              <a:t>(</a:t>
            </a:r>
            <a:r>
              <a:rPr lang="zh-TW" altLang="en-US" sz="4000" b="1" spc="-45" dirty="0" smtClean="0">
                <a:solidFill>
                  <a:srgbClr val="FF0000"/>
                </a:solidFill>
                <a:latin typeface="微軟正黑體" panose="020B0604030504040204" pitchFamily="34" charset="-120"/>
                <a:ea typeface="微軟正黑體" panose="020B0604030504040204" pitchFamily="34" charset="-120"/>
                <a:cs typeface="微軟正黑體"/>
              </a:rPr>
              <a:t>氡氣</a:t>
            </a:r>
            <a:r>
              <a:rPr lang="en-US" altLang="zh-TW" sz="4000" b="1" spc="-45" dirty="0" smtClean="0">
                <a:solidFill>
                  <a:srgbClr val="FF0000"/>
                </a:solidFill>
                <a:latin typeface="微軟正黑體" panose="020B0604030504040204" pitchFamily="34" charset="-120"/>
                <a:ea typeface="微軟正黑體" panose="020B0604030504040204" pitchFamily="34" charset="-120"/>
                <a:cs typeface="微軟正黑體"/>
              </a:rPr>
              <a:t>)</a:t>
            </a:r>
            <a:endParaRPr sz="2300" dirty="0">
              <a:latin typeface="微軟正黑體" panose="020B0604030504040204" pitchFamily="34" charset="-120"/>
              <a:ea typeface="微軟正黑體" panose="020B0604030504040204" pitchFamily="34" charset="-120"/>
              <a:cs typeface="微軟正黑體"/>
            </a:endParaRPr>
          </a:p>
        </p:txBody>
      </p:sp>
    </p:spTree>
    <p:extLst>
      <p:ext uri="{BB962C8B-B14F-4D97-AF65-F5344CB8AC3E}">
        <p14:creationId xmlns:p14="http://schemas.microsoft.com/office/powerpoint/2010/main" val="1366449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r>
              <a:rPr lang="zh-TW" altLang="en-US"/>
              <a:t>天然輻射</a:t>
            </a:r>
            <a:r>
              <a:rPr lang="en-US" altLang="zh-TW"/>
              <a:t>-</a:t>
            </a:r>
            <a:r>
              <a:rPr lang="zh-TW" altLang="en-US">
                <a:solidFill>
                  <a:srgbClr val="C00000"/>
                </a:solidFill>
              </a:rPr>
              <a:t>食物</a:t>
            </a:r>
            <a:endParaRPr lang="zh-TW" altLang="en-US" sz="2400">
              <a:solidFill>
                <a:srgbClr val="C00000"/>
              </a:solidFill>
            </a:endParaRPr>
          </a:p>
        </p:txBody>
      </p:sp>
      <p:sp>
        <p:nvSpPr>
          <p:cNvPr id="45059" name="內容版面配置區 2"/>
          <p:cNvSpPr>
            <a:spLocks noGrp="1"/>
          </p:cNvSpPr>
          <p:nvPr>
            <p:ph idx="1"/>
          </p:nvPr>
        </p:nvSpPr>
        <p:spPr>
          <a:xfrm>
            <a:off x="611187" y="1735138"/>
            <a:ext cx="8232775" cy="4352925"/>
          </a:xfrm>
        </p:spPr>
        <p:txBody>
          <a:bodyPr/>
          <a:lstStyle/>
          <a:p>
            <a:r>
              <a:rPr lang="zh-TW" altLang="en-US" dirty="0"/>
              <a:t>食物中最主要的天然放射性核種為鉀</a:t>
            </a:r>
            <a:r>
              <a:rPr lang="en-US" altLang="zh-TW" dirty="0"/>
              <a:t>-40</a:t>
            </a:r>
            <a:r>
              <a:rPr lang="zh-TW" altLang="en-US" dirty="0" smtClean="0"/>
              <a:t>，         一般</a:t>
            </a:r>
            <a:r>
              <a:rPr lang="zh-TW" altLang="en-US" dirty="0"/>
              <a:t>國人主要的消費食物，均含有鉀</a:t>
            </a:r>
            <a:r>
              <a:rPr lang="en-US" altLang="zh-TW" dirty="0"/>
              <a:t>-40</a:t>
            </a:r>
            <a:r>
              <a:rPr lang="zh-TW" altLang="en-US" dirty="0" smtClean="0"/>
              <a:t>存在。</a:t>
            </a:r>
            <a:endParaRPr lang="zh-TW" altLang="en-US" dirty="0"/>
          </a:p>
        </p:txBody>
      </p:sp>
      <p:pic>
        <p:nvPicPr>
          <p:cNvPr id="45061" name="圖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049588"/>
            <a:ext cx="178752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圖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2981325"/>
            <a:ext cx="182086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圖片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2994025"/>
            <a:ext cx="1770063"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圖片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875" y="4538663"/>
            <a:ext cx="2039938"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圖片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4538663"/>
            <a:ext cx="136525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圖片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548188"/>
            <a:ext cx="1582738"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圖片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6688" y="4567238"/>
            <a:ext cx="203676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圖片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10438" y="4545013"/>
            <a:ext cx="15335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圖片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0" y="3071813"/>
            <a:ext cx="19065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圖片 2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26300" y="3122613"/>
            <a:ext cx="1868488"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文字方塊 21"/>
          <p:cNvSpPr txBox="1">
            <a:spLocks noChangeArrowheads="1"/>
          </p:cNvSpPr>
          <p:nvPr/>
        </p:nvSpPr>
        <p:spPr bwMode="auto">
          <a:xfrm>
            <a:off x="1216025" y="4154488"/>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dirty="0">
                <a:solidFill>
                  <a:srgbClr val="000000"/>
                </a:solidFill>
              </a:rPr>
              <a:t>香蕉</a:t>
            </a:r>
          </a:p>
        </p:txBody>
      </p:sp>
      <p:sp>
        <p:nvSpPr>
          <p:cNvPr id="45072" name="文字方塊 23"/>
          <p:cNvSpPr txBox="1">
            <a:spLocks noChangeArrowheads="1"/>
          </p:cNvSpPr>
          <p:nvPr/>
        </p:nvSpPr>
        <p:spPr bwMode="auto">
          <a:xfrm>
            <a:off x="3013075" y="4138613"/>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dirty="0">
                <a:solidFill>
                  <a:srgbClr val="000000"/>
                </a:solidFill>
              </a:rPr>
              <a:t>榴槤</a:t>
            </a:r>
          </a:p>
        </p:txBody>
      </p:sp>
      <p:sp>
        <p:nvSpPr>
          <p:cNvPr id="45073" name="文字方塊 24"/>
          <p:cNvSpPr txBox="1">
            <a:spLocks noChangeArrowheads="1"/>
          </p:cNvSpPr>
          <p:nvPr/>
        </p:nvSpPr>
        <p:spPr bwMode="auto">
          <a:xfrm>
            <a:off x="3611563" y="413385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rgbClr val="000000"/>
                </a:solidFill>
              </a:rPr>
              <a:t>奇異果</a:t>
            </a:r>
          </a:p>
        </p:txBody>
      </p:sp>
      <p:sp>
        <p:nvSpPr>
          <p:cNvPr id="45074" name="文字方塊 25"/>
          <p:cNvSpPr txBox="1">
            <a:spLocks noChangeArrowheads="1"/>
          </p:cNvSpPr>
          <p:nvPr/>
        </p:nvSpPr>
        <p:spPr bwMode="auto">
          <a:xfrm>
            <a:off x="5440363" y="4130675"/>
            <a:ext cx="1295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rgbClr val="000000"/>
                </a:solidFill>
              </a:rPr>
              <a:t>米</a:t>
            </a:r>
          </a:p>
        </p:txBody>
      </p:sp>
      <p:sp>
        <p:nvSpPr>
          <p:cNvPr id="45075" name="文字方塊 26"/>
          <p:cNvSpPr txBox="1">
            <a:spLocks noChangeArrowheads="1"/>
          </p:cNvSpPr>
          <p:nvPr/>
        </p:nvSpPr>
        <p:spPr bwMode="auto">
          <a:xfrm>
            <a:off x="7567613" y="4098925"/>
            <a:ext cx="585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dirty="0">
                <a:solidFill>
                  <a:srgbClr val="000000"/>
                </a:solidFill>
              </a:rPr>
              <a:t>魚</a:t>
            </a:r>
          </a:p>
        </p:txBody>
      </p:sp>
      <p:sp>
        <p:nvSpPr>
          <p:cNvPr id="45076" name="文字方塊 27"/>
          <p:cNvSpPr txBox="1">
            <a:spLocks noChangeArrowheads="1"/>
          </p:cNvSpPr>
          <p:nvPr/>
        </p:nvSpPr>
        <p:spPr bwMode="auto">
          <a:xfrm>
            <a:off x="1752600" y="556895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rgbClr val="000000"/>
                </a:solidFill>
              </a:rPr>
              <a:t>草菇</a:t>
            </a:r>
          </a:p>
        </p:txBody>
      </p:sp>
      <p:sp>
        <p:nvSpPr>
          <p:cNvPr id="45077" name="文字方塊 28"/>
          <p:cNvSpPr txBox="1">
            <a:spLocks noChangeArrowheads="1"/>
          </p:cNvSpPr>
          <p:nvPr/>
        </p:nvSpPr>
        <p:spPr bwMode="auto">
          <a:xfrm>
            <a:off x="3124200" y="5586413"/>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rgbClr val="000000"/>
                </a:solidFill>
              </a:rPr>
              <a:t>紫菜</a:t>
            </a:r>
          </a:p>
        </p:txBody>
      </p:sp>
      <p:sp>
        <p:nvSpPr>
          <p:cNvPr id="45078" name="文字方塊 29"/>
          <p:cNvSpPr txBox="1">
            <a:spLocks noChangeArrowheads="1"/>
          </p:cNvSpPr>
          <p:nvPr/>
        </p:nvSpPr>
        <p:spPr bwMode="auto">
          <a:xfrm>
            <a:off x="3573463" y="5597525"/>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rgbClr val="000000"/>
                </a:solidFill>
              </a:rPr>
              <a:t>茼蒿</a:t>
            </a:r>
          </a:p>
        </p:txBody>
      </p:sp>
      <p:sp>
        <p:nvSpPr>
          <p:cNvPr id="45079" name="文字方塊 30"/>
          <p:cNvSpPr txBox="1">
            <a:spLocks noChangeArrowheads="1"/>
          </p:cNvSpPr>
          <p:nvPr/>
        </p:nvSpPr>
        <p:spPr bwMode="auto">
          <a:xfrm>
            <a:off x="6553200" y="5605463"/>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rgbClr val="000000"/>
                </a:solidFill>
              </a:rPr>
              <a:t>豬肉</a:t>
            </a:r>
          </a:p>
        </p:txBody>
      </p:sp>
      <p:sp>
        <p:nvSpPr>
          <p:cNvPr id="45080" name="文字方塊 31"/>
          <p:cNvSpPr txBox="1">
            <a:spLocks noChangeArrowheads="1"/>
          </p:cNvSpPr>
          <p:nvPr/>
        </p:nvSpPr>
        <p:spPr bwMode="auto">
          <a:xfrm>
            <a:off x="8362950" y="5581650"/>
            <a:ext cx="781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dirty="0">
                <a:solidFill>
                  <a:srgbClr val="000000"/>
                </a:solidFill>
              </a:rPr>
              <a:t>雞肉</a:t>
            </a:r>
          </a:p>
        </p:txBody>
      </p:sp>
      <p:sp>
        <p:nvSpPr>
          <p:cNvPr id="26" name="文字方塊 25"/>
          <p:cNvSpPr txBox="1"/>
          <p:nvPr/>
        </p:nvSpPr>
        <p:spPr>
          <a:xfrm>
            <a:off x="144463" y="5976143"/>
            <a:ext cx="8153400" cy="246063"/>
          </a:xfrm>
          <a:prstGeom prst="rect">
            <a:avLst/>
          </a:prstGeom>
          <a:noFill/>
        </p:spPr>
        <p:txBody>
          <a:bodyPr>
            <a:spAutoFit/>
          </a:bodyPr>
          <a:lstStyle/>
          <a:p>
            <a:pPr>
              <a:defRPr/>
            </a:pPr>
            <a:r>
              <a:rPr lang="zh-TW" altLang="en-US" sz="1000" dirty="0">
                <a:solidFill>
                  <a:srgbClr val="000000"/>
                </a:solidFill>
                <a:latin typeface="華康儷中黑"/>
                <a:ea typeface="+mj-ea"/>
              </a:rPr>
              <a:t>資料來源：輻射偵測中心網站</a:t>
            </a:r>
            <a:r>
              <a:rPr lang="en-US" altLang="zh-TW" sz="1000" dirty="0">
                <a:solidFill>
                  <a:srgbClr val="000000"/>
                </a:solidFill>
                <a:latin typeface="華康儷中黑"/>
                <a:ea typeface="+mj-ea"/>
              </a:rPr>
              <a:t>(http://</a:t>
            </a:r>
            <a:r>
              <a:rPr lang="en-US" altLang="zh-TW" sz="1000" dirty="0" err="1">
                <a:solidFill>
                  <a:srgbClr val="000000"/>
                </a:solidFill>
                <a:latin typeface="華康儷中黑"/>
                <a:ea typeface="+mj-ea"/>
              </a:rPr>
              <a:t>www.trmc.aec.gov.tw</a:t>
            </a:r>
            <a:r>
              <a:rPr lang="en-US" altLang="zh-TW" sz="1000" dirty="0">
                <a:solidFill>
                  <a:srgbClr val="000000"/>
                </a:solidFill>
                <a:latin typeface="華康儷中黑"/>
                <a:ea typeface="+mj-ea"/>
              </a:rPr>
              <a:t>/utf8/big5/natural/nat_from_7.htm)</a:t>
            </a:r>
            <a:endParaRPr lang="zh-TW" altLang="en-US" sz="1000" dirty="0">
              <a:solidFill>
                <a:srgbClr val="000000"/>
              </a:solidFill>
              <a:latin typeface="華康儷中黑"/>
              <a:ea typeface="+mj-ea"/>
            </a:endParaRPr>
          </a:p>
        </p:txBody>
      </p:sp>
      <p:sp>
        <p:nvSpPr>
          <p:cNvPr id="2" name="投影片編號版面配置區 1">
            <a:extLst>
              <a:ext uri="{FF2B5EF4-FFF2-40B4-BE49-F238E27FC236}">
                <a16:creationId xmlns:a16="http://schemas.microsoft.com/office/drawing/2014/main" id="{5E009929-24CC-4742-8125-8850EE6DE6AB}"/>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12</a:t>
            </a:fld>
            <a:endParaRPr lang="en-US" altLang="zh-TW">
              <a:solidFill>
                <a:srgbClr val="000000"/>
              </a:solidFill>
            </a:endParaRPr>
          </a:p>
        </p:txBody>
      </p:sp>
    </p:spTree>
    <p:extLst>
      <p:ext uri="{BB962C8B-B14F-4D97-AF65-F5344CB8AC3E}">
        <p14:creationId xmlns:p14="http://schemas.microsoft.com/office/powerpoint/2010/main" val="3164476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888067" y="1297933"/>
            <a:ext cx="5244124" cy="5407667"/>
            <a:chOff x="1888067" y="753117"/>
            <a:chExt cx="5244124" cy="5407667"/>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8067" y="753117"/>
              <a:ext cx="5244124" cy="5407667"/>
            </a:xfrm>
            <a:prstGeom prst="rect">
              <a:avLst/>
            </a:prstGeom>
          </p:spPr>
        </p:pic>
        <p:sp>
          <p:nvSpPr>
            <p:cNvPr id="3" name="文字方塊 2"/>
            <p:cNvSpPr txBox="1"/>
            <p:nvPr/>
          </p:nvSpPr>
          <p:spPr>
            <a:xfrm>
              <a:off x="3962400" y="3118396"/>
              <a:ext cx="1414079" cy="677108"/>
            </a:xfrm>
            <a:prstGeom prst="rect">
              <a:avLst/>
            </a:prstGeom>
            <a:noFill/>
          </p:spPr>
          <p:txBody>
            <a:bodyPr wrap="square" tIns="0" bIns="0" rtlCol="0">
              <a:spAutoFit/>
            </a:bodyPr>
            <a:lstStyle/>
            <a:p>
              <a:pPr algn="ctr"/>
              <a:r>
                <a:rPr lang="zh-TW" altLang="en-US" sz="4400" b="1" dirty="0" smtClean="0">
                  <a:solidFill>
                    <a:prstClr val="black"/>
                  </a:solidFill>
                  <a:latin typeface="微軟正黑體" panose="020B0604030504040204" pitchFamily="34" charset="-120"/>
                  <a:ea typeface="微軟正黑體" panose="020B0604030504040204" pitchFamily="34" charset="-120"/>
                </a:rPr>
                <a:t>輻射</a:t>
              </a:r>
              <a:endParaRPr lang="en-US" altLang="zh-TW" sz="4400" b="1" dirty="0" smtClean="0">
                <a:solidFill>
                  <a:prstClr val="black"/>
                </a:solidFill>
                <a:latin typeface="微軟正黑體" panose="020B0604030504040204" pitchFamily="34" charset="-120"/>
                <a:ea typeface="微軟正黑體" panose="020B0604030504040204" pitchFamily="34" charset="-120"/>
              </a:endParaRPr>
            </a:p>
          </p:txBody>
        </p:sp>
      </p:grpSp>
      <p:sp>
        <p:nvSpPr>
          <p:cNvPr id="16386" name="標題 1"/>
          <p:cNvSpPr>
            <a:spLocks noGrp="1"/>
          </p:cNvSpPr>
          <p:nvPr>
            <p:ph type="title"/>
          </p:nvPr>
        </p:nvSpPr>
        <p:spPr>
          <a:xfrm>
            <a:off x="35496" y="2059933"/>
            <a:ext cx="1928771" cy="1055688"/>
          </a:xfrm>
        </p:spPr>
        <p:txBody>
          <a:bodyPr/>
          <a:lstStyle/>
          <a:p>
            <a:pPr algn="r" eaLnBrk="1" hangingPunct="1"/>
            <a:r>
              <a:rPr lang="en-US" altLang="zh-TW" sz="2000" b="1" dirty="0" smtClean="0">
                <a:solidFill>
                  <a:schemeClr val="tx1"/>
                </a:solidFill>
                <a:latin typeface="微軟正黑體" panose="020B0604030504040204" pitchFamily="34" charset="-120"/>
                <a:ea typeface="微軟正黑體" panose="020B0604030504040204" pitchFamily="34" charset="-120"/>
              </a:rPr>
              <a:t>-</a:t>
            </a:r>
            <a:r>
              <a:rPr lang="zh-TW" altLang="en-US" sz="2000" b="1" dirty="0" smtClean="0">
                <a:solidFill>
                  <a:schemeClr val="tx1"/>
                </a:solidFill>
                <a:latin typeface="微軟正黑體" panose="020B0604030504040204" pitchFamily="34" charset="-120"/>
                <a:ea typeface="微軟正黑體" panose="020B0604030504040204" pitchFamily="34" charset="-120"/>
              </a:rPr>
              <a:t>微量元素分析</a:t>
            </a:r>
            <a:r>
              <a:rPr lang="en-US" altLang="zh-TW" sz="2000" b="1" dirty="0" smtClean="0">
                <a:solidFill>
                  <a:schemeClr val="tx1"/>
                </a:solidFill>
                <a:latin typeface="微軟正黑體" panose="020B0604030504040204" pitchFamily="34" charset="-120"/>
                <a:ea typeface="微軟正黑體" panose="020B0604030504040204" pitchFamily="34" charset="-120"/>
              </a:rPr>
              <a:t/>
            </a:r>
            <a:br>
              <a:rPr lang="en-US" altLang="zh-TW" sz="2000" b="1" dirty="0" smtClean="0">
                <a:solidFill>
                  <a:schemeClr val="tx1"/>
                </a:solidFill>
                <a:latin typeface="微軟正黑體" panose="020B0604030504040204" pitchFamily="34" charset="-120"/>
                <a:ea typeface="微軟正黑體" panose="020B0604030504040204" pitchFamily="34" charset="-120"/>
              </a:rPr>
            </a:br>
            <a:r>
              <a:rPr lang="en-US" altLang="zh-TW" sz="2000" b="1" dirty="0" smtClean="0">
                <a:solidFill>
                  <a:schemeClr val="tx1"/>
                </a:solidFill>
                <a:latin typeface="微軟正黑體" panose="020B0604030504040204" pitchFamily="34" charset="-120"/>
                <a:ea typeface="微軟正黑體" panose="020B0604030504040204" pitchFamily="34" charset="-120"/>
              </a:rPr>
              <a:t>-</a:t>
            </a:r>
            <a:r>
              <a:rPr lang="zh-TW" altLang="en-US" sz="2000" b="1" dirty="0" smtClean="0">
                <a:solidFill>
                  <a:schemeClr val="tx1"/>
                </a:solidFill>
                <a:latin typeface="微軟正黑體" panose="020B0604030504040204" pitchFamily="34" charset="-120"/>
                <a:ea typeface="微軟正黑體" panose="020B0604030504040204" pitchFamily="34" charset="-120"/>
              </a:rPr>
              <a:t>年代測定</a:t>
            </a:r>
            <a:r>
              <a:rPr lang="en-US" altLang="zh-TW" sz="2000" b="1" dirty="0" smtClean="0">
                <a:solidFill>
                  <a:schemeClr val="tx1"/>
                </a:solidFill>
                <a:latin typeface="微軟正黑體" panose="020B0604030504040204" pitchFamily="34" charset="-120"/>
                <a:ea typeface="微軟正黑體" panose="020B0604030504040204" pitchFamily="34" charset="-120"/>
              </a:rPr>
              <a:t/>
            </a:r>
            <a:br>
              <a:rPr lang="en-US" altLang="zh-TW" sz="2000" b="1" dirty="0" smtClean="0">
                <a:solidFill>
                  <a:schemeClr val="tx1"/>
                </a:solidFill>
                <a:latin typeface="微軟正黑體" panose="020B0604030504040204" pitchFamily="34" charset="-120"/>
                <a:ea typeface="微軟正黑體" panose="020B0604030504040204" pitchFamily="34" charset="-120"/>
              </a:rPr>
            </a:br>
            <a:r>
              <a:rPr lang="en-US" altLang="zh-TW" sz="2000" b="1" dirty="0" smtClean="0">
                <a:solidFill>
                  <a:schemeClr val="tx1"/>
                </a:solidFill>
                <a:latin typeface="微軟正黑體" panose="020B0604030504040204" pitchFamily="34" charset="-120"/>
                <a:ea typeface="微軟正黑體" panose="020B0604030504040204" pitchFamily="34" charset="-120"/>
              </a:rPr>
              <a:t>-</a:t>
            </a:r>
            <a:r>
              <a:rPr lang="zh-TW" altLang="en-US" sz="2000" b="1" dirty="0" smtClean="0">
                <a:solidFill>
                  <a:schemeClr val="tx1"/>
                </a:solidFill>
                <a:latin typeface="微軟正黑體" panose="020B0604030504040204" pitchFamily="34" charset="-120"/>
                <a:ea typeface="微軟正黑體" panose="020B0604030504040204" pitchFamily="34" charset="-120"/>
              </a:rPr>
              <a:t>示</a:t>
            </a:r>
            <a:r>
              <a:rPr lang="zh-TW" altLang="en-US" sz="2000" b="1" dirty="0">
                <a:solidFill>
                  <a:schemeClr val="tx1"/>
                </a:solidFill>
                <a:latin typeface="微軟正黑體" panose="020B0604030504040204" pitchFamily="34" charset="-120"/>
                <a:ea typeface="微軟正黑體" panose="020B0604030504040204" pitchFamily="34" charset="-120"/>
              </a:rPr>
              <a:t>蹤劑</a:t>
            </a:r>
            <a:endParaRPr lang="zh-TW" altLang="en-US" sz="2000" b="1" dirty="0" smtClean="0">
              <a:solidFill>
                <a:schemeClr val="tx1"/>
              </a:solidFill>
              <a:latin typeface="微軟正黑體" panose="020B0604030504040204" pitchFamily="34" charset="-120"/>
              <a:ea typeface="微軟正黑體" panose="020B0604030504040204" pitchFamily="34" charset="-120"/>
            </a:endParaRPr>
          </a:p>
        </p:txBody>
      </p:sp>
      <p:sp>
        <p:nvSpPr>
          <p:cNvPr id="16388" name="投影片編號版面配置區 1"/>
          <p:cNvSpPr>
            <a:spLocks noGrp="1"/>
          </p:cNvSpPr>
          <p:nvPr>
            <p:ph type="sldNum" sz="quarter" idx="12"/>
          </p:nvPr>
        </p:nvSpPr>
        <p:spPr>
          <a:xfrm>
            <a:off x="8839200" y="6553200"/>
            <a:ext cx="914400" cy="476250"/>
          </a:xfr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C159BE44-7AC1-49E1-BA15-CE947782DF78}" type="slidenum">
              <a:rPr lang="zh-TW" altLang="en-US" sz="1400" smtClean="0">
                <a:solidFill>
                  <a:prstClr val="black"/>
                </a:solidFill>
                <a:latin typeface="Arial" pitchFamily="34" charset="0"/>
                <a:ea typeface="新細明體" pitchFamily="18" charset="-120"/>
              </a:rPr>
              <a:pPr>
                <a:spcBef>
                  <a:spcPct val="0"/>
                </a:spcBef>
                <a:buClrTx/>
                <a:buSzTx/>
                <a:buFontTx/>
                <a:buNone/>
              </a:pPr>
              <a:t>13</a:t>
            </a:fld>
            <a:endParaRPr lang="en-US" altLang="zh-TW" sz="1400" dirty="0" smtClean="0">
              <a:solidFill>
                <a:prstClr val="black"/>
              </a:solidFill>
              <a:latin typeface="Arial" pitchFamily="34" charset="0"/>
              <a:ea typeface="新細明體" pitchFamily="18" charset="-120"/>
            </a:endParaRPr>
          </a:p>
        </p:txBody>
      </p:sp>
      <p:sp>
        <p:nvSpPr>
          <p:cNvPr id="6" name="標題 1"/>
          <p:cNvSpPr txBox="1">
            <a:spLocks/>
          </p:cNvSpPr>
          <p:nvPr/>
        </p:nvSpPr>
        <p:spPr>
          <a:xfrm>
            <a:off x="7256768" y="2059933"/>
            <a:ext cx="1676400" cy="1055688"/>
          </a:xfrm>
          <a:prstGeom prst="rect">
            <a:avLst/>
          </a:prstGeom>
        </p:spPr>
        <p:txBody>
          <a:bodyPr wrap="square" lIns="0" tIns="0" rIns="0" bIns="0">
            <a:noAutofit/>
          </a:bodyPr>
          <a:lstStyle/>
          <a:p>
            <a:r>
              <a:rPr lang="en-US" altLang="zh-TW" sz="2000" b="1" kern="0" dirty="0" smtClean="0">
                <a:solidFill>
                  <a:prstClr val="black"/>
                </a:solidFill>
                <a:latin typeface="微軟正黑體" panose="020B0604030504040204" pitchFamily="34" charset="-120"/>
                <a:ea typeface="微軟正黑體" panose="020B0604030504040204" pitchFamily="34" charset="-120"/>
              </a:rPr>
              <a:t>-</a:t>
            </a:r>
            <a:r>
              <a:rPr lang="zh-TW" altLang="en-US" sz="2000" b="1" kern="0" dirty="0" smtClean="0">
                <a:solidFill>
                  <a:prstClr val="black"/>
                </a:solidFill>
                <a:latin typeface="微軟正黑體" panose="020B0604030504040204" pitchFamily="34" charset="-120"/>
                <a:ea typeface="微軟正黑體" panose="020B0604030504040204" pitchFamily="34" charset="-120"/>
              </a:rPr>
              <a:t>非破壞性檢測</a:t>
            </a:r>
            <a:r>
              <a:rPr lang="en-US" altLang="zh-TW" sz="2000" b="1" kern="0" dirty="0" smtClean="0">
                <a:solidFill>
                  <a:prstClr val="black"/>
                </a:solidFill>
                <a:latin typeface="微軟正黑體" panose="020B0604030504040204" pitchFamily="34" charset="-120"/>
                <a:ea typeface="微軟正黑體" panose="020B0604030504040204" pitchFamily="34" charset="-120"/>
              </a:rPr>
              <a:t/>
            </a:r>
            <a:br>
              <a:rPr lang="en-US" altLang="zh-TW" sz="2000" b="1" kern="0" dirty="0" smtClean="0">
                <a:solidFill>
                  <a:prstClr val="black"/>
                </a:solidFill>
                <a:latin typeface="微軟正黑體" panose="020B0604030504040204" pitchFamily="34" charset="-120"/>
                <a:ea typeface="微軟正黑體" panose="020B0604030504040204" pitchFamily="34" charset="-120"/>
              </a:rPr>
            </a:br>
            <a:r>
              <a:rPr lang="en-US" altLang="zh-TW" sz="2000" b="1" kern="0" dirty="0" smtClean="0">
                <a:solidFill>
                  <a:prstClr val="black"/>
                </a:solidFill>
                <a:latin typeface="微軟正黑體" panose="020B0604030504040204" pitchFamily="34" charset="-120"/>
                <a:ea typeface="微軟正黑體" panose="020B0604030504040204" pitchFamily="34" charset="-120"/>
              </a:rPr>
              <a:t>-</a:t>
            </a:r>
            <a:r>
              <a:rPr lang="zh-TW" altLang="en-US" sz="2000" b="1" kern="0" dirty="0">
                <a:solidFill>
                  <a:prstClr val="black"/>
                </a:solidFill>
                <a:latin typeface="微軟正黑體" panose="020B0604030504040204" pitchFamily="34" charset="-120"/>
                <a:ea typeface="微軟正黑體" panose="020B0604030504040204" pitchFamily="34" charset="-120"/>
              </a:rPr>
              <a:t>夜光錶塗料</a:t>
            </a:r>
          </a:p>
          <a:p>
            <a:r>
              <a:rPr lang="en-US" altLang="zh-TW" sz="2000" b="1" kern="0" dirty="0" smtClean="0">
                <a:solidFill>
                  <a:prstClr val="black"/>
                </a:solidFill>
                <a:latin typeface="微軟正黑體" panose="020B0604030504040204" pitchFamily="34" charset="-120"/>
                <a:ea typeface="微軟正黑體" panose="020B0604030504040204" pitchFamily="34" charset="-120"/>
              </a:rPr>
              <a:t>-</a:t>
            </a:r>
            <a:r>
              <a:rPr lang="zh-TW" altLang="en-US" sz="2000" b="1" kern="0" dirty="0">
                <a:solidFill>
                  <a:prstClr val="black"/>
                </a:solidFill>
                <a:latin typeface="微軟正黑體" panose="020B0604030504040204" pitchFamily="34" charset="-120"/>
                <a:ea typeface="微軟正黑體" panose="020B0604030504040204" pitchFamily="34" charset="-120"/>
              </a:rPr>
              <a:t>厚度測定</a:t>
            </a:r>
            <a:endParaRPr lang="zh-TW" altLang="en-US" sz="2000" b="1" kern="0" dirty="0" smtClean="0">
              <a:solidFill>
                <a:prstClr val="black"/>
              </a:solidFill>
              <a:latin typeface="微軟正黑體" panose="020B0604030504040204" pitchFamily="34" charset="-120"/>
              <a:ea typeface="微軟正黑體" panose="020B0604030504040204" pitchFamily="34" charset="-120"/>
            </a:endParaRPr>
          </a:p>
        </p:txBody>
      </p:sp>
      <p:sp>
        <p:nvSpPr>
          <p:cNvPr id="7" name="標題 1"/>
          <p:cNvSpPr txBox="1">
            <a:spLocks/>
          </p:cNvSpPr>
          <p:nvPr/>
        </p:nvSpPr>
        <p:spPr>
          <a:xfrm>
            <a:off x="7256768" y="4803133"/>
            <a:ext cx="1676400" cy="1055688"/>
          </a:xfrm>
          <a:prstGeom prst="rect">
            <a:avLst/>
          </a:prstGeom>
        </p:spPr>
        <p:txBody>
          <a:bodyPr wrap="square" lIns="0" tIns="0" rIns="0" bIns="0">
            <a:noAutofit/>
          </a:bodyPr>
          <a:lstStyle/>
          <a:p>
            <a:r>
              <a:rPr lang="en-US" altLang="zh-TW" sz="2000" b="1" kern="0" dirty="0" smtClean="0">
                <a:solidFill>
                  <a:prstClr val="black"/>
                </a:solidFill>
                <a:latin typeface="微軟正黑體" panose="020B0604030504040204" pitchFamily="34" charset="-120"/>
                <a:ea typeface="微軟正黑體" panose="020B0604030504040204" pitchFamily="34" charset="-120"/>
              </a:rPr>
              <a:t>-</a:t>
            </a:r>
            <a:r>
              <a:rPr lang="zh-TW" altLang="en-US" sz="2000" b="1" kern="0" dirty="0" smtClean="0">
                <a:solidFill>
                  <a:prstClr val="black"/>
                </a:solidFill>
                <a:latin typeface="微軟正黑體" panose="020B0604030504040204" pitchFamily="34" charset="-120"/>
                <a:ea typeface="微軟正黑體" panose="020B0604030504040204" pitchFamily="34" charset="-120"/>
              </a:rPr>
              <a:t>醫療用品滅菌</a:t>
            </a:r>
            <a:r>
              <a:rPr lang="en-US" altLang="zh-TW" sz="2000" b="1" kern="0" dirty="0" smtClean="0">
                <a:solidFill>
                  <a:prstClr val="black"/>
                </a:solidFill>
                <a:latin typeface="微軟正黑體" panose="020B0604030504040204" pitchFamily="34" charset="-120"/>
                <a:ea typeface="微軟正黑體" panose="020B0604030504040204" pitchFamily="34" charset="-120"/>
              </a:rPr>
              <a:t/>
            </a:r>
            <a:br>
              <a:rPr lang="en-US" altLang="zh-TW" sz="2000" b="1" kern="0" dirty="0" smtClean="0">
                <a:solidFill>
                  <a:prstClr val="black"/>
                </a:solidFill>
                <a:latin typeface="微軟正黑體" panose="020B0604030504040204" pitchFamily="34" charset="-120"/>
                <a:ea typeface="微軟正黑體" panose="020B0604030504040204" pitchFamily="34" charset="-120"/>
              </a:rPr>
            </a:br>
            <a:r>
              <a:rPr lang="en-US" altLang="zh-TW" sz="2000" b="1" kern="0" dirty="0" smtClean="0">
                <a:solidFill>
                  <a:prstClr val="black"/>
                </a:solidFill>
                <a:latin typeface="微軟正黑體" panose="020B0604030504040204" pitchFamily="34" charset="-120"/>
                <a:ea typeface="微軟正黑體" panose="020B0604030504040204" pitchFamily="34" charset="-120"/>
              </a:rPr>
              <a:t>-</a:t>
            </a:r>
            <a:r>
              <a:rPr lang="zh-TW" altLang="en-US" sz="2000" b="1" kern="0" dirty="0" smtClean="0">
                <a:solidFill>
                  <a:prstClr val="black"/>
                </a:solidFill>
                <a:latin typeface="微軟正黑體" panose="020B0604030504040204" pitchFamily="34" charset="-120"/>
                <a:ea typeface="微軟正黑體" panose="020B0604030504040204" pitchFamily="34" charset="-120"/>
              </a:rPr>
              <a:t>癌症治療</a:t>
            </a:r>
            <a:endParaRPr lang="en-US" altLang="zh-TW" sz="2000" b="1" kern="0" dirty="0" smtClean="0">
              <a:solidFill>
                <a:prstClr val="black"/>
              </a:solidFill>
              <a:latin typeface="微軟正黑體" panose="020B0604030504040204" pitchFamily="34" charset="-120"/>
              <a:ea typeface="微軟正黑體" panose="020B0604030504040204" pitchFamily="34" charset="-120"/>
            </a:endParaRPr>
          </a:p>
          <a:p>
            <a:r>
              <a:rPr lang="en-US" altLang="zh-TW" sz="2000" b="1" kern="0" dirty="0" smtClean="0">
                <a:solidFill>
                  <a:prstClr val="black"/>
                </a:solidFill>
                <a:latin typeface="微軟正黑體" panose="020B0604030504040204" pitchFamily="34" charset="-120"/>
                <a:ea typeface="微軟正黑體" panose="020B0604030504040204" pitchFamily="34" charset="-120"/>
              </a:rPr>
              <a:t>-X</a:t>
            </a:r>
            <a:r>
              <a:rPr lang="zh-TW" altLang="en-US" sz="2000" b="1" kern="0" dirty="0" smtClean="0">
                <a:solidFill>
                  <a:prstClr val="black"/>
                </a:solidFill>
                <a:latin typeface="微軟正黑體" panose="020B0604030504040204" pitchFamily="34" charset="-120"/>
                <a:ea typeface="微軟正黑體" panose="020B0604030504040204" pitchFamily="34" charset="-120"/>
              </a:rPr>
              <a:t>光檢查</a:t>
            </a:r>
          </a:p>
        </p:txBody>
      </p:sp>
      <p:sp>
        <p:nvSpPr>
          <p:cNvPr id="8" name="標題 1"/>
          <p:cNvSpPr txBox="1">
            <a:spLocks/>
          </p:cNvSpPr>
          <p:nvPr/>
        </p:nvSpPr>
        <p:spPr>
          <a:xfrm>
            <a:off x="287867" y="4800488"/>
            <a:ext cx="1676400" cy="1055688"/>
          </a:xfrm>
          <a:prstGeom prst="rect">
            <a:avLst/>
          </a:prstGeom>
        </p:spPr>
        <p:txBody>
          <a:bodyPr wrap="square" lIns="0" tIns="0" rIns="0" bIns="0">
            <a:noAutofit/>
          </a:bodyPr>
          <a:lstStyle/>
          <a:p>
            <a:pPr algn="r"/>
            <a:r>
              <a:rPr lang="en-US" altLang="zh-TW" sz="2000" b="1" kern="0" dirty="0" smtClean="0">
                <a:solidFill>
                  <a:prstClr val="black"/>
                </a:solidFill>
                <a:latin typeface="微軟正黑體" panose="020B0604030504040204" pitchFamily="34" charset="-120"/>
                <a:ea typeface="微軟正黑體" panose="020B0604030504040204" pitchFamily="34" charset="-120"/>
              </a:rPr>
              <a:t>-</a:t>
            </a:r>
            <a:r>
              <a:rPr lang="zh-TW" altLang="en-US" sz="2000" b="1" kern="0" dirty="0" smtClean="0">
                <a:solidFill>
                  <a:prstClr val="black"/>
                </a:solidFill>
                <a:latin typeface="微軟正黑體" panose="020B0604030504040204" pitchFamily="34" charset="-120"/>
                <a:ea typeface="微軟正黑體" panose="020B0604030504040204" pitchFamily="34" charset="-120"/>
              </a:rPr>
              <a:t>食品照射</a:t>
            </a:r>
            <a:r>
              <a:rPr lang="en-US" altLang="zh-TW" sz="2000" b="1" kern="0" dirty="0" smtClean="0">
                <a:solidFill>
                  <a:prstClr val="black"/>
                </a:solidFill>
                <a:latin typeface="微軟正黑體" panose="020B0604030504040204" pitchFamily="34" charset="-120"/>
                <a:ea typeface="微軟正黑體" panose="020B0604030504040204" pitchFamily="34" charset="-120"/>
              </a:rPr>
              <a:t/>
            </a:r>
            <a:br>
              <a:rPr lang="en-US" altLang="zh-TW" sz="2000" b="1" kern="0" dirty="0" smtClean="0">
                <a:solidFill>
                  <a:prstClr val="black"/>
                </a:solidFill>
                <a:latin typeface="微軟正黑體" panose="020B0604030504040204" pitchFamily="34" charset="-120"/>
                <a:ea typeface="微軟正黑體" panose="020B0604030504040204" pitchFamily="34" charset="-120"/>
              </a:rPr>
            </a:br>
            <a:r>
              <a:rPr lang="en-US" altLang="zh-TW" sz="2000" b="1" kern="0" dirty="0" smtClean="0">
                <a:solidFill>
                  <a:prstClr val="black"/>
                </a:solidFill>
                <a:latin typeface="微軟正黑體" panose="020B0604030504040204" pitchFamily="34" charset="-120"/>
                <a:ea typeface="微軟正黑體" panose="020B0604030504040204" pitchFamily="34" charset="-120"/>
              </a:rPr>
              <a:t>-</a:t>
            </a:r>
            <a:r>
              <a:rPr lang="zh-TW" altLang="en-US" sz="2000" b="1" kern="0" dirty="0" smtClean="0">
                <a:solidFill>
                  <a:prstClr val="black"/>
                </a:solidFill>
                <a:latin typeface="微軟正黑體" panose="020B0604030504040204" pitchFamily="34" charset="-120"/>
                <a:ea typeface="微軟正黑體" panose="020B0604030504040204" pitchFamily="34" charset="-120"/>
              </a:rPr>
              <a:t>害蟲防治</a:t>
            </a:r>
            <a:r>
              <a:rPr lang="en-US" altLang="zh-TW" sz="2000" b="1" kern="0" dirty="0" smtClean="0">
                <a:solidFill>
                  <a:prstClr val="black"/>
                </a:solidFill>
                <a:latin typeface="微軟正黑體" panose="020B0604030504040204" pitchFamily="34" charset="-120"/>
                <a:ea typeface="微軟正黑體" panose="020B0604030504040204" pitchFamily="34" charset="-120"/>
              </a:rPr>
              <a:t/>
            </a:r>
            <a:br>
              <a:rPr lang="en-US" altLang="zh-TW" sz="2000" b="1" kern="0" dirty="0" smtClean="0">
                <a:solidFill>
                  <a:prstClr val="black"/>
                </a:solidFill>
                <a:latin typeface="微軟正黑體" panose="020B0604030504040204" pitchFamily="34" charset="-120"/>
                <a:ea typeface="微軟正黑體" panose="020B0604030504040204" pitchFamily="34" charset="-120"/>
              </a:rPr>
            </a:br>
            <a:r>
              <a:rPr lang="en-US" altLang="zh-TW" sz="2000" b="1" kern="0" dirty="0" smtClean="0">
                <a:solidFill>
                  <a:prstClr val="black"/>
                </a:solidFill>
                <a:latin typeface="微軟正黑體" panose="020B0604030504040204" pitchFamily="34" charset="-120"/>
                <a:ea typeface="微軟正黑體" panose="020B0604030504040204" pitchFamily="34" charset="-120"/>
              </a:rPr>
              <a:t>-</a:t>
            </a:r>
            <a:r>
              <a:rPr lang="zh-TW" altLang="en-US" sz="2000" b="1" kern="0" dirty="0" smtClean="0">
                <a:solidFill>
                  <a:prstClr val="black"/>
                </a:solidFill>
                <a:latin typeface="微軟正黑體" panose="020B0604030504040204" pitchFamily="34" charset="-120"/>
                <a:ea typeface="微軟正黑體" panose="020B0604030504040204" pitchFamily="34" charset="-120"/>
              </a:rPr>
              <a:t>品種改良</a:t>
            </a:r>
          </a:p>
        </p:txBody>
      </p:sp>
      <p:sp>
        <p:nvSpPr>
          <p:cNvPr id="12" name="object 13"/>
          <p:cNvSpPr txBox="1">
            <a:spLocks/>
          </p:cNvSpPr>
          <p:nvPr/>
        </p:nvSpPr>
        <p:spPr>
          <a:xfrm>
            <a:off x="1752600" y="792296"/>
            <a:ext cx="6519628" cy="1011274"/>
          </a:xfrm>
          <a:prstGeom prst="rect">
            <a:avLst/>
          </a:prstGeom>
        </p:spPr>
        <p:txBody>
          <a:bodyPr vert="horz" wrap="square" lIns="0" tIns="0" rIns="0" bIns="0" rtlCol="0">
            <a:noAutofit/>
          </a:bodyPr>
          <a:lstStyle/>
          <a:p>
            <a:pPr marL="966469"/>
            <a:r>
              <a:rPr lang="zh-TW" altLang="en-US" sz="4800" b="1" kern="0" dirty="0" smtClean="0">
                <a:solidFill>
                  <a:prstClr val="black"/>
                </a:solidFill>
                <a:latin typeface="微軟正黑體" panose="020B0604030504040204" pitchFamily="34" charset="-120"/>
                <a:ea typeface="微軟正黑體" panose="020B0604030504040204" pitchFamily="34" charset="-120"/>
                <a:cs typeface="微軟正黑體"/>
              </a:rPr>
              <a:t>原子能之運用</a:t>
            </a:r>
            <a:endParaRPr lang="zh-TW" altLang="en-US" sz="4800" b="1" kern="0" dirty="0">
              <a:solidFill>
                <a:prstClr val="black"/>
              </a:solidFill>
              <a:latin typeface="微軟正黑體" panose="020B0604030504040204" pitchFamily="34" charset="-120"/>
              <a:ea typeface="微軟正黑體" panose="020B0604030504040204" pitchFamily="34" charset="-120"/>
              <a:cs typeface="微軟正黑體"/>
            </a:endParaRPr>
          </a:p>
        </p:txBody>
      </p:sp>
    </p:spTree>
    <p:extLst>
      <p:ext uri="{BB962C8B-B14F-4D97-AF65-F5344CB8AC3E}">
        <p14:creationId xmlns:p14="http://schemas.microsoft.com/office/powerpoint/2010/main" val="2727730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
          <p:cNvSpPr/>
          <p:nvPr/>
        </p:nvSpPr>
        <p:spPr>
          <a:xfrm>
            <a:off x="0" y="1588"/>
            <a:ext cx="9142413" cy="6719887"/>
          </a:xfrm>
          <a:custGeom>
            <a:avLst/>
            <a:gdLst/>
            <a:ahLst/>
            <a:cxnLst/>
            <a:rect l="l" t="t" r="r" b="b"/>
            <a:pathLst>
              <a:path w="9142411" h="6719887">
                <a:moveTo>
                  <a:pt x="1588" y="6719951"/>
                </a:moveTo>
                <a:lnTo>
                  <a:pt x="9144000" y="6719951"/>
                </a:lnTo>
                <a:lnTo>
                  <a:pt x="9144000" y="63"/>
                </a:lnTo>
                <a:lnTo>
                  <a:pt x="1588" y="63"/>
                </a:lnTo>
                <a:lnTo>
                  <a:pt x="1588" y="6719951"/>
                </a:lnTo>
              </a:path>
            </a:pathLst>
          </a:custGeom>
          <a:solidFill>
            <a:srgbClr val="FFFFFF"/>
          </a:solidFill>
        </p:spPr>
        <p:txBody>
          <a:bodyPr lIns="0" tIns="0" rIns="0" bIns="0"/>
          <a:lstStyle/>
          <a:p>
            <a:pPr>
              <a:defRPr/>
            </a:pPr>
            <a:endParaRPr>
              <a:solidFill>
                <a:prstClr val="black"/>
              </a:solidFill>
              <a:ea typeface="新細明體" pitchFamily="18" charset="-120"/>
            </a:endParaRPr>
          </a:p>
        </p:txBody>
      </p:sp>
      <p:pic>
        <p:nvPicPr>
          <p:cNvPr id="216067"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90625"/>
            <a:ext cx="64008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nvSpPr>
        <p:spPr bwMode="auto">
          <a:xfrm>
            <a:off x="152400" y="76200"/>
            <a:ext cx="6781800" cy="950913"/>
          </a:xfrm>
          <a:prstGeom prst="rect">
            <a:avLst/>
          </a:prstGeom>
          <a:noFill/>
          <a:ln w="9525">
            <a:noFill/>
            <a:miter lim="800000"/>
            <a:headEnd/>
            <a:tailEnd/>
          </a:ln>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defRPr/>
            </a:pPr>
            <a:r>
              <a:rPr lang="zh-TW" altLang="en-US" sz="4400" b="1" smtClean="0">
                <a:solidFill>
                  <a:srgbClr val="006600"/>
                </a:solidFill>
                <a:effectLst>
                  <a:outerShdw blurRad="38100" dist="38100" dir="2700000" algn="tl">
                    <a:srgbClr val="C0C0C0"/>
                  </a:outerShdw>
                </a:effectLst>
                <a:latin typeface="Microsoft JhengHei" panose="020B0604030504040204" pitchFamily="34" charset="-120"/>
                <a:ea typeface="Microsoft JhengHei" panose="020B0604030504040204" pitchFamily="34" charset="-120"/>
              </a:rPr>
              <a:t>法規定義的「</a:t>
            </a:r>
            <a:r>
              <a:rPr lang="zh-TW" altLang="en-US" sz="5200" b="1" smtClean="0">
                <a:solidFill>
                  <a:srgbClr val="FF0000"/>
                </a:solidFill>
                <a:effectLst>
                  <a:outerShdw blurRad="38100" dist="38100" dir="2700000" algn="tl">
                    <a:srgbClr val="C0C0C0"/>
                  </a:outerShdw>
                </a:effectLst>
                <a:latin typeface="Microsoft JhengHei" panose="020B0604030504040204" pitchFamily="34" charset="-120"/>
                <a:ea typeface="Microsoft JhengHei" panose="020B0604030504040204" pitchFamily="34" charset="-120"/>
              </a:rPr>
              <a:t>輻射源</a:t>
            </a:r>
            <a:r>
              <a:rPr lang="zh-TW" altLang="en-US" sz="4400" b="1" smtClean="0">
                <a:solidFill>
                  <a:srgbClr val="006600"/>
                </a:solidFill>
                <a:effectLst>
                  <a:outerShdw blurRad="38100" dist="38100" dir="2700000" algn="tl">
                    <a:srgbClr val="C0C0C0"/>
                  </a:outerShdw>
                </a:effectLst>
                <a:latin typeface="Microsoft JhengHei" panose="020B0604030504040204" pitchFamily="34" charset="-120"/>
                <a:ea typeface="Microsoft JhengHei" panose="020B0604030504040204" pitchFamily="34" charset="-120"/>
              </a:rPr>
              <a:t>」</a:t>
            </a:r>
            <a:endParaRPr lang="en-US" altLang="zh-TW" sz="4400" b="1" smtClean="0">
              <a:solidFill>
                <a:srgbClr val="006600"/>
              </a:solidFill>
              <a:effectLst>
                <a:outerShdw blurRad="38100" dist="38100" dir="2700000" algn="tl">
                  <a:srgbClr val="C0C0C0"/>
                </a:outerShdw>
              </a:effectLst>
              <a:latin typeface="Microsoft JhengHei" panose="020B0604030504040204" pitchFamily="34" charset="-120"/>
              <a:ea typeface="Microsoft JhengHei" panose="020B0604030504040204" pitchFamily="34" charset="-120"/>
            </a:endParaRPr>
          </a:p>
        </p:txBody>
      </p:sp>
      <p:pic>
        <p:nvPicPr>
          <p:cNvPr id="216069" name="圖片 4"/>
          <p:cNvPicPr>
            <a:picLocks noChangeAspect="1"/>
          </p:cNvPicPr>
          <p:nvPr/>
        </p:nvPicPr>
        <p:blipFill>
          <a:blip r:embed="rId3">
            <a:extLst>
              <a:ext uri="{28A0092B-C50C-407E-A947-70E740481C1C}">
                <a14:useLocalDpi xmlns:a14="http://schemas.microsoft.com/office/drawing/2010/main" val="0"/>
              </a:ext>
            </a:extLst>
          </a:blip>
          <a:srcRect l="13432" t="8955" r="10448" b="4478"/>
          <a:stretch>
            <a:fillRect/>
          </a:stretch>
        </p:blipFill>
        <p:spPr bwMode="auto">
          <a:xfrm>
            <a:off x="190500" y="2286000"/>
            <a:ext cx="259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0" name="圖片 5"/>
          <p:cNvPicPr>
            <a:picLocks noChangeAspect="1"/>
          </p:cNvPicPr>
          <p:nvPr/>
        </p:nvPicPr>
        <p:blipFill>
          <a:blip r:embed="rId4">
            <a:extLst>
              <a:ext uri="{28A0092B-C50C-407E-A947-70E740481C1C}">
                <a14:useLocalDpi xmlns:a14="http://schemas.microsoft.com/office/drawing/2010/main" val="0"/>
              </a:ext>
            </a:extLst>
          </a:blip>
          <a:srcRect l="15565" t="19698" r="4878" b="19698"/>
          <a:stretch>
            <a:fillRect/>
          </a:stretch>
        </p:blipFill>
        <p:spPr bwMode="auto">
          <a:xfrm>
            <a:off x="152400" y="4962525"/>
            <a:ext cx="39624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1" name="Picture 2" descr="C:\Users\cllai\Desktop\IR-1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5338" y="858838"/>
            <a:ext cx="1770062"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2" name="Picture 3" descr="C:\Users\cllai\Desktop\核醫藥物.jpg"/>
          <p:cNvPicPr>
            <a:picLocks noChangeAspect="1" noChangeArrowheads="1"/>
          </p:cNvPicPr>
          <p:nvPr/>
        </p:nvPicPr>
        <p:blipFill>
          <a:blip r:embed="rId6">
            <a:extLst>
              <a:ext uri="{28A0092B-C50C-407E-A947-70E740481C1C}">
                <a14:useLocalDpi xmlns:a14="http://schemas.microsoft.com/office/drawing/2010/main" val="0"/>
              </a:ext>
            </a:extLst>
          </a:blip>
          <a:srcRect t="17105"/>
          <a:stretch>
            <a:fillRect/>
          </a:stretch>
        </p:blipFill>
        <p:spPr bwMode="auto">
          <a:xfrm>
            <a:off x="7315200" y="2743200"/>
            <a:ext cx="17446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3" name="投影片編號版面配置區 5"/>
          <p:cNvSpPr>
            <a:spLocks noGrp="1"/>
          </p:cNvSpPr>
          <p:nvPr>
            <p:ph type="sldNum" sz="quarter" idx="12"/>
          </p:nvPr>
        </p:nvSpPr>
        <p:spPr bwMode="auto">
          <a:xfrm>
            <a:off x="68580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BF491500-5B57-468F-B868-51F70EB446AD}" type="slidenum">
              <a:rPr lang="zh-TW" altLang="en-US" sz="1600">
                <a:solidFill>
                  <a:srgbClr val="000000"/>
                </a:solidFill>
                <a:latin typeface="Microsoft JhengHei" pitchFamily="34" charset="-120"/>
                <a:ea typeface="Microsoft JhengHei" pitchFamily="34" charset="-120"/>
              </a:rPr>
              <a:pPr>
                <a:spcBef>
                  <a:spcPct val="0"/>
                </a:spcBef>
                <a:buFontTx/>
                <a:buNone/>
              </a:pPr>
              <a:t>14</a:t>
            </a:fld>
            <a:endParaRPr lang="en-US" altLang="zh-TW" sz="1600">
              <a:solidFill>
                <a:srgbClr val="000000"/>
              </a:solidFill>
              <a:latin typeface="Microsoft JhengHei" pitchFamily="34" charset="-120"/>
              <a:ea typeface="Microsoft JhengHei" pitchFamily="34" charset="-120"/>
            </a:endParaRPr>
          </a:p>
        </p:txBody>
      </p:sp>
    </p:spTree>
    <p:extLst>
      <p:ext uri="{BB962C8B-B14F-4D97-AF65-F5344CB8AC3E}">
        <p14:creationId xmlns:p14="http://schemas.microsoft.com/office/powerpoint/2010/main" val="3019985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673850"/>
            <a:ext cx="9143999" cy="0"/>
          </a:xfrm>
          <a:custGeom>
            <a:avLst/>
            <a:gdLst/>
            <a:ahLst/>
            <a:cxnLst/>
            <a:rect l="l" t="t" r="r" b="b"/>
            <a:pathLst>
              <a:path w="9143999">
                <a:moveTo>
                  <a:pt x="0" y="0"/>
                </a:moveTo>
                <a:lnTo>
                  <a:pt x="9143999" y="0"/>
                </a:lnTo>
              </a:path>
            </a:pathLst>
          </a:custGeom>
          <a:ln w="48895">
            <a:solidFill>
              <a:srgbClr val="A6A6A6"/>
            </a:solidFill>
          </a:ln>
        </p:spPr>
        <p:txBody>
          <a:bodyPr wrap="square" lIns="0" tIns="0" rIns="0" bIns="0" rtlCol="0">
            <a:noAutofit/>
          </a:bodyPr>
          <a:lstStyle/>
          <a:p>
            <a:endParaRPr/>
          </a:p>
        </p:txBody>
      </p:sp>
      <p:sp>
        <p:nvSpPr>
          <p:cNvPr id="3" name="object 3"/>
          <p:cNvSpPr/>
          <p:nvPr/>
        </p:nvSpPr>
        <p:spPr>
          <a:xfrm>
            <a:off x="0" y="6721474"/>
            <a:ext cx="9144000" cy="128587"/>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2267744" y="914400"/>
            <a:ext cx="4789512" cy="726440"/>
          </a:xfrm>
          <a:prstGeom prst="rect">
            <a:avLst/>
          </a:prstGeom>
        </p:spPr>
        <p:txBody>
          <a:bodyPr vert="horz" wrap="square" lIns="0" tIns="0" rIns="0" bIns="0" rtlCol="0">
            <a:noAutofit/>
          </a:bodyPr>
          <a:lstStyle/>
          <a:p>
            <a:pPr marL="12700">
              <a:lnSpc>
                <a:spcPts val="5720"/>
              </a:lnSpc>
            </a:pPr>
            <a:r>
              <a:rPr sz="4800" b="1" dirty="0" err="1" smtClean="0">
                <a:solidFill>
                  <a:srgbClr val="006600"/>
                </a:solidFill>
                <a:latin typeface="微軟正黑體" panose="020B0604030504040204" pitchFamily="34" charset="-120"/>
                <a:ea typeface="微軟正黑體" panose="020B0604030504040204" pitchFamily="34" charset="-120"/>
                <a:cs typeface="微軟正黑體"/>
              </a:rPr>
              <a:t>輻射的單位</a:t>
            </a:r>
            <a:r>
              <a:rPr lang="zh-TW" altLang="en-US" sz="4800" b="1" dirty="0" smtClean="0">
                <a:solidFill>
                  <a:srgbClr val="006600"/>
                </a:solidFill>
                <a:latin typeface="微軟正黑體" panose="020B0604030504040204" pitchFamily="34" charset="-120"/>
                <a:ea typeface="微軟正黑體" panose="020B0604030504040204" pitchFamily="34" charset="-120"/>
                <a:cs typeface="微軟正黑體"/>
              </a:rPr>
              <a:t>？</a:t>
            </a:r>
            <a:endParaRPr sz="4800" dirty="0">
              <a:solidFill>
                <a:srgbClr val="006600"/>
              </a:solidFill>
              <a:latin typeface="微軟正黑體" panose="020B0604030504040204" pitchFamily="34" charset="-120"/>
              <a:ea typeface="微軟正黑體" panose="020B0604030504040204" pitchFamily="34" charset="-120"/>
              <a:cs typeface="微軟正黑體"/>
            </a:endParaRPr>
          </a:p>
        </p:txBody>
      </p:sp>
      <p:sp>
        <p:nvSpPr>
          <p:cNvPr id="5" name="object 5"/>
          <p:cNvSpPr txBox="1"/>
          <p:nvPr/>
        </p:nvSpPr>
        <p:spPr>
          <a:xfrm>
            <a:off x="228600" y="1981200"/>
            <a:ext cx="3886200" cy="1981200"/>
          </a:xfrm>
          <a:prstGeom prst="rect">
            <a:avLst/>
          </a:prstGeom>
        </p:spPr>
        <p:txBody>
          <a:bodyPr vert="horz" wrap="square" lIns="0" tIns="0" rIns="0" bIns="0" rtlCol="0">
            <a:noAutofit/>
          </a:bodyPr>
          <a:lstStyle/>
          <a:p>
            <a:pPr marL="355600" indent="-342900">
              <a:lnSpc>
                <a:spcPct val="100000"/>
              </a:lnSpc>
              <a:buClr>
                <a:srgbClr val="CC0000"/>
              </a:buClr>
              <a:buSzPct val="69642"/>
              <a:buFont typeface="Wingdings"/>
              <a:buChar char="□"/>
              <a:tabLst>
                <a:tab pos="355600" algn="l"/>
              </a:tabLst>
            </a:pPr>
            <a:r>
              <a:rPr sz="2800" b="1" spc="-30" dirty="0" smtClean="0">
                <a:solidFill>
                  <a:srgbClr val="0000FF"/>
                </a:solidFill>
                <a:latin typeface="微軟正黑體"/>
                <a:cs typeface="微軟正黑體"/>
              </a:rPr>
              <a:t>活度</a:t>
            </a:r>
            <a:r>
              <a:rPr sz="2800" b="1" spc="-15" dirty="0" smtClean="0">
                <a:solidFill>
                  <a:srgbClr val="0000FF"/>
                </a:solidFill>
                <a:latin typeface="微軟正黑體"/>
                <a:cs typeface="微軟正黑體"/>
              </a:rPr>
              <a:t>(Activity)</a:t>
            </a:r>
            <a:endParaRPr lang="en-US" sz="2800" dirty="0">
              <a:latin typeface="微軟正黑體"/>
              <a:cs typeface="微軟正黑體"/>
            </a:endParaRPr>
          </a:p>
          <a:p>
            <a:pPr marL="812800" lvl="1" indent="-342900">
              <a:buClr>
                <a:srgbClr val="CC0000"/>
              </a:buClr>
              <a:buSzPct val="69642"/>
              <a:buFont typeface="Wingdings" panose="05000000000000000000" pitchFamily="2" charset="2"/>
              <a:buChar char="Ø"/>
              <a:tabLst>
                <a:tab pos="355600" algn="l"/>
              </a:tabLst>
            </a:pPr>
            <a:r>
              <a:rPr sz="2400" spc="-5" dirty="0" err="1" smtClean="0">
                <a:latin typeface="微軟正黑體" panose="020B0604030504040204" pitchFamily="34" charset="-120"/>
                <a:ea typeface="微軟正黑體" panose="020B0604030504040204" pitchFamily="34" charset="-120"/>
                <a:cs typeface="微軟正黑體"/>
              </a:rPr>
              <a:t>定量核種</a:t>
            </a:r>
            <a:r>
              <a:rPr sz="2400" spc="0" dirty="0" err="1" smtClean="0">
                <a:latin typeface="微軟正黑體" panose="020B0604030504040204" pitchFamily="34" charset="-120"/>
                <a:ea typeface="微軟正黑體" panose="020B0604030504040204" pitchFamily="34" charset="-120"/>
                <a:cs typeface="微軟正黑體"/>
              </a:rPr>
              <a:t>在</a:t>
            </a:r>
            <a:r>
              <a:rPr lang="zh-TW" altLang="en-US" sz="2400" spc="0" dirty="0" smtClean="0">
                <a:latin typeface="微軟正黑體" panose="020B0604030504040204" pitchFamily="34" charset="-120"/>
                <a:ea typeface="微軟正黑體" panose="020B0604030504040204" pitchFamily="34" charset="-120"/>
                <a:cs typeface="微軟正黑體"/>
              </a:rPr>
              <a:t>單位</a:t>
            </a:r>
            <a:r>
              <a:rPr sz="2400" spc="0" dirty="0" err="1" smtClean="0">
                <a:latin typeface="微軟正黑體" panose="020B0604030504040204" pitchFamily="34" charset="-120"/>
                <a:ea typeface="微軟正黑體" panose="020B0604030504040204" pitchFamily="34" charset="-120"/>
                <a:cs typeface="微軟正黑體"/>
              </a:rPr>
              <a:t>時間內</a:t>
            </a:r>
            <a:r>
              <a:rPr lang="zh-TW" altLang="en-US" sz="2400" spc="0" dirty="0" smtClean="0">
                <a:latin typeface="微軟正黑體" panose="020B0604030504040204" pitchFamily="34" charset="-120"/>
                <a:ea typeface="微軟正黑體" panose="020B0604030504040204" pitchFamily="34" charset="-120"/>
                <a:cs typeface="微軟正黑體"/>
              </a:rPr>
              <a:t>放出</a:t>
            </a:r>
            <a:r>
              <a:rPr sz="2400" spc="0" dirty="0" smtClean="0">
                <a:latin typeface="微軟正黑體" panose="020B0604030504040204" pitchFamily="34" charset="-120"/>
                <a:ea typeface="微軟正黑體" panose="020B0604030504040204" pitchFamily="34" charset="-120"/>
                <a:cs typeface="微軟正黑體"/>
              </a:rPr>
              <a:t>之</a:t>
            </a:r>
            <a:r>
              <a:rPr lang="zh-TW" altLang="en-US" sz="2400" spc="0" dirty="0" smtClean="0">
                <a:latin typeface="微軟正黑體" panose="020B0604030504040204" pitchFamily="34" charset="-120"/>
                <a:ea typeface="微軟正黑體" panose="020B0604030504040204" pitchFamily="34" charset="-120"/>
                <a:cs typeface="微軟正黑體"/>
              </a:rPr>
              <a:t>放射線</a:t>
            </a:r>
            <a:r>
              <a:rPr sz="2400" spc="0" dirty="0" err="1" smtClean="0">
                <a:latin typeface="微軟正黑體" panose="020B0604030504040204" pitchFamily="34" charset="-120"/>
                <a:ea typeface="微軟正黑體" panose="020B0604030504040204" pitchFamily="34" charset="-120"/>
                <a:cs typeface="微軟正黑體"/>
              </a:rPr>
              <a:t>數目</a:t>
            </a:r>
            <a:r>
              <a:rPr sz="2400" spc="0" dirty="0" smtClean="0">
                <a:latin typeface="微軟正黑體" panose="020B0604030504040204" pitchFamily="34" charset="-120"/>
                <a:ea typeface="微軟正黑體" panose="020B0604030504040204" pitchFamily="34" charset="-120"/>
                <a:cs typeface="微軟正黑體"/>
              </a:rPr>
              <a:t>。</a:t>
            </a:r>
            <a:endParaRPr lang="en-US" sz="2400" dirty="0">
              <a:latin typeface="微軟正黑體" panose="020B0604030504040204" pitchFamily="34" charset="-120"/>
              <a:ea typeface="微軟正黑體" panose="020B0604030504040204" pitchFamily="34" charset="-120"/>
              <a:cs typeface="微軟正黑體"/>
            </a:endParaRPr>
          </a:p>
          <a:p>
            <a:pPr marL="812800" lvl="1" indent="-342900">
              <a:buClr>
                <a:srgbClr val="CC0000"/>
              </a:buClr>
              <a:buSzPct val="69642"/>
              <a:buFont typeface="Wingdings" panose="05000000000000000000" pitchFamily="2" charset="2"/>
              <a:buChar char="Ø"/>
              <a:tabLst>
                <a:tab pos="355600" algn="l"/>
              </a:tabLst>
            </a:pPr>
            <a:r>
              <a:rPr sz="2400" b="1" spc="-5" dirty="0" err="1" smtClean="0">
                <a:solidFill>
                  <a:schemeClr val="accent6">
                    <a:lumMod val="75000"/>
                  </a:schemeClr>
                </a:solidFill>
                <a:latin typeface="微軟正黑體"/>
                <a:cs typeface="微軟正黑體"/>
              </a:rPr>
              <a:t>貝克</a:t>
            </a:r>
            <a:r>
              <a:rPr lang="en-US" altLang="zh-TW" sz="2400" b="1" spc="-5" dirty="0">
                <a:solidFill>
                  <a:schemeClr val="accent6">
                    <a:lumMod val="75000"/>
                  </a:schemeClr>
                </a:solidFill>
                <a:latin typeface="微軟正黑體"/>
                <a:cs typeface="微軟正黑體"/>
              </a:rPr>
              <a:t>(</a:t>
            </a:r>
            <a:r>
              <a:rPr sz="2400" b="1" spc="-5" dirty="0" err="1" smtClean="0">
                <a:solidFill>
                  <a:schemeClr val="accent6">
                    <a:lumMod val="75000"/>
                  </a:schemeClr>
                </a:solidFill>
                <a:latin typeface="微軟正黑體"/>
                <a:cs typeface="微軟正黑體"/>
              </a:rPr>
              <a:t>B</a:t>
            </a:r>
            <a:r>
              <a:rPr sz="2400" b="1" spc="-10" dirty="0" err="1" smtClean="0">
                <a:solidFill>
                  <a:schemeClr val="accent6">
                    <a:lumMod val="75000"/>
                  </a:schemeClr>
                </a:solidFill>
                <a:latin typeface="微軟正黑體"/>
                <a:cs typeface="微軟正黑體"/>
              </a:rPr>
              <a:t>q</a:t>
            </a:r>
            <a:r>
              <a:rPr lang="en-US" altLang="zh-TW" sz="2400" b="1" spc="-5" dirty="0">
                <a:solidFill>
                  <a:schemeClr val="accent6">
                    <a:lumMod val="75000"/>
                  </a:schemeClr>
                </a:solidFill>
                <a:latin typeface="微軟正黑體"/>
                <a:cs typeface="微軟正黑體"/>
              </a:rPr>
              <a:t>)</a:t>
            </a:r>
            <a:r>
              <a:rPr sz="2400" b="1" spc="-5" dirty="0" smtClean="0">
                <a:latin typeface="微軟正黑體"/>
                <a:cs typeface="微軟正黑體"/>
              </a:rPr>
              <a:t>/</a:t>
            </a:r>
            <a:r>
              <a:rPr sz="2400" b="1" spc="-5" dirty="0" err="1" smtClean="0">
                <a:solidFill>
                  <a:schemeClr val="accent6">
                    <a:lumMod val="75000"/>
                  </a:schemeClr>
                </a:solidFill>
                <a:latin typeface="微軟正黑體"/>
                <a:cs typeface="微軟正黑體"/>
              </a:rPr>
              <a:t>居里</a:t>
            </a:r>
            <a:r>
              <a:rPr lang="en-US" altLang="zh-TW" sz="2400" b="1" spc="-5" dirty="0" smtClean="0">
                <a:solidFill>
                  <a:schemeClr val="accent6">
                    <a:lumMod val="75000"/>
                  </a:schemeClr>
                </a:solidFill>
                <a:latin typeface="微軟正黑體"/>
                <a:cs typeface="微軟正黑體"/>
              </a:rPr>
              <a:t>(</a:t>
            </a:r>
            <a:r>
              <a:rPr sz="2400" b="1" spc="-5" dirty="0" smtClean="0">
                <a:solidFill>
                  <a:schemeClr val="accent6">
                    <a:lumMod val="75000"/>
                  </a:schemeClr>
                </a:solidFill>
                <a:latin typeface="微軟正黑體"/>
                <a:cs typeface="微軟正黑體"/>
              </a:rPr>
              <a:t>Ci</a:t>
            </a:r>
            <a:r>
              <a:rPr lang="en-US" altLang="zh-TW" sz="2400" b="1" dirty="0">
                <a:solidFill>
                  <a:schemeClr val="accent6">
                    <a:lumMod val="75000"/>
                  </a:schemeClr>
                </a:solidFill>
                <a:latin typeface="微軟正黑體"/>
                <a:cs typeface="微軟正黑體"/>
              </a:rPr>
              <a:t>)</a:t>
            </a:r>
            <a:endParaRPr sz="2400" dirty="0">
              <a:solidFill>
                <a:schemeClr val="accent6">
                  <a:lumMod val="75000"/>
                </a:schemeClr>
              </a:solidFill>
              <a:latin typeface="微軟正黑體"/>
              <a:cs typeface="微軟正黑體"/>
            </a:endParaRPr>
          </a:p>
          <a:p>
            <a:pPr>
              <a:lnSpc>
                <a:spcPts val="1000"/>
              </a:lnSpc>
            </a:pPr>
            <a:endParaRPr sz="1000" dirty="0"/>
          </a:p>
          <a:p>
            <a:pPr>
              <a:lnSpc>
                <a:spcPts val="1000"/>
              </a:lnSpc>
              <a:spcBef>
                <a:spcPts val="96"/>
              </a:spcBef>
            </a:pPr>
            <a:endParaRPr sz="1000" dirty="0"/>
          </a:p>
        </p:txBody>
      </p:sp>
      <p:sp>
        <p:nvSpPr>
          <p:cNvPr id="6" name="object 6"/>
          <p:cNvSpPr/>
          <p:nvPr/>
        </p:nvSpPr>
        <p:spPr>
          <a:xfrm>
            <a:off x="4953000" y="4114800"/>
            <a:ext cx="3352800" cy="2183384"/>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800100" y="3962400"/>
            <a:ext cx="2743200" cy="2255774"/>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txBox="1">
            <a:spLocks noGrp="1"/>
          </p:cNvSpPr>
          <p:nvPr>
            <p:ph type="sldNum" sz="quarter" idx="4294967295"/>
          </p:nvPr>
        </p:nvSpPr>
        <p:spPr>
          <a:prstGeom prst="rect">
            <a:avLst/>
          </a:prstGeom>
        </p:spPr>
        <p:txBody>
          <a:bodyPr vert="horz" wrap="square" lIns="0" tIns="0" rIns="0" bIns="0" rtlCol="0">
            <a:noAutofit/>
          </a:bodyPr>
          <a:lstStyle/>
          <a:p>
            <a:pPr marL="5080">
              <a:lnSpc>
                <a:spcPct val="100000"/>
              </a:lnSpc>
            </a:pPr>
            <a:fld id="{81D60167-4931-47E6-BA6A-407CBD079E47}" type="slidenum">
              <a:rPr sz="1400" dirty="0" smtClean="0">
                <a:latin typeface="Arial"/>
                <a:cs typeface="Arial"/>
              </a:rPr>
              <a:t>15</a:t>
            </a:fld>
            <a:endParaRPr sz="1400">
              <a:latin typeface="Arial"/>
              <a:cs typeface="Arial"/>
            </a:endParaRPr>
          </a:p>
        </p:txBody>
      </p:sp>
      <p:sp>
        <p:nvSpPr>
          <p:cNvPr id="10" name="object 5"/>
          <p:cNvSpPr txBox="1"/>
          <p:nvPr/>
        </p:nvSpPr>
        <p:spPr>
          <a:xfrm>
            <a:off x="4419600" y="1828800"/>
            <a:ext cx="4648200" cy="4499610"/>
          </a:xfrm>
          <a:prstGeom prst="rect">
            <a:avLst/>
          </a:prstGeom>
        </p:spPr>
        <p:txBody>
          <a:bodyPr vert="horz" wrap="square" lIns="0" tIns="0" rIns="0" bIns="0" rtlCol="0">
            <a:noAutofit/>
          </a:bodyPr>
          <a:lstStyle/>
          <a:p>
            <a:pPr>
              <a:lnSpc>
                <a:spcPts val="1000"/>
              </a:lnSpc>
              <a:spcBef>
                <a:spcPts val="96"/>
              </a:spcBef>
            </a:pPr>
            <a:endParaRPr sz="1000" dirty="0"/>
          </a:p>
          <a:p>
            <a:pPr marL="355600" indent="-342900">
              <a:lnSpc>
                <a:spcPct val="100000"/>
              </a:lnSpc>
              <a:buClr>
                <a:srgbClr val="CC0000"/>
              </a:buClr>
              <a:buSzPct val="69642"/>
              <a:buFont typeface="Wingdings"/>
              <a:buChar char="□"/>
              <a:tabLst>
                <a:tab pos="355600" algn="l"/>
              </a:tabLst>
            </a:pPr>
            <a:r>
              <a:rPr sz="2800" b="1" spc="-30" dirty="0" err="1" smtClean="0">
                <a:solidFill>
                  <a:srgbClr val="0000FF"/>
                </a:solidFill>
                <a:latin typeface="微軟正黑體"/>
                <a:cs typeface="微軟正黑體"/>
              </a:rPr>
              <a:t>劑量（</a:t>
            </a:r>
            <a:r>
              <a:rPr sz="2800" b="1" spc="-20" dirty="0" err="1" smtClean="0">
                <a:solidFill>
                  <a:srgbClr val="0000FF"/>
                </a:solidFill>
                <a:latin typeface="微軟正黑體"/>
                <a:cs typeface="微軟正黑體"/>
              </a:rPr>
              <a:t>Dose</a:t>
            </a:r>
            <a:r>
              <a:rPr sz="2800" b="1" spc="-30" dirty="0" smtClean="0">
                <a:solidFill>
                  <a:srgbClr val="0000FF"/>
                </a:solidFill>
                <a:latin typeface="微軟正黑體"/>
                <a:cs typeface="微軟正黑體"/>
              </a:rPr>
              <a:t>）</a:t>
            </a:r>
            <a:endParaRPr lang="en-US" sz="2800" dirty="0">
              <a:latin typeface="微軟正黑體"/>
              <a:cs typeface="微軟正黑體"/>
            </a:endParaRPr>
          </a:p>
          <a:p>
            <a:pPr marL="812800" lvl="1" indent="-342900">
              <a:buClr>
                <a:srgbClr val="CC0000"/>
              </a:buClr>
              <a:buSzPct val="69642"/>
              <a:buFont typeface="Wingdings" panose="05000000000000000000" pitchFamily="2" charset="2"/>
              <a:buChar char="Ø"/>
              <a:tabLst>
                <a:tab pos="355600" algn="l"/>
              </a:tabLst>
            </a:pPr>
            <a:r>
              <a:rPr sz="2400" spc="10" dirty="0" err="1" smtClean="0">
                <a:latin typeface="微軟正黑體" panose="020B0604030504040204" pitchFamily="34" charset="-120"/>
                <a:ea typeface="微軟正黑體" panose="020B0604030504040204" pitchFamily="34" charset="-120"/>
                <a:cs typeface="微軟正黑體"/>
              </a:rPr>
              <a:t>物質</a:t>
            </a:r>
            <a:r>
              <a:rPr lang="zh-TW" altLang="en-US" sz="2400" spc="10" dirty="0" smtClean="0">
                <a:latin typeface="微軟正黑體" panose="020B0604030504040204" pitchFamily="34" charset="-120"/>
                <a:ea typeface="微軟正黑體" panose="020B0604030504040204" pitchFamily="34" charset="-120"/>
                <a:cs typeface="微軟正黑體"/>
              </a:rPr>
              <a:t>實際</a:t>
            </a:r>
            <a:r>
              <a:rPr sz="2400" spc="10" dirty="0" err="1" smtClean="0">
                <a:latin typeface="微軟正黑體" panose="020B0604030504040204" pitchFamily="34" charset="-120"/>
                <a:ea typeface="微軟正黑體" panose="020B0604030504040204" pitchFamily="34" charset="-120"/>
                <a:cs typeface="微軟正黑體"/>
              </a:rPr>
              <a:t>吸收</a:t>
            </a:r>
            <a:r>
              <a:rPr lang="zh-TW" altLang="en-US" sz="2400" spc="10" dirty="0" smtClean="0">
                <a:latin typeface="微軟正黑體" panose="020B0604030504040204" pitchFamily="34" charset="-120"/>
                <a:ea typeface="微軟正黑體" panose="020B0604030504040204" pitchFamily="34" charset="-120"/>
                <a:cs typeface="微軟正黑體"/>
              </a:rPr>
              <a:t>的</a:t>
            </a:r>
            <a:r>
              <a:rPr sz="2400" spc="10" dirty="0" err="1" smtClean="0">
                <a:latin typeface="微軟正黑體" panose="020B0604030504040204" pitchFamily="34" charset="-120"/>
                <a:ea typeface="微軟正黑體" panose="020B0604030504040204" pitchFamily="34" charset="-120"/>
                <a:cs typeface="微軟正黑體"/>
              </a:rPr>
              <a:t>輻射能量</a:t>
            </a:r>
            <a:r>
              <a:rPr lang="zh-TW" altLang="en-US" sz="2400" spc="10" dirty="0" smtClean="0">
                <a:latin typeface="微軟正黑體" panose="020B0604030504040204" pitchFamily="34" charset="-120"/>
                <a:ea typeface="微軟正黑體" panose="020B0604030504040204" pitchFamily="34" charset="-120"/>
                <a:cs typeface="微軟正黑體"/>
              </a:rPr>
              <a:t>。</a:t>
            </a:r>
            <a:endParaRPr lang="en-US" sz="2400" spc="10" dirty="0">
              <a:latin typeface="微軟正黑體" panose="020B0604030504040204" pitchFamily="34" charset="-120"/>
              <a:ea typeface="微軟正黑體" panose="020B0604030504040204" pitchFamily="34" charset="-120"/>
              <a:cs typeface="微軟正黑體"/>
            </a:endParaRPr>
          </a:p>
          <a:p>
            <a:pPr marL="812800" lvl="1" indent="-342900">
              <a:buClr>
                <a:srgbClr val="CC0000"/>
              </a:buClr>
              <a:buSzPct val="69642"/>
              <a:buFont typeface="Wingdings" panose="05000000000000000000" pitchFamily="2" charset="2"/>
              <a:buChar char="Ø"/>
              <a:tabLst>
                <a:tab pos="355600" algn="l"/>
              </a:tabLst>
            </a:pPr>
            <a:r>
              <a:rPr sz="2400" b="1" spc="10" dirty="0" err="1" smtClean="0">
                <a:solidFill>
                  <a:schemeClr val="accent6">
                    <a:lumMod val="75000"/>
                  </a:schemeClr>
                </a:solidFill>
                <a:latin typeface="微軟正黑體"/>
                <a:cs typeface="微軟正黑體"/>
              </a:rPr>
              <a:t>西弗（</a:t>
            </a:r>
            <a:r>
              <a:rPr sz="2400" b="1" spc="-60" dirty="0" err="1" smtClean="0">
                <a:solidFill>
                  <a:schemeClr val="accent6">
                    <a:lumMod val="75000"/>
                  </a:schemeClr>
                </a:solidFill>
                <a:latin typeface="微軟正黑體"/>
                <a:cs typeface="微軟正黑體"/>
              </a:rPr>
              <a:t>S</a:t>
            </a:r>
            <a:r>
              <a:rPr sz="2400" b="1" spc="-5" dirty="0" err="1" smtClean="0">
                <a:solidFill>
                  <a:schemeClr val="accent6">
                    <a:lumMod val="75000"/>
                  </a:schemeClr>
                </a:solidFill>
                <a:latin typeface="微軟正黑體"/>
                <a:cs typeface="微軟正黑體"/>
              </a:rPr>
              <a:t>v</a:t>
            </a:r>
            <a:r>
              <a:rPr sz="2400" b="1" spc="0" dirty="0" smtClean="0">
                <a:solidFill>
                  <a:schemeClr val="accent6">
                    <a:lumMod val="75000"/>
                  </a:schemeClr>
                </a:solidFill>
                <a:latin typeface="微軟正黑體"/>
                <a:cs typeface="微軟正黑體"/>
              </a:rPr>
              <a:t>）</a:t>
            </a:r>
            <a:endParaRPr sz="2400" dirty="0">
              <a:latin typeface="微軟正黑體"/>
              <a:cs typeface="微軟正黑體"/>
            </a:endParaRPr>
          </a:p>
          <a:p>
            <a:pPr marL="469900">
              <a:lnSpc>
                <a:spcPct val="100000"/>
              </a:lnSpc>
              <a:spcBef>
                <a:spcPts val="140"/>
              </a:spcBef>
              <a:tabLst>
                <a:tab pos="756285" algn="l"/>
              </a:tabLst>
            </a:pPr>
            <a:r>
              <a:rPr lang="zh-TW" altLang="en-US" sz="2400" spc="10" dirty="0" smtClean="0">
                <a:latin typeface="微軟正黑體"/>
                <a:cs typeface="微軟正黑體"/>
              </a:rPr>
              <a:t>  </a:t>
            </a:r>
            <a:r>
              <a:rPr sz="2200" spc="10" dirty="0" smtClean="0">
                <a:latin typeface="微軟正黑體"/>
                <a:cs typeface="微軟正黑體"/>
              </a:rPr>
              <a:t>１西弗＝</a:t>
            </a:r>
            <a:r>
              <a:rPr sz="2200" spc="-15" dirty="0" smtClean="0">
                <a:latin typeface="微軟正黑體"/>
                <a:cs typeface="微軟正黑體"/>
              </a:rPr>
              <a:t>1,00</a:t>
            </a:r>
            <a:r>
              <a:rPr sz="2200" spc="-20" dirty="0" smtClean="0">
                <a:latin typeface="微軟正黑體"/>
                <a:cs typeface="微軟正黑體"/>
              </a:rPr>
              <a:t>0</a:t>
            </a:r>
            <a:r>
              <a:rPr sz="2200" spc="0" dirty="0" smtClean="0">
                <a:solidFill>
                  <a:srgbClr val="FF0000"/>
                </a:solidFill>
                <a:latin typeface="微軟正黑體"/>
                <a:cs typeface="微軟正黑體"/>
              </a:rPr>
              <a:t>毫</a:t>
            </a:r>
            <a:r>
              <a:rPr sz="2200" spc="0" dirty="0" smtClean="0">
                <a:latin typeface="微軟正黑體"/>
                <a:cs typeface="微軟正黑體"/>
              </a:rPr>
              <a:t>西弗</a:t>
            </a:r>
            <a:r>
              <a:rPr sz="2200" spc="-5" dirty="0" smtClean="0">
                <a:latin typeface="微軟正黑體"/>
                <a:cs typeface="微軟正黑體"/>
              </a:rPr>
              <a:t>(</a:t>
            </a:r>
            <a:r>
              <a:rPr sz="2200" spc="0" dirty="0" err="1" smtClean="0">
                <a:solidFill>
                  <a:srgbClr val="FF0000"/>
                </a:solidFill>
                <a:latin typeface="微軟正黑體"/>
                <a:cs typeface="微軟正黑體"/>
              </a:rPr>
              <a:t>ｍ</a:t>
            </a:r>
            <a:r>
              <a:rPr sz="2200" spc="-60" dirty="0" err="1" smtClean="0">
                <a:latin typeface="微軟正黑體"/>
                <a:cs typeface="微軟正黑體"/>
              </a:rPr>
              <a:t>S</a:t>
            </a:r>
            <a:r>
              <a:rPr sz="2200" spc="0" dirty="0" err="1" smtClean="0">
                <a:latin typeface="微軟正黑體"/>
                <a:cs typeface="微軟正黑體"/>
              </a:rPr>
              <a:t>v</a:t>
            </a:r>
            <a:r>
              <a:rPr sz="2200" spc="0" dirty="0" smtClean="0">
                <a:latin typeface="微軟正黑體"/>
                <a:cs typeface="微軟正黑體"/>
              </a:rPr>
              <a:t>)</a:t>
            </a:r>
            <a:endParaRPr lang="en-US" sz="2200" dirty="0">
              <a:latin typeface="微軟正黑體"/>
              <a:cs typeface="微軟正黑體"/>
            </a:endParaRPr>
          </a:p>
          <a:p>
            <a:pPr marL="469900">
              <a:lnSpc>
                <a:spcPct val="100000"/>
              </a:lnSpc>
              <a:spcBef>
                <a:spcPts val="140"/>
              </a:spcBef>
              <a:tabLst>
                <a:tab pos="756285" algn="l"/>
              </a:tabLst>
            </a:pPr>
            <a:r>
              <a:rPr lang="zh-TW" altLang="en-US" sz="2200" dirty="0">
                <a:latin typeface="微軟正黑體"/>
                <a:cs typeface="微軟正黑體"/>
              </a:rPr>
              <a:t> </a:t>
            </a:r>
            <a:r>
              <a:rPr lang="zh-TW" altLang="en-US" sz="2200" dirty="0" smtClean="0">
                <a:latin typeface="微軟正黑體"/>
                <a:cs typeface="微軟正黑體"/>
              </a:rPr>
              <a:t>             </a:t>
            </a:r>
            <a:r>
              <a:rPr sz="2200" dirty="0" smtClean="0">
                <a:latin typeface="微軟正黑體"/>
                <a:cs typeface="微軟正黑體"/>
              </a:rPr>
              <a:t>＝</a:t>
            </a:r>
            <a:r>
              <a:rPr sz="2200" spc="-15" dirty="0" smtClean="0">
                <a:latin typeface="微軟正黑體"/>
                <a:cs typeface="微軟正黑體"/>
              </a:rPr>
              <a:t>1,00</a:t>
            </a:r>
            <a:r>
              <a:rPr sz="2200" spc="-25" dirty="0" smtClean="0">
                <a:latin typeface="微軟正黑體"/>
                <a:cs typeface="微軟正黑體"/>
              </a:rPr>
              <a:t>0</a:t>
            </a:r>
            <a:r>
              <a:rPr sz="2200" spc="-15" dirty="0" smtClean="0">
                <a:latin typeface="微軟正黑體"/>
                <a:cs typeface="微軟正黑體"/>
              </a:rPr>
              <a:t>,00</a:t>
            </a:r>
            <a:r>
              <a:rPr sz="2200" spc="-20" dirty="0" smtClean="0">
                <a:latin typeface="微軟正黑體"/>
                <a:cs typeface="微軟正黑體"/>
              </a:rPr>
              <a:t>0</a:t>
            </a:r>
            <a:r>
              <a:rPr sz="2200" spc="0" dirty="0" smtClean="0">
                <a:solidFill>
                  <a:srgbClr val="FF0000"/>
                </a:solidFill>
                <a:latin typeface="微軟正黑體"/>
                <a:cs typeface="微軟正黑體"/>
              </a:rPr>
              <a:t>微</a:t>
            </a:r>
            <a:r>
              <a:rPr sz="2200" spc="0" dirty="0" smtClean="0">
                <a:latin typeface="微軟正黑體"/>
                <a:cs typeface="微軟正黑體"/>
              </a:rPr>
              <a:t>西弗</a:t>
            </a:r>
            <a:r>
              <a:rPr sz="2200" spc="-5" dirty="0" smtClean="0">
                <a:latin typeface="微軟正黑體"/>
                <a:cs typeface="微軟正黑體"/>
              </a:rPr>
              <a:t>(</a:t>
            </a:r>
            <a:r>
              <a:rPr sz="2200" spc="-5" dirty="0" smtClean="0">
                <a:solidFill>
                  <a:srgbClr val="FF0000"/>
                </a:solidFill>
                <a:latin typeface="微軟正黑體"/>
                <a:cs typeface="微軟正黑體"/>
              </a:rPr>
              <a:t>μ</a:t>
            </a:r>
            <a:r>
              <a:rPr sz="2200" spc="-60" dirty="0" smtClean="0">
                <a:latin typeface="微軟正黑體"/>
                <a:cs typeface="微軟正黑體"/>
              </a:rPr>
              <a:t>S</a:t>
            </a:r>
            <a:r>
              <a:rPr sz="2200" spc="0" dirty="0" smtClean="0">
                <a:latin typeface="微軟正黑體"/>
                <a:cs typeface="微軟正黑體"/>
              </a:rPr>
              <a:t>v)</a:t>
            </a:r>
            <a:endParaRPr sz="2200" dirty="0">
              <a:latin typeface="微軟正黑體"/>
              <a:cs typeface="微軟正黑體"/>
            </a:endParaRPr>
          </a:p>
        </p:txBody>
      </p:sp>
    </p:spTree>
    <p:extLst>
      <p:ext uri="{BB962C8B-B14F-4D97-AF65-F5344CB8AC3E}">
        <p14:creationId xmlns:p14="http://schemas.microsoft.com/office/powerpoint/2010/main" val="19749018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idx="4294967295"/>
          </p:nvPr>
        </p:nvSpPr>
        <p:spPr>
          <a:xfrm>
            <a:off x="1043608" y="764704"/>
            <a:ext cx="7313613" cy="654050"/>
          </a:xfrm>
        </p:spPr>
        <p:txBody>
          <a:bodyPr/>
          <a:lstStyle/>
          <a:p>
            <a:pPr eaLnBrk="1" hangingPunct="1"/>
            <a:r>
              <a:rPr lang="zh-TW" altLang="en-US" sz="4800" b="1" dirty="0" smtClean="0">
                <a:solidFill>
                  <a:schemeClr val="tx1"/>
                </a:solidFill>
                <a:latin typeface="微軟正黑體" panose="020B0604030504040204" pitchFamily="34" charset="-120"/>
                <a:ea typeface="微軟正黑體" panose="020B0604030504040204" pitchFamily="34" charset="-120"/>
              </a:rPr>
              <a:t>一般游離輻射劑量比較圖</a:t>
            </a:r>
          </a:p>
        </p:txBody>
      </p:sp>
      <p:sp>
        <p:nvSpPr>
          <p:cNvPr id="5" name="投影片編號版面配置區 5"/>
          <p:cNvSpPr>
            <a:spLocks noGrp="1"/>
          </p:cNvSpPr>
          <p:nvPr>
            <p:ph type="sldNum" sz="quarter" idx="4294967295"/>
          </p:nvPr>
        </p:nvSpPr>
        <p:spPr>
          <a:xfrm>
            <a:off x="6876256" y="6238139"/>
            <a:ext cx="2133600" cy="476250"/>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64052747-2746-46BF-81E8-883AE3A4D4EE}" type="slidenum">
              <a:rPr lang="zh-TW" altLang="en-US" sz="1600" smtClean="0">
                <a:solidFill>
                  <a:srgbClr val="000000"/>
                </a:solidFill>
                <a:latin typeface="Arial" charset="0"/>
                <a:ea typeface="新細明體" pitchFamily="18" charset="-120"/>
              </a:rPr>
              <a:pPr>
                <a:spcBef>
                  <a:spcPct val="0"/>
                </a:spcBef>
                <a:buClrTx/>
                <a:buSzTx/>
                <a:buFontTx/>
                <a:buNone/>
              </a:pPr>
              <a:t>16</a:t>
            </a:fld>
            <a:endParaRPr lang="en-US" altLang="zh-TW" sz="1600" dirty="0" smtClean="0">
              <a:solidFill>
                <a:srgbClr val="000000"/>
              </a:solidFill>
              <a:latin typeface="Arial" charset="0"/>
              <a:ea typeface="新細明體" pitchFamily="18" charset="-120"/>
            </a:endParaRPr>
          </a:p>
        </p:txBody>
      </p:sp>
      <p:pic>
        <p:nvPicPr>
          <p:cNvPr id="6" name="Picture 2" descr="https://www.aec.gov.tw/share/file/convenience/DJqfG7Sot4VxBKs~x0ed8g_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394840"/>
            <a:ext cx="8830344" cy="5463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513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275" y="1490175"/>
            <a:ext cx="7627256" cy="502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矩形 4"/>
          <p:cNvSpPr>
            <a:spLocks noChangeArrowheads="1"/>
          </p:cNvSpPr>
          <p:nvPr/>
        </p:nvSpPr>
        <p:spPr bwMode="auto">
          <a:xfrm>
            <a:off x="3707904" y="6142984"/>
            <a:ext cx="1631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lgn="ctr">
              <a:spcBef>
                <a:spcPct val="0"/>
              </a:spcBef>
              <a:buClrTx/>
              <a:buSzTx/>
              <a:buFontTx/>
              <a:buNone/>
            </a:pPr>
            <a:r>
              <a:rPr lang="zh-TW" altLang="en-US" sz="1800" b="1" dirty="0">
                <a:solidFill>
                  <a:prstClr val="black"/>
                </a:solidFill>
              </a:rPr>
              <a:t>電腦斷層掃描</a:t>
            </a:r>
          </a:p>
        </p:txBody>
      </p:sp>
      <p:sp>
        <p:nvSpPr>
          <p:cNvPr id="15364" name="Rectangle 2"/>
          <p:cNvSpPr>
            <a:spLocks noChangeArrowheads="1"/>
          </p:cNvSpPr>
          <p:nvPr/>
        </p:nvSpPr>
        <p:spPr bwMode="auto">
          <a:xfrm>
            <a:off x="389434" y="692696"/>
            <a:ext cx="8316416" cy="867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lgn="ctr">
              <a:spcBef>
                <a:spcPct val="0"/>
              </a:spcBef>
              <a:buClrTx/>
              <a:buSzTx/>
              <a:buFontTx/>
              <a:buNone/>
            </a:pPr>
            <a:r>
              <a:rPr lang="zh-TW" altLang="en-US" sz="4800" b="1" dirty="0">
                <a:solidFill>
                  <a:prstClr val="black"/>
                </a:solidFill>
              </a:rPr>
              <a:t>游離輻射劑量比較圖（醫療）</a:t>
            </a:r>
          </a:p>
        </p:txBody>
      </p:sp>
      <p:sp>
        <p:nvSpPr>
          <p:cNvPr id="15365" name="投影片編號版面配置區 1"/>
          <p:cNvSpPr>
            <a:spLocks noGrp="1"/>
          </p:cNvSpPr>
          <p:nvPr>
            <p:ph type="sldNum" sz="quarter" idx="4294967295"/>
          </p:nvPr>
        </p:nvSpPr>
        <p:spPr>
          <a:xfrm>
            <a:off x="8705850" y="6477000"/>
            <a:ext cx="438150" cy="333375"/>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DAF65407-9E20-41E1-B336-F8A6F52EF5FF}" type="slidenum">
              <a:rPr lang="zh-TW" altLang="en-US" sz="1400" smtClean="0">
                <a:solidFill>
                  <a:prstClr val="black"/>
                </a:solidFill>
                <a:latin typeface="Arial" pitchFamily="34" charset="0"/>
                <a:ea typeface="新細明體" pitchFamily="18" charset="-120"/>
              </a:rPr>
              <a:pPr>
                <a:spcBef>
                  <a:spcPct val="0"/>
                </a:spcBef>
                <a:buClrTx/>
                <a:buSzTx/>
                <a:buFontTx/>
                <a:buNone/>
              </a:pPr>
              <a:t>17</a:t>
            </a:fld>
            <a:endParaRPr lang="en-US" altLang="zh-TW" sz="1400" dirty="0" smtClean="0">
              <a:solidFill>
                <a:prstClr val="black"/>
              </a:solidFill>
              <a:latin typeface="Arial" pitchFamily="34" charset="0"/>
              <a:ea typeface="新細明體" pitchFamily="18" charset="-120"/>
            </a:endParaRPr>
          </a:p>
        </p:txBody>
      </p:sp>
    </p:spTree>
    <p:extLst>
      <p:ext uri="{BB962C8B-B14F-4D97-AF65-F5344CB8AC3E}">
        <p14:creationId xmlns:p14="http://schemas.microsoft.com/office/powerpoint/2010/main" val="4262294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933" y="613581"/>
            <a:ext cx="5608810" cy="1392274"/>
          </a:xfrm>
        </p:spPr>
        <p:txBody>
          <a:bodyPr/>
          <a:lstStyle/>
          <a:p>
            <a:r>
              <a:rPr lang="zh-TW" altLang="en-US" sz="5200" b="1" dirty="0" smtClean="0">
                <a:solidFill>
                  <a:srgbClr val="006600"/>
                </a:solidFill>
                <a:latin typeface="微軟正黑體" panose="020B0604030504040204" pitchFamily="34" charset="-120"/>
                <a:ea typeface="微軟正黑體" panose="020B0604030504040204" pitchFamily="34" charset="-120"/>
              </a:rPr>
              <a:t>輻射會消失嗎？</a:t>
            </a:r>
            <a:endParaRPr lang="zh-TW" altLang="en-US" sz="5200" b="1" dirty="0">
              <a:solidFill>
                <a:srgbClr val="006600"/>
              </a:solidFill>
              <a:latin typeface="微軟正黑體" panose="020B0604030504040204" pitchFamily="34" charset="-120"/>
              <a:ea typeface="微軟正黑體" panose="020B0604030504040204" pitchFamily="34" charset="-120"/>
            </a:endParaRPr>
          </a:p>
        </p:txBody>
      </p:sp>
      <p:sp>
        <p:nvSpPr>
          <p:cNvPr id="3" name="文字版面配置區 2"/>
          <p:cNvSpPr>
            <a:spLocks noGrp="1"/>
          </p:cNvSpPr>
          <p:nvPr>
            <p:ph type="body" idx="1"/>
          </p:nvPr>
        </p:nvSpPr>
        <p:spPr>
          <a:xfrm>
            <a:off x="4648200" y="2667000"/>
            <a:ext cx="4328671" cy="3124200"/>
          </a:xfrm>
        </p:spPr>
        <p:txBody>
          <a:bodyPr/>
          <a:lstStyle/>
          <a:p>
            <a:pPr marL="457200" indent="-457200">
              <a:buFont typeface="Wingdings" panose="05000000000000000000" pitchFamily="2" charset="2"/>
              <a:buChar char="ü"/>
            </a:pPr>
            <a:r>
              <a:rPr lang="zh-TW" altLang="en-US" sz="3200" b="1" dirty="0" smtClean="0">
                <a:solidFill>
                  <a:srgbClr val="CC3300"/>
                </a:solidFill>
                <a:latin typeface="微軟正黑體" panose="020B0604030504040204" pitchFamily="34" charset="-120"/>
                <a:ea typeface="微軟正黑體" panose="020B0604030504040204" pitchFamily="34" charset="-120"/>
              </a:rPr>
              <a:t>距離</a:t>
            </a:r>
            <a:endParaRPr lang="en-US" altLang="zh-TW" sz="3200" dirty="0">
              <a:latin typeface="微軟正黑體" panose="020B0604030504040204" pitchFamily="34" charset="-120"/>
              <a:ea typeface="微軟正黑體" panose="020B0604030504040204" pitchFamily="34" charset="-120"/>
            </a:endParaRPr>
          </a:p>
          <a:p>
            <a:r>
              <a:rPr lang="zh-TW" altLang="en-US" sz="2800" dirty="0" smtClean="0">
                <a:latin typeface="微軟正黑體" panose="020B0604030504040204" pitchFamily="34" charset="-120"/>
                <a:ea typeface="微軟正黑體" panose="020B0604030504040204" pitchFamily="34" charset="-120"/>
              </a:rPr>
              <a:t>輻射強度和</a:t>
            </a:r>
            <a:r>
              <a:rPr lang="zh-TW" altLang="en-US" sz="2800" dirty="0" smtClean="0">
                <a:solidFill>
                  <a:srgbClr val="0000FF"/>
                </a:solidFill>
                <a:latin typeface="微軟正黑體" panose="020B0604030504040204" pitchFamily="34" charset="-120"/>
                <a:ea typeface="微軟正黑體" panose="020B0604030504040204" pitchFamily="34" charset="-120"/>
              </a:rPr>
              <a:t>距離平方</a:t>
            </a:r>
            <a:r>
              <a:rPr lang="zh-TW" altLang="en-US" sz="2800" dirty="0" smtClean="0">
                <a:latin typeface="微軟正黑體" panose="020B0604030504040204" pitchFamily="34" charset="-120"/>
                <a:ea typeface="微軟正黑體" panose="020B0604030504040204" pitchFamily="34" charset="-120"/>
              </a:rPr>
              <a:t>成反比。</a:t>
            </a:r>
            <a:endParaRPr lang="zh-TW" altLang="en-US" sz="2800" dirty="0">
              <a:latin typeface="微軟正黑體" panose="020B0604030504040204" pitchFamily="34" charset="-120"/>
              <a:ea typeface="微軟正黑體" panose="020B0604030504040204" pitchFamily="34" charset="-120"/>
            </a:endParaRPr>
          </a:p>
        </p:txBody>
      </p:sp>
      <p:sp>
        <p:nvSpPr>
          <p:cNvPr id="5" name="矩形 4"/>
          <p:cNvSpPr/>
          <p:nvPr/>
        </p:nvSpPr>
        <p:spPr>
          <a:xfrm>
            <a:off x="228600" y="2667000"/>
            <a:ext cx="4419600" cy="1877437"/>
          </a:xfrm>
          <a:prstGeom prst="rect">
            <a:avLst/>
          </a:prstGeom>
        </p:spPr>
        <p:txBody>
          <a:bodyPr wrap="square">
            <a:spAutoFit/>
          </a:bodyPr>
          <a:lstStyle/>
          <a:p>
            <a:pPr marL="457200" indent="-457200">
              <a:buFont typeface="Wingdings" panose="05000000000000000000" pitchFamily="2" charset="2"/>
              <a:buChar char="ü"/>
            </a:pPr>
            <a:r>
              <a:rPr lang="zh-TW" altLang="en-US" sz="3200" b="1" dirty="0" smtClean="0">
                <a:solidFill>
                  <a:srgbClr val="CC3300"/>
                </a:solidFill>
                <a:latin typeface="微軟正黑體" panose="020B0604030504040204" pitchFamily="34" charset="-120"/>
                <a:ea typeface="微軟正黑體" panose="020B0604030504040204" pitchFamily="34" charset="-120"/>
              </a:rPr>
              <a:t>時間</a:t>
            </a:r>
            <a:endParaRPr lang="en-US" altLang="zh-TW" sz="3200" b="1" dirty="0" smtClean="0">
              <a:solidFill>
                <a:srgbClr val="CC3300"/>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ü"/>
            </a:pPr>
            <a:r>
              <a:rPr lang="zh-TW" altLang="en-US" sz="2800" dirty="0" smtClean="0">
                <a:solidFill>
                  <a:prstClr val="black"/>
                </a:solidFill>
                <a:latin typeface="微軟正黑體" panose="020B0604030504040204" pitchFamily="34" charset="-120"/>
                <a:ea typeface="微軟正黑體" panose="020B0604030504040204" pitchFamily="34" charset="-120"/>
              </a:rPr>
              <a:t>半化期</a:t>
            </a:r>
            <a:r>
              <a:rPr lang="zh-TW" altLang="en-US" sz="2800" dirty="0">
                <a:solidFill>
                  <a:prstClr val="black"/>
                </a:solidFill>
                <a:latin typeface="微軟正黑體" panose="020B0604030504040204" pitchFamily="34" charset="-120"/>
                <a:ea typeface="微軟正黑體" panose="020B0604030504040204" pitchFamily="34" charset="-120"/>
              </a:rPr>
              <a:t>：輻射</a:t>
            </a:r>
            <a:r>
              <a:rPr lang="zh-TW" altLang="en-US" sz="2800" dirty="0" smtClean="0">
                <a:solidFill>
                  <a:prstClr val="black"/>
                </a:solidFill>
                <a:latin typeface="微軟正黑體" panose="020B0604030504040204" pitchFamily="34" charset="-120"/>
                <a:ea typeface="微軟正黑體" panose="020B0604030504040204" pitchFamily="34" charset="-120"/>
              </a:rPr>
              <a:t>強度衰減成一半所</a:t>
            </a:r>
            <a:r>
              <a:rPr lang="zh-TW" altLang="en-US" sz="2800" dirty="0">
                <a:solidFill>
                  <a:prstClr val="black"/>
                </a:solidFill>
                <a:latin typeface="微軟正黑體" panose="020B0604030504040204" pitchFamily="34" charset="-120"/>
                <a:ea typeface="微軟正黑體" panose="020B0604030504040204" pitchFamily="34" charset="-120"/>
              </a:rPr>
              <a:t>需要的時間。</a:t>
            </a:r>
            <a:endParaRPr lang="en-US" altLang="zh-TW" sz="2800" dirty="0">
              <a:solidFill>
                <a:prstClr val="black"/>
              </a:solidFill>
              <a:latin typeface="微軟正黑體" panose="020B0604030504040204" pitchFamily="34" charset="-120"/>
              <a:ea typeface="微軟正黑體" panose="020B0604030504040204" pitchFamily="34" charset="-120"/>
            </a:endParaRPr>
          </a:p>
          <a:p>
            <a:r>
              <a:rPr lang="zh-TW" altLang="en-US" sz="2800" dirty="0">
                <a:solidFill>
                  <a:prstClr val="black"/>
                </a:solidFill>
                <a:latin typeface="微軟正黑體" panose="020B0604030504040204" pitchFamily="34" charset="-120"/>
                <a:ea typeface="微軟正黑體" panose="020B0604030504040204" pitchFamily="34" charset="-120"/>
              </a:rPr>
              <a:t>     </a:t>
            </a:r>
            <a:r>
              <a:rPr lang="zh-TW" altLang="en-US" sz="2200" dirty="0">
                <a:solidFill>
                  <a:srgbClr val="F79646">
                    <a:lumMod val="75000"/>
                  </a:srgbClr>
                </a:solidFill>
                <a:latin typeface="微軟正黑體" panose="020B0604030504040204" pitchFamily="34" charset="-120"/>
                <a:ea typeface="微軟正黑體" panose="020B0604030504040204" pitchFamily="34" charset="-120"/>
              </a:rPr>
              <a:t>例：</a:t>
            </a:r>
            <a:r>
              <a:rPr lang="zh-TW" altLang="en-US" sz="2200" dirty="0" smtClean="0">
                <a:solidFill>
                  <a:srgbClr val="F79646">
                    <a:lumMod val="75000"/>
                  </a:srgbClr>
                </a:solidFill>
                <a:latin typeface="微軟正黑體" panose="020B0604030504040204" pitchFamily="34" charset="-120"/>
                <a:ea typeface="微軟正黑體" panose="020B0604030504040204" pitchFamily="34" charset="-120"/>
              </a:rPr>
              <a:t>碘</a:t>
            </a:r>
            <a:r>
              <a:rPr lang="en-US" altLang="zh-TW" sz="2200" dirty="0" smtClean="0">
                <a:solidFill>
                  <a:srgbClr val="F79646">
                    <a:lumMod val="75000"/>
                  </a:srgbClr>
                </a:solidFill>
                <a:latin typeface="微軟正黑體" panose="020B0604030504040204" pitchFamily="34" charset="-120"/>
                <a:ea typeface="微軟正黑體" panose="020B0604030504040204" pitchFamily="34" charset="-120"/>
              </a:rPr>
              <a:t>-131</a:t>
            </a:r>
            <a:r>
              <a:rPr lang="zh-TW" altLang="en-US" sz="2200" dirty="0" smtClean="0">
                <a:solidFill>
                  <a:srgbClr val="F79646">
                    <a:lumMod val="75000"/>
                  </a:srgbClr>
                </a:solidFill>
                <a:latin typeface="微軟正黑體" panose="020B0604030504040204" pitchFamily="34" charset="-120"/>
                <a:ea typeface="微軟正黑體" panose="020B0604030504040204" pitchFamily="34" charset="-120"/>
              </a:rPr>
              <a:t>半化期為</a:t>
            </a:r>
            <a:r>
              <a:rPr lang="en-US" altLang="zh-TW" sz="2200" dirty="0" smtClean="0">
                <a:solidFill>
                  <a:srgbClr val="F79646">
                    <a:lumMod val="75000"/>
                  </a:srgbClr>
                </a:solidFill>
                <a:latin typeface="微軟正黑體" panose="020B0604030504040204" pitchFamily="34" charset="-120"/>
                <a:ea typeface="微軟正黑體" panose="020B0604030504040204" pitchFamily="34" charset="-120"/>
              </a:rPr>
              <a:t>8</a:t>
            </a:r>
            <a:r>
              <a:rPr lang="zh-TW" altLang="en-US" sz="2200" dirty="0">
                <a:solidFill>
                  <a:srgbClr val="F79646">
                    <a:lumMod val="75000"/>
                  </a:srgbClr>
                </a:solidFill>
                <a:latin typeface="微軟正黑體" panose="020B0604030504040204" pitchFamily="34" charset="-120"/>
                <a:ea typeface="微軟正黑體" panose="020B0604030504040204" pitchFamily="34" charset="-120"/>
              </a:rPr>
              <a:t>天。</a:t>
            </a:r>
            <a:endParaRPr lang="en-US" altLang="zh-TW" sz="2200" dirty="0">
              <a:solidFill>
                <a:srgbClr val="F79646">
                  <a:lumMod val="75000"/>
                </a:srgbClr>
              </a:solidFill>
              <a:latin typeface="微軟正黑體" panose="020B0604030504040204" pitchFamily="34" charset="-120"/>
              <a:ea typeface="微軟正黑體" panose="020B0604030504040204" pitchFamily="34" charset="-120"/>
            </a:endParaRPr>
          </a:p>
        </p:txBody>
      </p:sp>
      <p:sp>
        <p:nvSpPr>
          <p:cNvPr id="7" name="文字版面配置區 2"/>
          <p:cNvSpPr txBox="1">
            <a:spLocks/>
          </p:cNvSpPr>
          <p:nvPr/>
        </p:nvSpPr>
        <p:spPr>
          <a:xfrm>
            <a:off x="318977" y="2057400"/>
            <a:ext cx="8291623" cy="685800"/>
          </a:xfrm>
          <a:prstGeom prst="rect">
            <a:avLst/>
          </a:prstGeom>
        </p:spPr>
        <p:txBody>
          <a:bodyPr wrap="square" lIns="0" tIns="0" rIns="0" bIns="0">
            <a:noAutofit/>
          </a:bodyPr>
          <a:lstStyle/>
          <a:p>
            <a:pPr marL="457200" indent="-457200">
              <a:buFont typeface="Wingdings" panose="05000000000000000000" pitchFamily="2" charset="2"/>
              <a:buChar char="p"/>
            </a:pPr>
            <a:r>
              <a:rPr lang="zh-TW" altLang="en-US" sz="3200" kern="0" dirty="0" smtClean="0">
                <a:solidFill>
                  <a:sysClr val="windowText" lastClr="000000"/>
                </a:solidFill>
                <a:latin typeface="微軟正黑體" panose="020B0604030504040204" pitchFamily="34" charset="-120"/>
                <a:ea typeface="微軟正黑體" panose="020B0604030504040204" pitchFamily="34" charset="-120"/>
              </a:rPr>
              <a:t>放射性物質強度會隨著</a:t>
            </a:r>
            <a:r>
              <a:rPr lang="zh-TW" altLang="en-US" sz="3200" b="1" u="sng" kern="0" dirty="0" smtClean="0">
                <a:solidFill>
                  <a:srgbClr val="0000FF"/>
                </a:solidFill>
                <a:latin typeface="微軟正黑體" panose="020B0604030504040204" pitchFamily="34" charset="-120"/>
                <a:ea typeface="微軟正黑體" panose="020B0604030504040204" pitchFamily="34" charset="-120"/>
              </a:rPr>
              <a:t>時間</a:t>
            </a:r>
            <a:r>
              <a:rPr lang="zh-TW" altLang="en-US" sz="3200" kern="0" dirty="0" smtClean="0">
                <a:solidFill>
                  <a:sysClr val="windowText" lastClr="000000"/>
                </a:solidFill>
                <a:latin typeface="微軟正黑體" panose="020B0604030504040204" pitchFamily="34" charset="-120"/>
                <a:ea typeface="微軟正黑體" panose="020B0604030504040204" pitchFamily="34" charset="-120"/>
              </a:rPr>
              <a:t>與</a:t>
            </a:r>
            <a:r>
              <a:rPr lang="zh-TW" altLang="en-US" sz="3200" b="1" u="sng" kern="0" dirty="0">
                <a:solidFill>
                  <a:srgbClr val="0000FF"/>
                </a:solidFill>
                <a:latin typeface="微軟正黑體" panose="020B0604030504040204" pitchFamily="34" charset="-120"/>
                <a:ea typeface="微軟正黑體" panose="020B0604030504040204" pitchFamily="34" charset="-120"/>
              </a:rPr>
              <a:t>距離</a:t>
            </a:r>
            <a:r>
              <a:rPr lang="zh-TW" altLang="en-US" sz="3200" kern="0" dirty="0" smtClean="0">
                <a:solidFill>
                  <a:sysClr val="windowText" lastClr="000000"/>
                </a:solidFill>
                <a:latin typeface="微軟正黑體" panose="020B0604030504040204" pitchFamily="34" charset="-120"/>
                <a:ea typeface="微軟正黑體" panose="020B0604030504040204" pitchFamily="34" charset="-120"/>
              </a:rPr>
              <a:t>減弱。</a:t>
            </a:r>
            <a:endParaRPr lang="en-US" altLang="zh-TW" sz="3200" kern="0" dirty="0" smtClean="0">
              <a:solidFill>
                <a:sysClr val="windowText" lastClr="000000"/>
              </a:solidFill>
              <a:latin typeface="微軟正黑體" panose="020B0604030504040204" pitchFamily="34" charset="-120"/>
              <a:ea typeface="微軟正黑體" panose="020B0604030504040204" pitchFamily="34" charset="-12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095" y="4191318"/>
            <a:ext cx="3432105" cy="228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左大括弧 3"/>
          <p:cNvSpPr/>
          <p:nvPr/>
        </p:nvSpPr>
        <p:spPr>
          <a:xfrm>
            <a:off x="5743099" y="955480"/>
            <a:ext cx="533400" cy="83820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prstClr val="black"/>
              </a:solidFill>
            </a:endParaRPr>
          </a:p>
        </p:txBody>
      </p:sp>
      <p:sp>
        <p:nvSpPr>
          <p:cNvPr id="6" name="文字方塊 5"/>
          <p:cNvSpPr txBox="1"/>
          <p:nvPr/>
        </p:nvSpPr>
        <p:spPr>
          <a:xfrm>
            <a:off x="6414095" y="1481816"/>
            <a:ext cx="1005403" cy="584775"/>
          </a:xfrm>
          <a:prstGeom prst="rect">
            <a:avLst/>
          </a:prstGeom>
          <a:noFill/>
          <a:ln w="19050">
            <a:solidFill>
              <a:schemeClr val="tx1"/>
            </a:solidFill>
          </a:ln>
        </p:spPr>
        <p:txBody>
          <a:bodyPr wrap="none" rtlCol="0">
            <a:spAutoFit/>
          </a:bodyPr>
          <a:lstStyle/>
          <a:p>
            <a:r>
              <a:rPr lang="zh-TW" altLang="en-US" sz="3200" b="1" dirty="0" smtClean="0">
                <a:solidFill>
                  <a:prstClr val="black"/>
                </a:solidFill>
                <a:latin typeface="微軟正黑體" panose="020B0604030504040204" pitchFamily="34" charset="-120"/>
                <a:ea typeface="微軟正黑體" panose="020B0604030504040204" pitchFamily="34" charset="-120"/>
              </a:rPr>
              <a:t>物質</a:t>
            </a:r>
            <a:endParaRPr lang="en-US" altLang="zh-TW" sz="3200" b="1" dirty="0" smtClean="0">
              <a:solidFill>
                <a:prstClr val="black"/>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6414096" y="675505"/>
            <a:ext cx="1005403" cy="584775"/>
          </a:xfrm>
          <a:prstGeom prst="rect">
            <a:avLst/>
          </a:prstGeom>
          <a:noFill/>
          <a:ln w="19050">
            <a:solidFill>
              <a:schemeClr val="tx1"/>
            </a:solidFill>
          </a:ln>
        </p:spPr>
        <p:txBody>
          <a:bodyPr wrap="none" rtlCol="0">
            <a:spAutoFit/>
          </a:bodyPr>
          <a:lstStyle/>
          <a:p>
            <a:r>
              <a:rPr lang="zh-TW" altLang="en-US" sz="3200" b="1" dirty="0">
                <a:solidFill>
                  <a:prstClr val="black"/>
                </a:solidFill>
                <a:latin typeface="微軟正黑體" panose="020B0604030504040204" pitchFamily="34" charset="-120"/>
                <a:ea typeface="微軟正黑體" panose="020B0604030504040204" pitchFamily="34" charset="-120"/>
              </a:rPr>
              <a:t>設備</a:t>
            </a:r>
            <a:endParaRPr lang="en-US" altLang="zh-TW" sz="3200" b="1" dirty="0" smtClean="0">
              <a:solidFill>
                <a:prstClr val="black"/>
              </a:solidFill>
              <a:latin typeface="微軟正黑體" panose="020B0604030504040204" pitchFamily="34" charset="-120"/>
              <a:ea typeface="微軟正黑體" panose="020B0604030504040204" pitchFamily="34" charset="-120"/>
            </a:endParaRPr>
          </a:p>
        </p:txBody>
      </p:sp>
      <p:grpSp>
        <p:nvGrpSpPr>
          <p:cNvPr id="21" name="群組 20"/>
          <p:cNvGrpSpPr/>
          <p:nvPr/>
        </p:nvGrpSpPr>
        <p:grpSpPr>
          <a:xfrm>
            <a:off x="7739974" y="878132"/>
            <a:ext cx="1219200" cy="1192309"/>
            <a:chOff x="7391400" y="228600"/>
            <a:chExt cx="1219200" cy="1192309"/>
          </a:xfrm>
        </p:grpSpPr>
        <p:pic>
          <p:nvPicPr>
            <p:cNvPr id="4098" name="Picture 2" descr="C:\Users\cllai\AppData\Local\Microsoft\Windows\Temporary Internet Files\Content.IE5\QVOCZ4SS\7370892870_aa290ce642_z[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381000"/>
              <a:ext cx="9144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接點 8"/>
            <p:cNvCxnSpPr/>
            <p:nvPr/>
          </p:nvCxnSpPr>
          <p:spPr>
            <a:xfrm flipH="1">
              <a:off x="7391400" y="228600"/>
              <a:ext cx="1219200" cy="11923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7391400" y="228600"/>
              <a:ext cx="1219200" cy="11923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495800"/>
            <a:ext cx="3429000" cy="224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投影片編號版面配置區 5"/>
          <p:cNvSpPr>
            <a:spLocks noGrp="1"/>
          </p:cNvSpPr>
          <p:nvPr>
            <p:ph type="sldNum" sz="quarter" idx="4294967295"/>
          </p:nvPr>
        </p:nvSpPr>
        <p:spPr>
          <a:xfrm>
            <a:off x="6858000" y="6381750"/>
            <a:ext cx="2133600" cy="476250"/>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lgn="r">
              <a:spcBef>
                <a:spcPct val="0"/>
              </a:spcBef>
              <a:buClrTx/>
              <a:buSzTx/>
              <a:buFontTx/>
              <a:buNone/>
            </a:pPr>
            <a:fld id="{64052747-2746-46BF-81E8-883AE3A4D4EE}" type="slidenum">
              <a:rPr lang="zh-TW" altLang="en-US" sz="1600" smtClean="0">
                <a:solidFill>
                  <a:srgbClr val="000000"/>
                </a:solidFill>
                <a:latin typeface="Arial" charset="0"/>
                <a:ea typeface="新細明體" pitchFamily="18" charset="-120"/>
              </a:rPr>
              <a:pPr algn="r">
                <a:spcBef>
                  <a:spcPct val="0"/>
                </a:spcBef>
                <a:buClrTx/>
                <a:buSzTx/>
                <a:buFontTx/>
                <a:buNone/>
              </a:pPr>
              <a:t>18</a:t>
            </a:fld>
            <a:endParaRPr lang="en-US" altLang="zh-TW" sz="1600" dirty="0" smtClean="0">
              <a:solidFill>
                <a:srgbClr val="000000"/>
              </a:solidFill>
              <a:latin typeface="Arial" charset="0"/>
              <a:ea typeface="新細明體" pitchFamily="18" charset="-120"/>
            </a:endParaRPr>
          </a:p>
        </p:txBody>
      </p:sp>
    </p:spTree>
    <p:extLst>
      <p:ext uri="{BB962C8B-B14F-4D97-AF65-F5344CB8AC3E}">
        <p14:creationId xmlns:p14="http://schemas.microsoft.com/office/powerpoint/2010/main" val="3851464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7367589"/>
            <a:ext cx="9143999" cy="0"/>
          </a:xfrm>
          <a:custGeom>
            <a:avLst/>
            <a:gdLst/>
            <a:ahLst/>
            <a:cxnLst/>
            <a:rect l="l" t="t" r="r" b="b"/>
            <a:pathLst>
              <a:path w="9143999">
                <a:moveTo>
                  <a:pt x="0" y="0"/>
                </a:moveTo>
                <a:lnTo>
                  <a:pt x="9143999" y="0"/>
                </a:lnTo>
              </a:path>
            </a:pathLst>
          </a:custGeom>
          <a:ln w="48895">
            <a:solidFill>
              <a:srgbClr val="A6A6A6"/>
            </a:solidFill>
          </a:ln>
        </p:spPr>
        <p:txBody>
          <a:bodyPr wrap="square" lIns="0" tIns="0" rIns="0" bIns="0" rtlCol="0">
            <a:noAutofit/>
          </a:bodyPr>
          <a:lstStyle/>
          <a:p>
            <a:endParaRPr>
              <a:solidFill>
                <a:prstClr val="black"/>
              </a:solidFill>
            </a:endParaRPr>
          </a:p>
        </p:txBody>
      </p:sp>
      <p:sp>
        <p:nvSpPr>
          <p:cNvPr id="4" name="object 4"/>
          <p:cNvSpPr/>
          <p:nvPr/>
        </p:nvSpPr>
        <p:spPr>
          <a:xfrm>
            <a:off x="0" y="7415213"/>
            <a:ext cx="9144000" cy="128587"/>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6" name="object 6"/>
          <p:cNvSpPr txBox="1"/>
          <p:nvPr/>
        </p:nvSpPr>
        <p:spPr>
          <a:xfrm>
            <a:off x="304800" y="5981700"/>
            <a:ext cx="3886200" cy="419100"/>
          </a:xfrm>
          <a:prstGeom prst="rect">
            <a:avLst/>
          </a:prstGeom>
        </p:spPr>
        <p:txBody>
          <a:bodyPr vert="horz" wrap="square" lIns="0" tIns="0" rIns="0" bIns="0" rtlCol="0">
            <a:noAutofit/>
          </a:bodyPr>
          <a:lstStyle/>
          <a:p>
            <a:pPr algn="ctr"/>
            <a:r>
              <a:rPr sz="3200" b="1" spc="-5" dirty="0" err="1" smtClean="0">
                <a:solidFill>
                  <a:srgbClr val="006600"/>
                </a:solidFill>
                <a:latin typeface="微軟正黑體" panose="020B0604030504040204" pitchFamily="34" charset="-120"/>
                <a:ea typeface="微軟正黑體" panose="020B0604030504040204" pitchFamily="34" charset="-120"/>
                <a:cs typeface="微軟正黑體"/>
              </a:rPr>
              <a:t>有曝露</a:t>
            </a:r>
            <a:r>
              <a:rPr lang="zh-TW" altLang="en-US" sz="3200" b="1" spc="10" dirty="0" smtClean="0">
                <a:solidFill>
                  <a:srgbClr val="006600"/>
                </a:solidFill>
                <a:latin typeface="微軟正黑體" panose="020B0604030504040204" pitchFamily="34" charset="-120"/>
                <a:ea typeface="微軟正黑體" panose="020B0604030504040204" pitchFamily="34" charset="-120"/>
                <a:cs typeface="微軟正黑體"/>
              </a:rPr>
              <a:t>不一</a:t>
            </a:r>
            <a:r>
              <a:rPr lang="zh-TW" altLang="en-US" sz="3200" b="1" spc="10" dirty="0">
                <a:solidFill>
                  <a:srgbClr val="006600"/>
                </a:solidFill>
                <a:latin typeface="微軟正黑體" panose="020B0604030504040204" pitchFamily="34" charset="-120"/>
                <a:ea typeface="微軟正黑體" panose="020B0604030504040204" pitchFamily="34" charset="-120"/>
                <a:cs typeface="微軟正黑體"/>
              </a:rPr>
              <a:t>定</a:t>
            </a:r>
            <a:r>
              <a:rPr sz="3200" b="1" spc="-5" dirty="0" err="1" smtClean="0">
                <a:solidFill>
                  <a:srgbClr val="006600"/>
                </a:solidFill>
                <a:latin typeface="微軟正黑體" panose="020B0604030504040204" pitchFamily="34" charset="-120"/>
                <a:ea typeface="微軟正黑體" panose="020B0604030504040204" pitchFamily="34" charset="-120"/>
                <a:cs typeface="微軟正黑體"/>
              </a:rPr>
              <a:t>有污染</a:t>
            </a:r>
            <a:endParaRPr sz="3200" b="1" dirty="0">
              <a:solidFill>
                <a:srgbClr val="006600"/>
              </a:solidFill>
              <a:latin typeface="微軟正黑體" panose="020B0604030504040204" pitchFamily="34" charset="-120"/>
              <a:ea typeface="微軟正黑體" panose="020B0604030504040204" pitchFamily="34" charset="-120"/>
              <a:cs typeface="微軟正黑體"/>
            </a:endParaRPr>
          </a:p>
          <a:p>
            <a:pPr>
              <a:lnSpc>
                <a:spcPts val="600"/>
              </a:lnSpc>
              <a:spcBef>
                <a:spcPts val="8"/>
              </a:spcBef>
            </a:pPr>
            <a:endParaRPr sz="600" b="1" dirty="0">
              <a:solidFill>
                <a:srgbClr val="006600"/>
              </a:solidFill>
              <a:latin typeface="微軟正黑體" panose="020B0604030504040204" pitchFamily="34" charset="-120"/>
              <a:ea typeface="微軟正黑體" panose="020B0604030504040204" pitchFamily="34" charset="-120"/>
            </a:endParaRPr>
          </a:p>
        </p:txBody>
      </p:sp>
      <p:sp>
        <p:nvSpPr>
          <p:cNvPr id="7" name="object 7"/>
          <p:cNvSpPr txBox="1"/>
          <p:nvPr/>
        </p:nvSpPr>
        <p:spPr>
          <a:xfrm>
            <a:off x="4953000" y="5943600"/>
            <a:ext cx="3707765" cy="533399"/>
          </a:xfrm>
          <a:prstGeom prst="rect">
            <a:avLst/>
          </a:prstGeom>
        </p:spPr>
        <p:txBody>
          <a:bodyPr vert="horz" wrap="square" lIns="0" tIns="0" rIns="0" bIns="0" rtlCol="0">
            <a:noAutofit/>
          </a:bodyPr>
          <a:lstStyle>
            <a:defPPr>
              <a:defRPr lang="zh-TW"/>
            </a:defPPr>
            <a:lvl1pPr algn="ctr">
              <a:defRPr sz="3200" b="1" spc="-5">
                <a:solidFill>
                  <a:srgbClr val="006600"/>
                </a:solidFill>
                <a:latin typeface="微軟正黑體" panose="020B0604030504040204" pitchFamily="34" charset="-120"/>
                <a:ea typeface="微軟正黑體" panose="020B0604030504040204" pitchFamily="34" charset="-120"/>
                <a:cs typeface="微軟正黑體"/>
              </a:defRPr>
            </a:lvl1pPr>
          </a:lstStyle>
          <a:p>
            <a:r>
              <a:rPr dirty="0" err="1"/>
              <a:t>有污染</a:t>
            </a:r>
            <a:r>
              <a:rPr lang="zh-TW" altLang="en-US" dirty="0"/>
              <a:t>一定伴隨曝露</a:t>
            </a:r>
            <a:endParaRPr dirty="0"/>
          </a:p>
          <a:p>
            <a:endParaRPr dirty="0"/>
          </a:p>
        </p:txBody>
      </p:sp>
      <p:sp>
        <p:nvSpPr>
          <p:cNvPr id="8" name="object 8"/>
          <p:cNvSpPr/>
          <p:nvPr/>
        </p:nvSpPr>
        <p:spPr>
          <a:xfrm>
            <a:off x="304800" y="3590248"/>
            <a:ext cx="3904360" cy="2096910"/>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9" name="object 9"/>
          <p:cNvSpPr/>
          <p:nvPr/>
        </p:nvSpPr>
        <p:spPr>
          <a:xfrm>
            <a:off x="4979035" y="3645718"/>
            <a:ext cx="1916429" cy="2215015"/>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10" name="object 10"/>
          <p:cNvSpPr/>
          <p:nvPr/>
        </p:nvSpPr>
        <p:spPr>
          <a:xfrm>
            <a:off x="6781800" y="3645718"/>
            <a:ext cx="1914652" cy="2297882"/>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
        <p:nvSpPr>
          <p:cNvPr id="11" name="object 11"/>
          <p:cNvSpPr txBox="1">
            <a:spLocks noGrp="1"/>
          </p:cNvSpPr>
          <p:nvPr>
            <p:ph type="sldNum" sz="quarter" idx="7"/>
          </p:nvPr>
        </p:nvSpPr>
        <p:spPr>
          <a:xfrm>
            <a:off x="8696452" y="6705600"/>
            <a:ext cx="326009" cy="224322"/>
          </a:xfrm>
          <a:prstGeom prst="rect">
            <a:avLst/>
          </a:prstGeom>
        </p:spPr>
        <p:txBody>
          <a:bodyPr vert="horz" wrap="square" lIns="0" tIns="0" rIns="0" bIns="0" rtlCol="0">
            <a:noAutofit/>
          </a:bodyPr>
          <a:lstStyle/>
          <a:p>
            <a:pPr marL="25400"/>
            <a:fld id="{81D60167-4931-47E6-BA6A-407CBD079E47}" type="slidenum">
              <a:rPr sz="1400" dirty="0" smtClean="0">
                <a:solidFill>
                  <a:prstClr val="black"/>
                </a:solidFill>
                <a:latin typeface="Arial"/>
                <a:cs typeface="Arial"/>
              </a:rPr>
              <a:pPr marL="25400"/>
              <a:t>19</a:t>
            </a:fld>
            <a:endParaRPr sz="1400" dirty="0">
              <a:solidFill>
                <a:prstClr val="black"/>
              </a:solidFill>
              <a:latin typeface="Arial"/>
              <a:cs typeface="Arial"/>
            </a:endParaRPr>
          </a:p>
        </p:txBody>
      </p:sp>
      <p:sp>
        <p:nvSpPr>
          <p:cNvPr id="13" name="矩形 12"/>
          <p:cNvSpPr/>
          <p:nvPr/>
        </p:nvSpPr>
        <p:spPr>
          <a:xfrm>
            <a:off x="1166098" y="2438400"/>
            <a:ext cx="2339102" cy="738664"/>
          </a:xfrm>
          <a:prstGeom prst="rect">
            <a:avLst/>
          </a:prstGeom>
          <a:ln w="19050">
            <a:solidFill>
              <a:schemeClr val="tx1"/>
            </a:solidFill>
          </a:ln>
        </p:spPr>
        <p:txBody>
          <a:bodyPr wrap="none">
            <a:spAutoFit/>
          </a:bodyPr>
          <a:lstStyle/>
          <a:p>
            <a:r>
              <a:rPr lang="zh-TW" altLang="en-US" sz="4200" b="1" dirty="0">
                <a:solidFill>
                  <a:prstClr val="black"/>
                </a:solidFill>
                <a:latin typeface="微軟正黑體" panose="020B0604030504040204" pitchFamily="34" charset="-120"/>
                <a:ea typeface="微軟正黑體" panose="020B0604030504040204" pitchFamily="34" charset="-120"/>
                <a:cs typeface="微軟正黑體"/>
              </a:rPr>
              <a:t>輻射</a:t>
            </a:r>
            <a:r>
              <a:rPr lang="zh-TW" altLang="en-US" sz="4200" b="1" dirty="0">
                <a:solidFill>
                  <a:srgbClr val="0000FF"/>
                </a:solidFill>
                <a:latin typeface="微軟正黑體" panose="020B0604030504040204" pitchFamily="34" charset="-120"/>
                <a:ea typeface="微軟正黑體" panose="020B0604030504040204" pitchFamily="34" charset="-120"/>
                <a:cs typeface="微軟正黑體"/>
              </a:rPr>
              <a:t>曝露</a:t>
            </a:r>
            <a:endParaRPr lang="zh-TW" altLang="en-US" sz="4200" dirty="0">
              <a:solidFill>
                <a:srgbClr val="0000FF"/>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5725913" y="2438400"/>
            <a:ext cx="2339102" cy="738664"/>
          </a:xfrm>
          <a:prstGeom prst="rect">
            <a:avLst/>
          </a:prstGeom>
          <a:ln w="19050">
            <a:solidFill>
              <a:schemeClr val="tx1"/>
            </a:solidFill>
          </a:ln>
        </p:spPr>
        <p:txBody>
          <a:bodyPr wrap="none">
            <a:spAutoFit/>
          </a:bodyPr>
          <a:lstStyle/>
          <a:p>
            <a:r>
              <a:rPr lang="zh-TW" altLang="en-US" sz="4200" b="1" dirty="0" smtClean="0">
                <a:solidFill>
                  <a:prstClr val="black"/>
                </a:solidFill>
                <a:latin typeface="微軟正黑體" panose="020B0604030504040204" pitchFamily="34" charset="-120"/>
                <a:ea typeface="微軟正黑體" panose="020B0604030504040204" pitchFamily="34" charset="-120"/>
                <a:cs typeface="微軟正黑體"/>
              </a:rPr>
              <a:t>輻射</a:t>
            </a:r>
            <a:r>
              <a:rPr lang="zh-TW" altLang="en-US" sz="4200" b="1" dirty="0">
                <a:solidFill>
                  <a:srgbClr val="0000FF"/>
                </a:solidFill>
                <a:latin typeface="微軟正黑體" panose="020B0604030504040204" pitchFamily="34" charset="-120"/>
                <a:ea typeface="微軟正黑體" panose="020B0604030504040204" pitchFamily="34" charset="-120"/>
                <a:cs typeface="微軟正黑體"/>
              </a:rPr>
              <a:t>污染</a:t>
            </a:r>
          </a:p>
        </p:txBody>
      </p:sp>
      <p:pic>
        <p:nvPicPr>
          <p:cNvPr id="15" name="Picture 2" descr="C:\Users\cllai\Desktop\雜雜\圖片、簡報與影視資料\輻射標誌.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4402627"/>
            <a:ext cx="765969" cy="76596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6" name="Rectangle 2"/>
          <p:cNvSpPr txBox="1">
            <a:spLocks noChangeArrowheads="1"/>
          </p:cNvSpPr>
          <p:nvPr/>
        </p:nvSpPr>
        <p:spPr>
          <a:xfrm>
            <a:off x="752475" y="1219200"/>
            <a:ext cx="8086725" cy="838200"/>
          </a:xfrm>
          <a:prstGeom prst="rect">
            <a:avLst/>
          </a:prstGeom>
        </p:spPr>
        <p:txBody>
          <a:bodyPr/>
          <a:lstStyle>
            <a:lvl1pPr algn="ctr" rtl="0" eaLnBrk="0" fontAlgn="base" hangingPunct="0">
              <a:spcBef>
                <a:spcPct val="0"/>
              </a:spcBef>
              <a:spcAft>
                <a:spcPct val="0"/>
              </a:spcAft>
              <a:defRPr kumimoji="1" sz="3500" kern="1200">
                <a:solidFill>
                  <a:schemeClr val="tx2"/>
                </a:solidFill>
                <a:latin typeface="微軟正黑體" panose="020B0604030504040204" pitchFamily="34" charset="-120"/>
                <a:ea typeface="微軟正黑體" panose="020B0604030504040204" pitchFamily="34"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eaLnBrk="1" hangingPunct="1">
              <a:defRPr/>
            </a:pPr>
            <a:r>
              <a:rPr lang="zh-TW" altLang="en-US" sz="5600" b="1" dirty="0" smtClean="0">
                <a:solidFill>
                  <a:srgbClr val="FF0000"/>
                </a:solidFill>
              </a:rPr>
              <a:t>輻射不會傳染！！</a:t>
            </a:r>
            <a:endParaRPr lang="zh-TW" altLang="en-US" sz="5600" b="1" dirty="0">
              <a:solidFill>
                <a:srgbClr val="FF0000"/>
              </a:solidFill>
            </a:endParaRPr>
          </a:p>
        </p:txBody>
      </p:sp>
      <p:sp>
        <p:nvSpPr>
          <p:cNvPr id="2" name="矩形 1"/>
          <p:cNvSpPr/>
          <p:nvPr/>
        </p:nvSpPr>
        <p:spPr>
          <a:xfrm>
            <a:off x="4144169" y="2441283"/>
            <a:ext cx="1116103" cy="830997"/>
          </a:xfrm>
          <a:prstGeom prst="rect">
            <a:avLst/>
          </a:prstGeom>
        </p:spPr>
        <p:txBody>
          <a:bodyPr wrap="square">
            <a:spAutoFit/>
          </a:bodyPr>
          <a:lstStyle/>
          <a:p>
            <a:r>
              <a:rPr lang="en-US" altLang="zh-TW" sz="4800" b="1" dirty="0" err="1" smtClean="0">
                <a:solidFill>
                  <a:srgbClr val="006600"/>
                </a:solidFill>
              </a:rPr>
              <a:t>v.s</a:t>
            </a:r>
            <a:endParaRPr lang="zh-TW" altLang="en-US" sz="4800" dirty="0">
              <a:solidFill>
                <a:prstClr val="black"/>
              </a:solidFill>
            </a:endParaRPr>
          </a:p>
        </p:txBody>
      </p:sp>
      <p:sp>
        <p:nvSpPr>
          <p:cNvPr id="17" name="標題 1"/>
          <p:cNvSpPr>
            <a:spLocks noGrp="1"/>
          </p:cNvSpPr>
          <p:nvPr>
            <p:ph type="title"/>
          </p:nvPr>
        </p:nvSpPr>
        <p:spPr>
          <a:xfrm>
            <a:off x="228600" y="304800"/>
            <a:ext cx="4922266" cy="1392274"/>
          </a:xfrm>
        </p:spPr>
        <p:txBody>
          <a:bodyPr/>
          <a:lstStyle/>
          <a:p>
            <a:r>
              <a:rPr lang="zh-TW" altLang="en-US" sz="4800" b="1" dirty="0" smtClean="0">
                <a:solidFill>
                  <a:srgbClr val="006600"/>
                </a:solidFill>
                <a:latin typeface="微軟正黑體" panose="020B0604030504040204" pitchFamily="34" charset="-120"/>
                <a:ea typeface="微軟正黑體" panose="020B0604030504040204" pitchFamily="34" charset="-120"/>
              </a:rPr>
              <a:t>輻射會</a:t>
            </a:r>
            <a:r>
              <a:rPr lang="zh-TW" altLang="en-US" sz="4800" b="1" dirty="0">
                <a:solidFill>
                  <a:srgbClr val="006600"/>
                </a:solidFill>
                <a:latin typeface="微軟正黑體" panose="020B0604030504040204" pitchFamily="34" charset="-120"/>
                <a:ea typeface="微軟正黑體" panose="020B0604030504040204" pitchFamily="34" charset="-120"/>
              </a:rPr>
              <a:t>傳染</a:t>
            </a:r>
            <a:r>
              <a:rPr lang="zh-TW" altLang="en-US" sz="4800" b="1" dirty="0" smtClean="0">
                <a:solidFill>
                  <a:srgbClr val="006600"/>
                </a:solidFill>
                <a:latin typeface="微軟正黑體" panose="020B0604030504040204" pitchFamily="34" charset="-120"/>
                <a:ea typeface="微軟正黑體" panose="020B0604030504040204" pitchFamily="34" charset="-120"/>
              </a:rPr>
              <a:t>嗎？</a:t>
            </a:r>
            <a:endParaRPr lang="zh-TW" altLang="en-US" sz="4800" b="1" dirty="0">
              <a:solidFill>
                <a:srgbClr val="0066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0470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ext uri="{D42A27DB-BD31-4B8C-83A1-F6EECF244321}">
                <p14:modId xmlns:p14="http://schemas.microsoft.com/office/powerpoint/2010/main" val="3845726049"/>
              </p:ext>
            </p:extLst>
          </p:nvPr>
        </p:nvGraphicFramePr>
        <p:xfrm>
          <a:off x="1979712" y="2291506"/>
          <a:ext cx="5544914" cy="3729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7" name="Rectangle 7"/>
          <p:cNvSpPr>
            <a:spLocks/>
          </p:cNvSpPr>
          <p:nvPr/>
        </p:nvSpPr>
        <p:spPr bwMode="auto">
          <a:xfrm>
            <a:off x="323850" y="765175"/>
            <a:ext cx="8323263" cy="863600"/>
          </a:xfrm>
          <a:prstGeom prst="rect">
            <a:avLst/>
          </a:prstGeom>
          <a:noFill/>
          <a:ln w="9525">
            <a:noFill/>
            <a:miter lim="800000"/>
            <a:headEnd/>
            <a:tailEnd/>
          </a:ln>
        </p:spPr>
        <p:txBody>
          <a:bodyPr anchor="ctr"/>
          <a:lstStyle/>
          <a:p>
            <a:pPr algn="ctr">
              <a:defRPr/>
            </a:pPr>
            <a:r>
              <a:rPr kumimoji="0" lang="zh-TW" altLang="en-US" sz="4800" b="1" dirty="0">
                <a:solidFill>
                  <a:schemeClr val="tx2"/>
                </a:solidFill>
                <a:effectLst>
                  <a:outerShdw blurRad="38100" dist="38100" dir="2700000" algn="tl">
                    <a:srgbClr val="C0C0C0"/>
                  </a:outerShdw>
                </a:effectLst>
                <a:ea typeface="標楷體" pitchFamily="65" charset="-120"/>
              </a:rPr>
              <a:t>簡報大綱</a:t>
            </a:r>
          </a:p>
        </p:txBody>
      </p:sp>
      <p:sp>
        <p:nvSpPr>
          <p:cNvPr id="4" name="投影片編號版面配置區 3"/>
          <p:cNvSpPr>
            <a:spLocks noGrp="1"/>
          </p:cNvSpPr>
          <p:nvPr>
            <p:ph type="sldNum" sz="quarter" idx="12"/>
          </p:nvPr>
        </p:nvSpPr>
        <p:spPr/>
        <p:txBody>
          <a:bodyPr/>
          <a:lstStyle/>
          <a:p>
            <a:pPr>
              <a:defRPr/>
            </a:pPr>
            <a:fld id="{40E0332F-A29C-4F97-A5A6-9E8A7301A83C}" type="slidenum">
              <a:rPr lang="en-US" altLang="zh-TW" smtClean="0"/>
              <a:pPr>
                <a:defRPr/>
              </a:pPr>
              <a:t>2</a:t>
            </a:fld>
            <a:endParaRPr lang="en-US" altLang="zh-TW"/>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輻射曝露與</a:t>
            </a:r>
            <a:r>
              <a:rPr lang="zh-TW" altLang="en-US" dirty="0"/>
              <a:t>污</a:t>
            </a:r>
            <a:r>
              <a:rPr lang="zh-TW" altLang="en-US" dirty="0" smtClean="0"/>
              <a:t>染</a:t>
            </a:r>
            <a:endParaRPr lang="zh-TW" altLang="en-US" dirty="0"/>
          </a:p>
        </p:txBody>
      </p:sp>
      <p:sp>
        <p:nvSpPr>
          <p:cNvPr id="4" name="投影片編號版面配置區 3"/>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20</a:t>
            </a:fld>
            <a:endParaRPr lang="en-US" altLang="zh-TW">
              <a:solidFill>
                <a:srgbClr val="000000"/>
              </a:solidFill>
            </a:endParaRPr>
          </a:p>
        </p:txBody>
      </p:sp>
      <p:sp>
        <p:nvSpPr>
          <p:cNvPr id="5" name="矩形 4">
            <a:extLst/>
          </p:cNvPr>
          <p:cNvSpPr/>
          <p:nvPr/>
        </p:nvSpPr>
        <p:spPr>
          <a:xfrm>
            <a:off x="992983" y="1487488"/>
            <a:ext cx="2750817" cy="523220"/>
          </a:xfrm>
          <a:prstGeom prst="rect">
            <a:avLst/>
          </a:prstGeom>
          <a:noFill/>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Hant" altLang="en-US" sz="2800" b="1"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曝露</a:t>
            </a:r>
            <a:r>
              <a:rPr lang="en-US" altLang="zh-Hant" sz="2800" b="1"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(exposure)</a:t>
            </a:r>
            <a:endParaRPr lang="zh-Hant" altLang="en-US" sz="2800"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6" name="矩形 5">
            <a:extLst/>
          </p:cNvPr>
          <p:cNvSpPr/>
          <p:nvPr/>
        </p:nvSpPr>
        <p:spPr>
          <a:xfrm>
            <a:off x="4891967" y="1458913"/>
            <a:ext cx="3692036" cy="523220"/>
          </a:xfrm>
          <a:prstGeom prst="rect">
            <a:avLst/>
          </a:prstGeom>
          <a:noFill/>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FF"/>
                </a:solidFill>
                <a:latin typeface="Times New Roman" panose="02020603050405020304" pitchFamily="18" charset="0"/>
                <a:ea typeface="標楷體" panose="03000509000000000000" pitchFamily="65" charset="-120"/>
              </a:defRPr>
            </a:lvl1pPr>
            <a:lvl2pPr marL="742950" indent="-285750">
              <a:spcBef>
                <a:spcPct val="20000"/>
              </a:spcBef>
              <a:buClr>
                <a:srgbClr val="CC0000"/>
              </a:buClr>
              <a:buSzPct val="70000"/>
              <a:buFont typeface="Wingdings" panose="05000000000000000000" pitchFamily="2" charset="2"/>
              <a:buChar char="l"/>
              <a:defRPr kumimoji="1" sz="2100">
                <a:solidFill>
                  <a:srgbClr val="663300"/>
                </a:solidFill>
                <a:latin typeface="Times New Roman" panose="02020603050405020304" pitchFamily="18" charset="0"/>
                <a:ea typeface="標楷體" panose="03000509000000000000" pitchFamily="65"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9pPr>
          </a:lstStyle>
          <a:p>
            <a:pPr algn="ctr">
              <a:spcBef>
                <a:spcPct val="0"/>
              </a:spcBef>
              <a:buClrTx/>
              <a:buSzTx/>
              <a:buFontTx/>
              <a:buNone/>
            </a:pPr>
            <a:r>
              <a:rPr lang="zh-Hant" altLang="en-US" sz="2800" b="1"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污染</a:t>
            </a:r>
            <a:r>
              <a:rPr lang="en-US" altLang="zh-Hant" sz="2800" b="1"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(contamination)</a:t>
            </a:r>
            <a:endParaRPr lang="zh-Hant" altLang="en-US" sz="2800"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pic>
        <p:nvPicPr>
          <p:cNvPr id="8" name="圖片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523" y="2205038"/>
            <a:ext cx="1967334"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589" y="3194161"/>
            <a:ext cx="1476007" cy="318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348" y="2132013"/>
            <a:ext cx="200116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圖片 21">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5104" y="3730946"/>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圖片 22">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3571" y="579687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4" name="曲線接點 73"/>
          <p:cNvCxnSpPr>
            <a:cxnSpLocks/>
          </p:cNvCxnSpPr>
          <p:nvPr/>
        </p:nvCxnSpPr>
        <p:spPr bwMode="auto">
          <a:xfrm flipV="1">
            <a:off x="5459001" y="5434938"/>
            <a:ext cx="436563" cy="34607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5" name="曲線接點 77"/>
          <p:cNvCxnSpPr>
            <a:cxnSpLocks/>
          </p:cNvCxnSpPr>
          <p:nvPr/>
        </p:nvCxnSpPr>
        <p:spPr bwMode="auto">
          <a:xfrm>
            <a:off x="5549489" y="5935001"/>
            <a:ext cx="423862" cy="93662"/>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6" name="曲線接點 79"/>
          <p:cNvCxnSpPr>
            <a:cxnSpLocks/>
          </p:cNvCxnSpPr>
          <p:nvPr/>
        </p:nvCxnSpPr>
        <p:spPr bwMode="auto">
          <a:xfrm rot="5400000">
            <a:off x="5147057" y="6250120"/>
            <a:ext cx="379413" cy="127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7" name="曲線接點 81"/>
          <p:cNvCxnSpPr>
            <a:cxnSpLocks/>
          </p:cNvCxnSpPr>
          <p:nvPr/>
        </p:nvCxnSpPr>
        <p:spPr bwMode="auto">
          <a:xfrm rot="10800000">
            <a:off x="4736689" y="5577813"/>
            <a:ext cx="457200" cy="23177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8" name="曲線接點 83"/>
          <p:cNvCxnSpPr>
            <a:cxnSpLocks/>
          </p:cNvCxnSpPr>
          <p:nvPr/>
        </p:nvCxnSpPr>
        <p:spPr bwMode="auto">
          <a:xfrm rot="10800000" flipV="1">
            <a:off x="4736689" y="5973101"/>
            <a:ext cx="515937" cy="18732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9" name="曲線接點 85"/>
          <p:cNvCxnSpPr>
            <a:cxnSpLocks/>
          </p:cNvCxnSpPr>
          <p:nvPr/>
        </p:nvCxnSpPr>
        <p:spPr bwMode="auto">
          <a:xfrm rot="16200000" flipV="1">
            <a:off x="5031170" y="5348420"/>
            <a:ext cx="509587" cy="18415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0" name="曲線接點 87"/>
          <p:cNvCxnSpPr>
            <a:cxnSpLocks/>
          </p:cNvCxnSpPr>
          <p:nvPr/>
        </p:nvCxnSpPr>
        <p:spPr bwMode="auto">
          <a:xfrm rot="5400000" flipH="1" flipV="1">
            <a:off x="5329079" y="3461544"/>
            <a:ext cx="233362" cy="15875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1" name="曲線接點 90"/>
          <p:cNvCxnSpPr>
            <a:cxnSpLocks/>
          </p:cNvCxnSpPr>
          <p:nvPr/>
        </p:nvCxnSpPr>
        <p:spPr bwMode="auto">
          <a:xfrm flipV="1">
            <a:off x="5463223" y="3657600"/>
            <a:ext cx="447675" cy="131763"/>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2" name="曲線接點 92"/>
          <p:cNvCxnSpPr>
            <a:cxnSpLocks/>
          </p:cNvCxnSpPr>
          <p:nvPr/>
        </p:nvCxnSpPr>
        <p:spPr bwMode="auto">
          <a:xfrm>
            <a:off x="5404485" y="3913188"/>
            <a:ext cx="422275" cy="25082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3" name="曲線接點 94"/>
          <p:cNvCxnSpPr>
            <a:cxnSpLocks/>
          </p:cNvCxnSpPr>
          <p:nvPr/>
        </p:nvCxnSpPr>
        <p:spPr bwMode="auto">
          <a:xfrm rot="5400000">
            <a:off x="5038566" y="4129882"/>
            <a:ext cx="384175" cy="68262"/>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4" name="曲線接點 98"/>
          <p:cNvCxnSpPr>
            <a:cxnSpLocks/>
          </p:cNvCxnSpPr>
          <p:nvPr/>
        </p:nvCxnSpPr>
        <p:spPr bwMode="auto">
          <a:xfrm rot="10800000" flipV="1">
            <a:off x="4777423" y="3841750"/>
            <a:ext cx="382587" cy="381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5" name="曲線接點 101"/>
          <p:cNvCxnSpPr>
            <a:cxnSpLocks/>
          </p:cNvCxnSpPr>
          <p:nvPr/>
        </p:nvCxnSpPr>
        <p:spPr bwMode="auto">
          <a:xfrm rot="16200000" flipV="1">
            <a:off x="4899660" y="3378201"/>
            <a:ext cx="422275" cy="1651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pic>
        <p:nvPicPr>
          <p:cNvPr id="36" name="圖片 1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1098" y="2909888"/>
            <a:ext cx="144621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直線圖說文字 2 108"/>
          <p:cNvSpPr>
            <a:spLocks/>
          </p:cNvSpPr>
          <p:nvPr/>
        </p:nvSpPr>
        <p:spPr bwMode="auto">
          <a:xfrm>
            <a:off x="7549198" y="2909888"/>
            <a:ext cx="1376362" cy="1416050"/>
          </a:xfrm>
          <a:prstGeom prst="borderCallout2">
            <a:avLst>
              <a:gd name="adj1" fmla="val 102704"/>
              <a:gd name="adj2" fmla="val 37884"/>
              <a:gd name="adj3" fmla="val 109898"/>
              <a:gd name="adj4" fmla="val -6074"/>
              <a:gd name="adj5" fmla="val 116500"/>
              <a:gd name="adj6" fmla="val -30296"/>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CC0000"/>
              </a:buClr>
              <a:buSzPct val="70000"/>
              <a:buFont typeface="Wingdings" panose="05000000000000000000" pitchFamily="2" charset="2"/>
              <a:buChar char="p"/>
              <a:defRPr kumimoji="1" sz="2400">
                <a:solidFill>
                  <a:srgbClr val="0000FF"/>
                </a:solidFill>
                <a:latin typeface="Times New Roman" panose="02020603050405020304" pitchFamily="18" charset="0"/>
                <a:ea typeface="標楷體" panose="03000509000000000000" pitchFamily="65" charset="-120"/>
              </a:defRPr>
            </a:lvl1pPr>
            <a:lvl2pPr marL="742950" indent="-285750">
              <a:spcBef>
                <a:spcPct val="20000"/>
              </a:spcBef>
              <a:buClr>
                <a:srgbClr val="CC0000"/>
              </a:buClr>
              <a:buSzPct val="70000"/>
              <a:buFont typeface="Wingdings" panose="05000000000000000000" pitchFamily="2" charset="2"/>
              <a:buChar char="l"/>
              <a:defRPr kumimoji="1" sz="2100">
                <a:solidFill>
                  <a:srgbClr val="663300"/>
                </a:solidFill>
                <a:latin typeface="Times New Roman" panose="02020603050405020304" pitchFamily="18" charset="0"/>
                <a:ea typeface="標楷體" panose="03000509000000000000" pitchFamily="65"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9pPr>
          </a:lstStyle>
          <a:p>
            <a:pPr>
              <a:spcBef>
                <a:spcPct val="0"/>
              </a:spcBef>
              <a:buClrTx/>
              <a:buSzTx/>
              <a:buFontTx/>
              <a:buNone/>
            </a:pPr>
            <a:endParaRPr lang="zh-TW" altLang="en-US" sz="1800">
              <a:solidFill>
                <a:srgbClr val="000000"/>
              </a:solidFill>
              <a:latin typeface="Arial" panose="020B0604020202020204" pitchFamily="34" charset="0"/>
              <a:ea typeface="新細明體" panose="02020500000000000000" pitchFamily="18" charset="-120"/>
            </a:endParaRPr>
          </a:p>
        </p:txBody>
      </p:sp>
      <p:pic>
        <p:nvPicPr>
          <p:cNvPr id="38" name="圖片 37">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4750" y="3496824"/>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9" name="曲線接點 111"/>
          <p:cNvCxnSpPr>
            <a:cxnSpLocks/>
          </p:cNvCxnSpPr>
          <p:nvPr/>
        </p:nvCxnSpPr>
        <p:spPr bwMode="auto">
          <a:xfrm rot="5400000" flipH="1" flipV="1">
            <a:off x="8477885" y="3227388"/>
            <a:ext cx="234950" cy="15875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40" name="曲線接點 112"/>
          <p:cNvCxnSpPr>
            <a:cxnSpLocks/>
          </p:cNvCxnSpPr>
          <p:nvPr/>
        </p:nvCxnSpPr>
        <p:spPr bwMode="auto">
          <a:xfrm flipV="1">
            <a:off x="8612823" y="3486150"/>
            <a:ext cx="296862" cy="68263"/>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41" name="曲線接點 113"/>
          <p:cNvCxnSpPr>
            <a:cxnSpLocks/>
          </p:cNvCxnSpPr>
          <p:nvPr/>
        </p:nvCxnSpPr>
        <p:spPr bwMode="auto">
          <a:xfrm>
            <a:off x="8554085" y="3679825"/>
            <a:ext cx="422275" cy="249238"/>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42" name="曲線接點 114"/>
          <p:cNvCxnSpPr>
            <a:cxnSpLocks/>
          </p:cNvCxnSpPr>
          <p:nvPr/>
        </p:nvCxnSpPr>
        <p:spPr bwMode="auto">
          <a:xfrm rot="5400000">
            <a:off x="8188166" y="3894932"/>
            <a:ext cx="384175" cy="68262"/>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43" name="曲線接點 115"/>
          <p:cNvCxnSpPr>
            <a:cxnSpLocks/>
          </p:cNvCxnSpPr>
          <p:nvPr/>
        </p:nvCxnSpPr>
        <p:spPr bwMode="auto">
          <a:xfrm rot="10800000" flipV="1">
            <a:off x="7927023" y="3606800"/>
            <a:ext cx="382587" cy="39688"/>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44" name="曲線接點 116"/>
          <p:cNvCxnSpPr>
            <a:cxnSpLocks/>
          </p:cNvCxnSpPr>
          <p:nvPr/>
        </p:nvCxnSpPr>
        <p:spPr bwMode="auto">
          <a:xfrm rot="16200000" flipV="1">
            <a:off x="8049260" y="3143251"/>
            <a:ext cx="422275" cy="1651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sp>
        <p:nvSpPr>
          <p:cNvPr id="45" name="矩形 44">
            <a:extLst/>
          </p:cNvPr>
          <p:cNvSpPr/>
          <p:nvPr/>
        </p:nvSpPr>
        <p:spPr>
          <a:xfrm>
            <a:off x="4551919" y="6212226"/>
            <a:ext cx="1620957" cy="523220"/>
          </a:xfrm>
          <a:prstGeom prst="rect">
            <a:avLst/>
          </a:prstGeom>
          <a:noFill/>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FF"/>
                </a:solidFill>
                <a:latin typeface="Times New Roman" panose="02020603050405020304" pitchFamily="18" charset="0"/>
                <a:ea typeface="標楷體" panose="03000509000000000000" pitchFamily="65" charset="-120"/>
              </a:defRPr>
            </a:lvl1pPr>
            <a:lvl2pPr marL="742950" indent="-285750">
              <a:spcBef>
                <a:spcPct val="20000"/>
              </a:spcBef>
              <a:buClr>
                <a:srgbClr val="CC0000"/>
              </a:buClr>
              <a:buSzPct val="70000"/>
              <a:buFont typeface="Wingdings" panose="05000000000000000000" pitchFamily="2" charset="2"/>
              <a:buChar char="l"/>
              <a:defRPr kumimoji="1" sz="2100">
                <a:solidFill>
                  <a:srgbClr val="663300"/>
                </a:solidFill>
                <a:latin typeface="Times New Roman" panose="02020603050405020304" pitchFamily="18" charset="0"/>
                <a:ea typeface="標楷體" panose="03000509000000000000" pitchFamily="65"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9pPr>
          </a:lstStyle>
          <a:p>
            <a:pPr algn="ctr">
              <a:spcBef>
                <a:spcPct val="0"/>
              </a:spcBef>
              <a:buClrTx/>
              <a:buSzTx/>
              <a:buFontTx/>
              <a:buNone/>
            </a:pPr>
            <a:r>
              <a:rPr lang="zh-Hant" altLang="en-US" sz="2800" b="1"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體外污染</a:t>
            </a:r>
            <a:endParaRPr lang="zh-Hant" altLang="en-US" sz="2800"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6" name="矩形 45">
            <a:extLst/>
          </p:cNvPr>
          <p:cNvSpPr/>
          <p:nvPr/>
        </p:nvSpPr>
        <p:spPr>
          <a:xfrm>
            <a:off x="6903101" y="6215676"/>
            <a:ext cx="1620957" cy="523220"/>
          </a:xfrm>
          <a:prstGeom prst="rect">
            <a:avLst/>
          </a:prstGeom>
          <a:noFill/>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FF"/>
                </a:solidFill>
                <a:latin typeface="Times New Roman" panose="02020603050405020304" pitchFamily="18" charset="0"/>
                <a:ea typeface="標楷體" panose="03000509000000000000" pitchFamily="65" charset="-120"/>
              </a:defRPr>
            </a:lvl1pPr>
            <a:lvl2pPr marL="742950" indent="-285750">
              <a:spcBef>
                <a:spcPct val="20000"/>
              </a:spcBef>
              <a:buClr>
                <a:srgbClr val="CC0000"/>
              </a:buClr>
              <a:buSzPct val="70000"/>
              <a:buFont typeface="Wingdings" panose="05000000000000000000" pitchFamily="2" charset="2"/>
              <a:buChar char="l"/>
              <a:defRPr kumimoji="1" sz="2100">
                <a:solidFill>
                  <a:srgbClr val="663300"/>
                </a:solidFill>
                <a:latin typeface="Times New Roman" panose="02020603050405020304" pitchFamily="18" charset="0"/>
                <a:ea typeface="標楷體" panose="03000509000000000000" pitchFamily="65"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9pPr>
          </a:lstStyle>
          <a:p>
            <a:pPr algn="ctr">
              <a:spcBef>
                <a:spcPct val="0"/>
              </a:spcBef>
              <a:buClrTx/>
              <a:buSzTx/>
              <a:buFontTx/>
              <a:buNone/>
            </a:pPr>
            <a:r>
              <a:rPr lang="zh-Hant" altLang="en-US" sz="2800" b="1"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體內污染</a:t>
            </a:r>
            <a:endParaRPr lang="zh-Hant" altLang="en-US" sz="2800"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7" name="矩形 46">
            <a:extLst/>
          </p:cNvPr>
          <p:cNvSpPr/>
          <p:nvPr/>
        </p:nvSpPr>
        <p:spPr>
          <a:xfrm>
            <a:off x="2519735" y="6212681"/>
            <a:ext cx="1620957" cy="523220"/>
          </a:xfrm>
          <a:prstGeom prst="rect">
            <a:avLst/>
          </a:prstGeom>
          <a:noFill/>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Hant" altLang="en-US" sz="2800" b="1"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體外曝露</a:t>
            </a:r>
            <a:endParaRPr lang="zh-Hant" altLang="en-US" sz="2800" dirty="0">
              <a:solidFill>
                <a:srgbClr val="0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grpSp>
        <p:nvGrpSpPr>
          <p:cNvPr id="70" name="群組 69"/>
          <p:cNvGrpSpPr/>
          <p:nvPr/>
        </p:nvGrpSpPr>
        <p:grpSpPr>
          <a:xfrm>
            <a:off x="200025" y="3858515"/>
            <a:ext cx="2663190" cy="2746374"/>
            <a:chOff x="-148590" y="3525838"/>
            <a:chExt cx="3259138" cy="3384550"/>
          </a:xfrm>
        </p:grpSpPr>
        <p:pic>
          <p:nvPicPr>
            <p:cNvPr id="7" name="圖片 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777" y="4344988"/>
              <a:ext cx="266858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曲線接點 38"/>
            <p:cNvCxnSpPr>
              <a:cxnSpLocks noChangeShapeType="1"/>
            </p:cNvCxnSpPr>
            <p:nvPr/>
          </p:nvCxnSpPr>
          <p:spPr bwMode="auto">
            <a:xfrm rot="5400000" flipH="1" flipV="1">
              <a:off x="1756411" y="4273550"/>
              <a:ext cx="1223962" cy="1004887"/>
            </a:xfrm>
            <a:prstGeom prst="curvedConnector3">
              <a:avLst>
                <a:gd name="adj1" fmla="val 40259"/>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2" name="曲線接點 42"/>
            <p:cNvCxnSpPr>
              <a:cxnSpLocks/>
            </p:cNvCxnSpPr>
            <p:nvPr/>
          </p:nvCxnSpPr>
          <p:spPr bwMode="auto">
            <a:xfrm rot="5400000" flipH="1" flipV="1">
              <a:off x="1197611" y="3890962"/>
              <a:ext cx="1573212" cy="842963"/>
            </a:xfrm>
            <a:prstGeom prst="curvedConnector3">
              <a:avLst>
                <a:gd name="adj1" fmla="val 55898"/>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3" name="曲線接點 47"/>
            <p:cNvCxnSpPr>
              <a:cxnSpLocks/>
            </p:cNvCxnSpPr>
            <p:nvPr/>
          </p:nvCxnSpPr>
          <p:spPr bwMode="auto">
            <a:xfrm rot="5400000" flipH="1" flipV="1">
              <a:off x="643573" y="4346575"/>
              <a:ext cx="1225550" cy="30162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4" name="曲線接點 51"/>
            <p:cNvCxnSpPr>
              <a:cxnSpLocks/>
            </p:cNvCxnSpPr>
            <p:nvPr/>
          </p:nvCxnSpPr>
          <p:spPr bwMode="auto">
            <a:xfrm rot="16200000" flipV="1">
              <a:off x="37941" y="4310857"/>
              <a:ext cx="941387" cy="6477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5" name="曲線接點 54"/>
            <p:cNvCxnSpPr>
              <a:cxnSpLocks/>
            </p:cNvCxnSpPr>
            <p:nvPr/>
          </p:nvCxnSpPr>
          <p:spPr bwMode="auto">
            <a:xfrm rot="10800000" flipV="1">
              <a:off x="-148590" y="5795963"/>
              <a:ext cx="895350" cy="13017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6" name="曲線接點 56"/>
            <p:cNvCxnSpPr>
              <a:cxnSpLocks/>
            </p:cNvCxnSpPr>
            <p:nvPr/>
          </p:nvCxnSpPr>
          <p:spPr bwMode="auto">
            <a:xfrm flipV="1">
              <a:off x="1935798" y="5175250"/>
              <a:ext cx="993775" cy="500063"/>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7" name="曲線接點 58"/>
            <p:cNvCxnSpPr>
              <a:cxnSpLocks/>
            </p:cNvCxnSpPr>
            <p:nvPr/>
          </p:nvCxnSpPr>
          <p:spPr bwMode="auto">
            <a:xfrm flipV="1">
              <a:off x="1985010" y="5857875"/>
              <a:ext cx="1125538" cy="22225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8" name="曲線接點 60"/>
            <p:cNvCxnSpPr>
              <a:cxnSpLocks/>
            </p:cNvCxnSpPr>
            <p:nvPr/>
          </p:nvCxnSpPr>
          <p:spPr bwMode="auto">
            <a:xfrm rot="10800000" flipV="1">
              <a:off x="92710" y="6186488"/>
              <a:ext cx="917575" cy="414337"/>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9" name="曲線接點 64"/>
            <p:cNvCxnSpPr>
              <a:cxnSpLocks/>
            </p:cNvCxnSpPr>
            <p:nvPr/>
          </p:nvCxnSpPr>
          <p:spPr bwMode="auto">
            <a:xfrm>
              <a:off x="1889760" y="6288088"/>
              <a:ext cx="568325" cy="25082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0" name="曲線接點 66"/>
            <p:cNvCxnSpPr>
              <a:cxnSpLocks/>
            </p:cNvCxnSpPr>
            <p:nvPr/>
          </p:nvCxnSpPr>
          <p:spPr bwMode="auto">
            <a:xfrm>
              <a:off x="1511935" y="6451600"/>
              <a:ext cx="347663" cy="3302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1" name="曲線接點 67"/>
            <p:cNvCxnSpPr>
              <a:cxnSpLocks/>
            </p:cNvCxnSpPr>
            <p:nvPr/>
          </p:nvCxnSpPr>
          <p:spPr bwMode="auto">
            <a:xfrm rot="5400000">
              <a:off x="866617" y="6463506"/>
              <a:ext cx="417512" cy="21907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sp>
          <p:nvSpPr>
            <p:cNvPr id="48" name="矩形 1"/>
            <p:cNvSpPr>
              <a:spLocks noChangeArrowheads="1"/>
            </p:cNvSpPr>
            <p:nvPr/>
          </p:nvSpPr>
          <p:spPr bwMode="auto">
            <a:xfrm>
              <a:off x="1083310" y="5648325"/>
              <a:ext cx="757238" cy="674688"/>
            </a:xfrm>
            <a:prstGeom prst="rect">
              <a:avLst/>
            </a:prstGeom>
            <a:solidFill>
              <a:srgbClr val="CB7451"/>
            </a:solidFill>
            <a:ln>
              <a:noFill/>
            </a:ln>
            <a:extLst>
              <a:ext uri="{91240B29-F687-4F45-9708-019B960494DF}">
                <a14:hiddenLine xmlns:a14="http://schemas.microsoft.com/office/drawing/2010/main" w="127000" cmpd="tri" algn="ctr">
                  <a:solidFill>
                    <a:srgbClr val="000000"/>
                  </a:solidFill>
                  <a:round/>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solidFill>
                  <a:srgbClr val="000000"/>
                </a:solidFill>
              </a:endParaRPr>
            </a:p>
          </p:txBody>
        </p:sp>
        <p:pic>
          <p:nvPicPr>
            <p:cNvPr id="49" name="圖片 48">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1641" y="562768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圖片 49">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6910" y="5607049"/>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圖片 50">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173" y="558259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圖片 51">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0423" y="5557060"/>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3" name="圖片 52">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585" y="5884223"/>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圖片 53">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428" y="5865860"/>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5" name="圖片 54">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172" y="5828659"/>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6" name="圖片 55">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739" y="581813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7" name="圖片 56">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780" y="6167117"/>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8" name="圖片 57">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6035" y="6109377"/>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9" name="圖片 58">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2563" y="6079805"/>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0" name="圖片 59">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7222" y="604252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61" name="圖片 60">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435" y="2409825"/>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2" name="圖片 61">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849" y="3252467"/>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3" name="圖片 62">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100" y="4824566"/>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4" name="圖片 63">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6359" y="4892036"/>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5" name="圖片 64">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822" y="563141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6" name="圖片 65">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0938" y="2493962"/>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7" name="圖片 66">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336" y="5694300"/>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8" name="圖片 67">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0442" y="5099050"/>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9" name="圖片 68">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423" y="2777805"/>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896915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標題 1"/>
          <p:cNvSpPr>
            <a:spLocks noGrp="1"/>
          </p:cNvSpPr>
          <p:nvPr>
            <p:ph type="title"/>
          </p:nvPr>
        </p:nvSpPr>
        <p:spPr>
          <a:xfrm>
            <a:off x="684213" y="549275"/>
            <a:ext cx="7467600" cy="647477"/>
          </a:xfrm>
        </p:spPr>
        <p:txBody>
          <a:bodyPr/>
          <a:lstStyle/>
          <a:p>
            <a:pPr eaLnBrk="1" hangingPunct="1">
              <a:defRPr/>
            </a:pPr>
            <a:r>
              <a:rPr lang="zh-TW" altLang="en-US" b="1" dirty="0" smtClean="0">
                <a:solidFill>
                  <a:schemeClr val="tx1"/>
                </a:solidFill>
                <a:latin typeface="+mn-lt"/>
                <a:ea typeface="標楷體" panose="03000509000000000000" pitchFamily="65" charset="-120"/>
              </a:rPr>
              <a:t>體外曝露的輻射防護</a:t>
            </a:r>
          </a:p>
        </p:txBody>
      </p:sp>
      <p:sp>
        <p:nvSpPr>
          <p:cNvPr id="3" name="投影片編號版面配置區 2"/>
          <p:cNvSpPr>
            <a:spLocks noGrp="1"/>
          </p:cNvSpPr>
          <p:nvPr>
            <p:ph type="sldNum" sz="quarter" idx="12"/>
          </p:nvPr>
        </p:nvSpPr>
        <p:spPr/>
        <p:txBody>
          <a:bodyPr/>
          <a:lstStyle/>
          <a:p>
            <a:pPr>
              <a:defRPr/>
            </a:pPr>
            <a:fld id="{991B4828-3A43-40A5-9927-CD7629269D6B}" type="slidenum">
              <a:rPr lang="en-US" altLang="zh-TW" smtClean="0"/>
              <a:pPr>
                <a:defRPr/>
              </a:pPr>
              <a:t>21</a:t>
            </a:fld>
            <a:endParaRPr lang="en-US" altLang="zh-TW"/>
          </a:p>
        </p:txBody>
      </p:sp>
      <p:pic>
        <p:nvPicPr>
          <p:cNvPr id="2" name="圖片 1"/>
          <p:cNvPicPr>
            <a:picLocks noChangeAspect="1"/>
          </p:cNvPicPr>
          <p:nvPr/>
        </p:nvPicPr>
        <p:blipFill>
          <a:blip r:embed="rId3"/>
          <a:stretch>
            <a:fillRect/>
          </a:stretch>
        </p:blipFill>
        <p:spPr>
          <a:xfrm>
            <a:off x="672095" y="1700808"/>
            <a:ext cx="3853814" cy="4513818"/>
          </a:xfrm>
          <a:prstGeom prst="rect">
            <a:avLst/>
          </a:prstGeom>
        </p:spPr>
      </p:pic>
      <p:pic>
        <p:nvPicPr>
          <p:cNvPr id="4" name="圖片 3"/>
          <p:cNvPicPr>
            <a:picLocks noChangeAspect="1"/>
          </p:cNvPicPr>
          <p:nvPr/>
        </p:nvPicPr>
        <p:blipFill>
          <a:blip r:embed="rId4"/>
          <a:stretch>
            <a:fillRect/>
          </a:stretch>
        </p:blipFill>
        <p:spPr>
          <a:xfrm>
            <a:off x="4788895" y="1268759"/>
            <a:ext cx="3704318" cy="5485843"/>
          </a:xfrm>
          <a:prstGeom prst="rect">
            <a:avLst/>
          </a:prstGeom>
        </p:spPr>
      </p:pic>
    </p:spTree>
    <p:extLst>
      <p:ext uri="{BB962C8B-B14F-4D97-AF65-F5344CB8AC3E}">
        <p14:creationId xmlns:p14="http://schemas.microsoft.com/office/powerpoint/2010/main" val="2806490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11188" y="642586"/>
            <a:ext cx="7848600" cy="530927"/>
          </a:xfrm>
        </p:spPr>
        <p:txBody>
          <a:bodyPr/>
          <a:lstStyle/>
          <a:p>
            <a:pPr eaLnBrk="1" hangingPunct="1">
              <a:defRPr/>
            </a:pPr>
            <a:r>
              <a:rPr lang="zh-TW" altLang="en-US" dirty="0" smtClean="0">
                <a:latin typeface="+mn-lt"/>
                <a:ea typeface="標楷體" panose="03000509000000000000" pitchFamily="65" charset="-120"/>
              </a:rPr>
              <a:t>體內曝露的輻射防護</a:t>
            </a:r>
          </a:p>
        </p:txBody>
      </p:sp>
      <p:sp>
        <p:nvSpPr>
          <p:cNvPr id="5" name="投影片編號版面配置區 4"/>
          <p:cNvSpPr>
            <a:spLocks noGrp="1"/>
          </p:cNvSpPr>
          <p:nvPr>
            <p:ph type="sldNum" sz="quarter" idx="12"/>
          </p:nvPr>
        </p:nvSpPr>
        <p:spPr/>
        <p:txBody>
          <a:bodyPr/>
          <a:lstStyle/>
          <a:p>
            <a:pPr>
              <a:defRPr/>
            </a:pPr>
            <a:fld id="{991B4828-3A43-40A5-9927-CD7629269D6B}" type="slidenum">
              <a:rPr lang="en-US" altLang="zh-TW" smtClean="0"/>
              <a:pPr>
                <a:defRPr/>
              </a:pPr>
              <a:t>22</a:t>
            </a:fld>
            <a:endParaRPr lang="en-US" altLang="zh-TW"/>
          </a:p>
        </p:txBody>
      </p:sp>
      <p:pic>
        <p:nvPicPr>
          <p:cNvPr id="4" name="圖片 3"/>
          <p:cNvPicPr>
            <a:picLocks noChangeAspect="1"/>
          </p:cNvPicPr>
          <p:nvPr/>
        </p:nvPicPr>
        <p:blipFill>
          <a:blip r:embed="rId2"/>
          <a:stretch>
            <a:fillRect/>
          </a:stretch>
        </p:blipFill>
        <p:spPr>
          <a:xfrm>
            <a:off x="643702" y="1340767"/>
            <a:ext cx="3730259" cy="5037593"/>
          </a:xfrm>
          <a:prstGeom prst="rect">
            <a:avLst/>
          </a:prstGeom>
        </p:spPr>
      </p:pic>
      <p:pic>
        <p:nvPicPr>
          <p:cNvPr id="6" name="圖片 5"/>
          <p:cNvPicPr>
            <a:picLocks noChangeAspect="1"/>
          </p:cNvPicPr>
          <p:nvPr/>
        </p:nvPicPr>
        <p:blipFill>
          <a:blip r:embed="rId3"/>
          <a:stretch>
            <a:fillRect/>
          </a:stretch>
        </p:blipFill>
        <p:spPr>
          <a:xfrm>
            <a:off x="4788024" y="1173513"/>
            <a:ext cx="3515598" cy="5423839"/>
          </a:xfrm>
          <a:prstGeom prst="rect">
            <a:avLst/>
          </a:prstGeom>
        </p:spPr>
      </p:pic>
    </p:spTree>
    <p:extLst>
      <p:ext uri="{BB962C8B-B14F-4D97-AF65-F5344CB8AC3E}">
        <p14:creationId xmlns:p14="http://schemas.microsoft.com/office/powerpoint/2010/main" val="3019597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ChangeArrowheads="1"/>
          </p:cNvSpPr>
          <p:nvPr>
            <p:ph type="title" idx="4294967295"/>
          </p:nvPr>
        </p:nvSpPr>
        <p:spPr>
          <a:xfrm>
            <a:off x="482230" y="520646"/>
            <a:ext cx="4865062" cy="1143000"/>
          </a:xfrm>
        </p:spPr>
        <p:txBody>
          <a:bodyPr/>
          <a:lstStyle/>
          <a:p>
            <a:pPr algn="l">
              <a:defRPr/>
            </a:pPr>
            <a:r>
              <a:rPr lang="zh-TW" altLang="en-US" sz="4400" b="1" dirty="0" smtClean="0">
                <a:solidFill>
                  <a:srgbClr val="006600"/>
                </a:solidFill>
                <a:effectLst>
                  <a:outerShdw blurRad="38100" dist="38100" dir="2700000" algn="tl">
                    <a:srgbClr val="C0C0C0"/>
                  </a:outerShdw>
                </a:effectLst>
                <a:cs typeface="+mn-cs"/>
              </a:rPr>
              <a:t>輻射誰來管制？</a:t>
            </a:r>
            <a:endParaRPr lang="zh-TW" altLang="en-US" sz="4400" b="1" dirty="0">
              <a:solidFill>
                <a:srgbClr val="006600"/>
              </a:solidFill>
              <a:effectLst>
                <a:outerShdw blurRad="38100" dist="38100" dir="2700000" algn="tl">
                  <a:srgbClr val="C0C0C0"/>
                </a:outerShdw>
              </a:effectLst>
              <a:cs typeface="+mn-cs"/>
            </a:endParaRPr>
          </a:p>
        </p:txBody>
      </p:sp>
      <p:sp>
        <p:nvSpPr>
          <p:cNvPr id="7" name="Rectangle 3"/>
          <p:cNvSpPr txBox="1">
            <a:spLocks noChangeArrowheads="1"/>
          </p:cNvSpPr>
          <p:nvPr/>
        </p:nvSpPr>
        <p:spPr bwMode="auto">
          <a:xfrm>
            <a:off x="144607" y="1385094"/>
            <a:ext cx="8775700" cy="1439863"/>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b="1">
                <a:solidFill>
                  <a:srgbClr val="7030A0"/>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Char char="–"/>
              <a:defRPr kumimoji="1" sz="2800" b="1">
                <a:solidFill>
                  <a:srgbClr val="7030A0"/>
                </a:solidFill>
                <a:latin typeface="微軟正黑體" pitchFamily="34" charset="-120"/>
                <a:ea typeface="微軟正黑體" pitchFamily="34" charset="-120"/>
              </a:defRPr>
            </a:lvl2pPr>
            <a:lvl3pPr marL="1143000" indent="-228600" algn="l" rtl="0" eaLnBrk="0" fontAlgn="base" hangingPunct="0">
              <a:spcBef>
                <a:spcPct val="20000"/>
              </a:spcBef>
              <a:spcAft>
                <a:spcPct val="0"/>
              </a:spcAft>
              <a:buChar char="•"/>
              <a:defRPr kumimoji="1" sz="2400" b="1">
                <a:solidFill>
                  <a:srgbClr val="7030A0"/>
                </a:solidFill>
                <a:latin typeface="微軟正黑體" pitchFamily="34" charset="-120"/>
                <a:ea typeface="微軟正黑體" pitchFamily="34" charset="-120"/>
              </a:defRPr>
            </a:lvl3pPr>
            <a:lvl4pPr marL="16002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4pPr>
            <a:lvl5pPr marL="20574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342900" lvl="1" indent="-342900" eaLnBrk="1" hangingPunct="1">
              <a:buFontTx/>
              <a:buChar char="•"/>
              <a:defRPr/>
            </a:pPr>
            <a:r>
              <a:rPr lang="zh-TW" altLang="en-US" sz="3200" kern="0" dirty="0">
                <a:solidFill>
                  <a:srgbClr val="0000FF"/>
                </a:solidFill>
                <a:sym typeface="Symbol" pitchFamily="18" charset="2"/>
              </a:rPr>
              <a:t>游離</a:t>
            </a:r>
            <a:r>
              <a:rPr lang="zh-TW" altLang="en-US" sz="3200" kern="0" dirty="0" smtClean="0">
                <a:solidFill>
                  <a:srgbClr val="0000FF"/>
                </a:solidFill>
                <a:sym typeface="Symbol" pitchFamily="18" charset="2"/>
              </a:rPr>
              <a:t>輻射</a:t>
            </a:r>
            <a:endParaRPr lang="en-US" altLang="zh-TW" sz="3200" kern="0" dirty="0" smtClean="0">
              <a:solidFill>
                <a:srgbClr val="0000FF"/>
              </a:solidFill>
              <a:sym typeface="Symbol" pitchFamily="18" charset="2"/>
            </a:endParaRPr>
          </a:p>
          <a:p>
            <a:pPr marL="0" lvl="1" indent="0" eaLnBrk="1" hangingPunct="1">
              <a:buNone/>
              <a:defRPr/>
            </a:pPr>
            <a:r>
              <a:rPr lang="zh-TW" altLang="en-US" sz="3200" kern="0" dirty="0">
                <a:solidFill>
                  <a:srgbClr val="0000FF"/>
                </a:solidFill>
                <a:sym typeface="Symbol" pitchFamily="18" charset="2"/>
              </a:rPr>
              <a:t> </a:t>
            </a:r>
            <a:r>
              <a:rPr lang="zh-TW" altLang="en-US" sz="3200" kern="0" dirty="0" smtClean="0">
                <a:solidFill>
                  <a:srgbClr val="0000FF"/>
                </a:solidFill>
                <a:sym typeface="Symbol" pitchFamily="18" charset="2"/>
              </a:rPr>
              <a:t>  </a:t>
            </a:r>
            <a:r>
              <a:rPr lang="zh-TW" altLang="en-US" sz="2400" kern="0" dirty="0" smtClean="0">
                <a:solidFill>
                  <a:srgbClr val="FF0000"/>
                </a:solidFill>
                <a:sym typeface="Symbol" pitchFamily="18" charset="2"/>
              </a:rPr>
              <a:t>主管機關</a:t>
            </a:r>
            <a:r>
              <a:rPr lang="zh-TW" altLang="en-US" kern="0" dirty="0">
                <a:solidFill>
                  <a:srgbClr val="FF0000"/>
                </a:solidFill>
                <a:sym typeface="Symbol" pitchFamily="18" charset="2"/>
              </a:rPr>
              <a:t>：</a:t>
            </a:r>
            <a:r>
              <a:rPr lang="zh-TW" altLang="en-US" sz="3200" kern="0" dirty="0" smtClean="0">
                <a:solidFill>
                  <a:srgbClr val="FF0000"/>
                </a:solidFill>
                <a:sym typeface="Symbol" pitchFamily="18" charset="2"/>
              </a:rPr>
              <a:t>行政院</a:t>
            </a:r>
            <a:r>
              <a:rPr lang="zh-TW" altLang="en-US" sz="3200" kern="0" dirty="0">
                <a:solidFill>
                  <a:srgbClr val="FF0000"/>
                </a:solidFill>
              </a:rPr>
              <a:t>原子能</a:t>
            </a:r>
            <a:r>
              <a:rPr lang="zh-TW" altLang="en-US" sz="3200" kern="0" dirty="0" smtClean="0">
                <a:solidFill>
                  <a:srgbClr val="FF0000"/>
                </a:solidFill>
              </a:rPr>
              <a:t>委員會</a:t>
            </a:r>
            <a:endParaRPr lang="zh-TW" altLang="en-US" sz="3200" kern="0" dirty="0">
              <a:solidFill>
                <a:srgbClr val="FF0000"/>
              </a:solidFill>
              <a:sym typeface="Symbol" pitchFamily="18" charset="2"/>
            </a:endParaRPr>
          </a:p>
        </p:txBody>
      </p:sp>
      <p:sp>
        <p:nvSpPr>
          <p:cNvPr id="8" name="Rectangle 2"/>
          <p:cNvSpPr txBox="1">
            <a:spLocks noChangeArrowheads="1"/>
          </p:cNvSpPr>
          <p:nvPr/>
        </p:nvSpPr>
        <p:spPr bwMode="auto">
          <a:xfrm>
            <a:off x="198438" y="2590800"/>
            <a:ext cx="8552006" cy="16764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b="1">
                <a:solidFill>
                  <a:srgbClr val="7030A0"/>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Char char="–"/>
              <a:defRPr kumimoji="1" sz="2800" b="1">
                <a:solidFill>
                  <a:srgbClr val="7030A0"/>
                </a:solidFill>
                <a:latin typeface="微軟正黑體" pitchFamily="34" charset="-120"/>
                <a:ea typeface="微軟正黑體" pitchFamily="34" charset="-120"/>
              </a:defRPr>
            </a:lvl2pPr>
            <a:lvl3pPr marL="1143000" indent="-228600" algn="l" rtl="0" eaLnBrk="0" fontAlgn="base" hangingPunct="0">
              <a:spcBef>
                <a:spcPct val="20000"/>
              </a:spcBef>
              <a:spcAft>
                <a:spcPct val="0"/>
              </a:spcAft>
              <a:buChar char="•"/>
              <a:defRPr kumimoji="1" sz="2400" b="1">
                <a:solidFill>
                  <a:srgbClr val="7030A0"/>
                </a:solidFill>
                <a:latin typeface="微軟正黑體" pitchFamily="34" charset="-120"/>
                <a:ea typeface="微軟正黑體" pitchFamily="34" charset="-120"/>
              </a:defRPr>
            </a:lvl3pPr>
            <a:lvl4pPr marL="16002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4pPr>
            <a:lvl5pPr marL="2057400" indent="-228600" algn="l" rtl="0" eaLnBrk="0" fontAlgn="base" hangingPunct="0">
              <a:spcBef>
                <a:spcPct val="20000"/>
              </a:spcBef>
              <a:spcAft>
                <a:spcPct val="0"/>
              </a:spcAft>
              <a:buChar char="»"/>
              <a:defRPr kumimoji="1" sz="2000" b="1">
                <a:solidFill>
                  <a:srgbClr val="7030A0"/>
                </a:solidFill>
                <a:latin typeface="微軟正黑體" pitchFamily="34" charset="-120"/>
                <a:ea typeface="微軟正黑體" pitchFamily="34" charset="-120"/>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eaLnBrk="1" hangingPunct="1">
              <a:lnSpc>
                <a:spcPct val="90000"/>
              </a:lnSpc>
              <a:defRPr/>
            </a:pPr>
            <a:r>
              <a:rPr lang="zh-TW" altLang="en-US" kern="0" dirty="0">
                <a:solidFill>
                  <a:srgbClr val="0000FF"/>
                </a:solidFill>
                <a:sym typeface="Symbol" pitchFamily="18" charset="2"/>
              </a:rPr>
              <a:t>非游離輻射</a:t>
            </a:r>
          </a:p>
          <a:p>
            <a:pPr lvl="1" eaLnBrk="1" hangingPunct="1">
              <a:lnSpc>
                <a:spcPct val="90000"/>
              </a:lnSpc>
              <a:defRPr/>
            </a:pPr>
            <a:r>
              <a:rPr kumimoji="0" lang="zh-TW" altLang="en-US" sz="2200" b="0" kern="0" dirty="0" smtClean="0">
                <a:sym typeface="Symbol" pitchFamily="18" charset="2"/>
              </a:rPr>
              <a:t>紫外線、</a:t>
            </a:r>
            <a:r>
              <a:rPr kumimoji="0" lang="zh-TW" altLang="en-US" sz="2200" b="0" kern="0" dirty="0">
                <a:sym typeface="Symbol" pitchFamily="18" charset="2"/>
              </a:rPr>
              <a:t>可見光、</a:t>
            </a:r>
            <a:r>
              <a:rPr kumimoji="0" lang="zh-TW" altLang="en-US" sz="2200" b="0" kern="0" dirty="0" smtClean="0">
                <a:sym typeface="Symbol" pitchFamily="18" charset="2"/>
              </a:rPr>
              <a:t>紅外線、</a:t>
            </a:r>
            <a:r>
              <a:rPr kumimoji="0" lang="zh-TW" altLang="en-US" sz="2200" b="0" kern="0" dirty="0">
                <a:sym typeface="Symbol" pitchFamily="18" charset="2"/>
              </a:rPr>
              <a:t>微波</a:t>
            </a:r>
            <a:r>
              <a:rPr kumimoji="0" lang="zh-TW" altLang="en-US" sz="2200" b="0" kern="0" dirty="0" smtClean="0">
                <a:sym typeface="Symbol" pitchFamily="18" charset="2"/>
              </a:rPr>
              <a:t>、雷達</a:t>
            </a:r>
            <a:r>
              <a:rPr kumimoji="0" lang="zh-TW" altLang="en-US" sz="2200" b="0" kern="0" dirty="0">
                <a:sym typeface="Symbol" pitchFamily="18" charset="2"/>
              </a:rPr>
              <a:t>、電視與</a:t>
            </a:r>
            <a:r>
              <a:rPr kumimoji="0" lang="zh-TW" altLang="en-US" sz="2200" b="0" kern="0" dirty="0" smtClean="0">
                <a:sym typeface="Symbol" pitchFamily="18" charset="2"/>
              </a:rPr>
              <a:t>調頻無線電波、短波、調幅無線電波</a:t>
            </a:r>
            <a:r>
              <a:rPr kumimoji="0" lang="zh-TW" altLang="en-US" sz="2200" b="0" kern="0" dirty="0">
                <a:sym typeface="Symbol" pitchFamily="18" charset="2"/>
              </a:rPr>
              <a:t>、低頻無線電波</a:t>
            </a:r>
            <a:r>
              <a:rPr kumimoji="0" lang="zh-TW" altLang="en-US" sz="2200" b="0" kern="0" dirty="0" smtClean="0">
                <a:sym typeface="Symbol" pitchFamily="18" charset="2"/>
              </a:rPr>
              <a:t>、長波、長</a:t>
            </a:r>
            <a:r>
              <a:rPr kumimoji="0" lang="zh-TW" altLang="en-US" sz="2200" b="0" kern="0" dirty="0">
                <a:sym typeface="Symbol" pitchFamily="18" charset="2"/>
              </a:rPr>
              <a:t>交流電波</a:t>
            </a:r>
          </a:p>
          <a:p>
            <a:pPr>
              <a:lnSpc>
                <a:spcPct val="90000"/>
              </a:lnSpc>
              <a:defRPr/>
            </a:pPr>
            <a:endParaRPr lang="zh-TW" altLang="en-US" kern="0" dirty="0" smtClean="0"/>
          </a:p>
        </p:txBody>
      </p:sp>
      <p:graphicFrame>
        <p:nvGraphicFramePr>
          <p:cNvPr id="9" name="Group 3"/>
          <p:cNvGraphicFramePr>
            <a:graphicFrameLocks noGrp="1"/>
          </p:cNvGraphicFramePr>
          <p:nvPr>
            <p:ph sz="half" idx="4294967295"/>
            <p:extLst/>
          </p:nvPr>
        </p:nvGraphicFramePr>
        <p:xfrm>
          <a:off x="914400" y="3810000"/>
          <a:ext cx="7345363" cy="1840652"/>
        </p:xfrm>
        <a:graphic>
          <a:graphicData uri="http://schemas.openxmlformats.org/drawingml/2006/table">
            <a:tbl>
              <a:tblPr/>
              <a:tblGrid>
                <a:gridCol w="3889375">
                  <a:extLst>
                    <a:ext uri="{9D8B030D-6E8A-4147-A177-3AD203B41FA5}">
                      <a16:colId xmlns:a16="http://schemas.microsoft.com/office/drawing/2014/main" val="20000"/>
                    </a:ext>
                  </a:extLst>
                </a:gridCol>
                <a:gridCol w="3455988">
                  <a:extLst>
                    <a:ext uri="{9D8B030D-6E8A-4147-A177-3AD203B41FA5}">
                      <a16:colId xmlns:a16="http://schemas.microsoft.com/office/drawing/2014/main" val="20001"/>
                    </a:ext>
                  </a:extLst>
                </a:gridCol>
              </a:tblGrid>
              <a:tr h="4572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2400" b="1" i="0" u="none" strike="noStrike" cap="none" normalizeH="0" baseline="0" dirty="0" smtClean="0">
                          <a:ln>
                            <a:noFill/>
                          </a:ln>
                          <a:solidFill>
                            <a:schemeClr val="tx1"/>
                          </a:solidFill>
                          <a:effectLst/>
                          <a:latin typeface="微軟正黑體" pitchFamily="34" charset="-120"/>
                          <a:ea typeface="微軟正黑體" panose="020B0604030504040204" pitchFamily="34" charset="-120"/>
                        </a:rPr>
                        <a:t>常見</a:t>
                      </a:r>
                      <a:r>
                        <a:rPr kumimoji="1" lang="zh-TW" altLang="en-US" sz="2400" b="1" i="0" u="none" strike="noStrike" cap="none" normalizeH="0" baseline="0" dirty="0" smtClean="0">
                          <a:ln>
                            <a:noFill/>
                          </a:ln>
                          <a:solidFill>
                            <a:srgbClr val="FF0000"/>
                          </a:solidFill>
                          <a:effectLst/>
                          <a:latin typeface="微軟正黑體" pitchFamily="34" charset="-120"/>
                          <a:ea typeface="微軟正黑體" panose="020B0604030504040204" pitchFamily="34" charset="-120"/>
                        </a:rPr>
                        <a:t>非</a:t>
                      </a:r>
                      <a:r>
                        <a:rPr kumimoji="1" lang="zh-TW" altLang="en-US" sz="2400" b="1" i="0" u="none" strike="noStrike" cap="none" normalizeH="0" baseline="0" dirty="0" smtClean="0">
                          <a:ln>
                            <a:noFill/>
                          </a:ln>
                          <a:solidFill>
                            <a:schemeClr val="tx1"/>
                          </a:solidFill>
                          <a:effectLst/>
                          <a:latin typeface="微軟正黑體" pitchFamily="34" charset="-120"/>
                          <a:ea typeface="微軟正黑體" panose="020B0604030504040204" pitchFamily="34" charset="-120"/>
                        </a:rPr>
                        <a:t>游離輻射來源</a:t>
                      </a:r>
                    </a:p>
                  </a:txBody>
                  <a:tcPr marT="45743" marB="4574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2400" b="1" i="0" u="none" strike="noStrike" cap="none" normalizeH="0" baseline="0" dirty="0" smtClean="0">
                          <a:ln>
                            <a:noFill/>
                          </a:ln>
                          <a:solidFill>
                            <a:schemeClr val="tx1"/>
                          </a:solidFill>
                          <a:effectLst/>
                          <a:latin typeface="微軟正黑體" pitchFamily="34" charset="-120"/>
                          <a:ea typeface="微軟正黑體" panose="020B0604030504040204" pitchFamily="34" charset="-120"/>
                        </a:rPr>
                        <a:t>主管機關</a:t>
                      </a:r>
                    </a:p>
                  </a:txBody>
                  <a:tcPr marT="45743" marB="4574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429">
                <a:tc>
                  <a:txBody>
                    <a:bodyPr/>
                    <a:lstStyle/>
                    <a:p>
                      <a:pPr marL="88900" marR="0" lvl="1" indent="-8890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r>
                        <a:rPr kumimoji="0" lang="zh-TW" altLang="en-US" sz="2400" b="0" kern="0" dirty="0" smtClean="0">
                          <a:solidFill>
                            <a:srgbClr val="7030A0"/>
                          </a:solidFill>
                          <a:latin typeface="微軟正黑體" pitchFamily="34" charset="-120"/>
                          <a:ea typeface="微軟正黑體" pitchFamily="34" charset="-120"/>
                          <a:cs typeface="+mn-cs"/>
                        </a:rPr>
                        <a:t>手機與基地台、第四台機房</a:t>
                      </a:r>
                    </a:p>
                  </a:txBody>
                  <a:tcPr marT="45743" marB="4574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2400" b="1" i="0" u="none" strike="noStrike" cap="none" normalizeH="0" baseline="0" dirty="0" smtClean="0">
                          <a:ln>
                            <a:noFill/>
                          </a:ln>
                          <a:solidFill>
                            <a:srgbClr val="FF0000"/>
                          </a:solidFill>
                          <a:effectLst/>
                          <a:latin typeface="微軟正黑體" pitchFamily="34" charset="-120"/>
                          <a:ea typeface="微軟正黑體" panose="020B0604030504040204" pitchFamily="34" charset="-120"/>
                          <a:sym typeface="Symbol" pitchFamily="18" charset="2"/>
                        </a:rPr>
                        <a:t>國家通訊傳播委員會</a:t>
                      </a:r>
                    </a:p>
                  </a:txBody>
                  <a:tcPr marT="45743" marB="4574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57429">
                <a:tc>
                  <a:txBody>
                    <a:bodyPr/>
                    <a:lstStyle/>
                    <a:p>
                      <a:pPr marL="88900" marR="0" lvl="1" indent="-8890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r>
                        <a:rPr kumimoji="0" lang="zh-TW" altLang="en-US" sz="2400" b="0" kern="0" dirty="0" smtClean="0">
                          <a:solidFill>
                            <a:srgbClr val="7030A0"/>
                          </a:solidFill>
                          <a:latin typeface="微軟正黑體" pitchFamily="34" charset="-120"/>
                          <a:ea typeface="微軟正黑體" pitchFamily="34" charset="-120"/>
                          <a:cs typeface="+mn-cs"/>
                        </a:rPr>
                        <a:t>家電產品</a:t>
                      </a:r>
                    </a:p>
                  </a:txBody>
                  <a:tcPr marT="45743" marB="4574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2400" b="1" i="0" u="none" strike="noStrike" cap="none" normalizeH="0" baseline="0" dirty="0" smtClean="0">
                          <a:ln>
                            <a:noFill/>
                          </a:ln>
                          <a:solidFill>
                            <a:srgbClr val="FF0000"/>
                          </a:solidFill>
                          <a:effectLst/>
                          <a:latin typeface="微軟正黑體" pitchFamily="34" charset="-120"/>
                          <a:ea typeface="微軟正黑體" panose="020B0604030504040204" pitchFamily="34" charset="-120"/>
                          <a:sym typeface="Symbol" pitchFamily="18" charset="2"/>
                        </a:rPr>
                        <a:t>經濟部標準檢驗局</a:t>
                      </a:r>
                    </a:p>
                  </a:txBody>
                  <a:tcPr marT="45743" marB="4574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68548">
                <a:tc>
                  <a:txBody>
                    <a:bodyPr/>
                    <a:lstStyle/>
                    <a:p>
                      <a:pPr marL="88900" marR="0" lvl="1" indent="-8890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r>
                        <a:rPr kumimoji="0" lang="zh-TW" altLang="en-US" sz="2400" b="0" kern="0" dirty="0" smtClean="0">
                          <a:solidFill>
                            <a:srgbClr val="7030A0"/>
                          </a:solidFill>
                          <a:latin typeface="微軟正黑體" pitchFamily="34" charset="-120"/>
                          <a:ea typeface="微軟正黑體" pitchFamily="34" charset="-120"/>
                          <a:cs typeface="+mn-cs"/>
                        </a:rPr>
                        <a:t>高壓電塔、變電所</a:t>
                      </a:r>
                    </a:p>
                  </a:txBody>
                  <a:tcPr marT="45743" marB="4574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2400" b="1" i="0" u="none" strike="noStrike" cap="none" normalizeH="0" baseline="0" dirty="0" smtClean="0">
                          <a:ln>
                            <a:noFill/>
                          </a:ln>
                          <a:solidFill>
                            <a:srgbClr val="FF0000"/>
                          </a:solidFill>
                          <a:effectLst/>
                          <a:latin typeface="微軟正黑體" pitchFamily="34" charset="-120"/>
                          <a:ea typeface="微軟正黑體" panose="020B0604030504040204" pitchFamily="34" charset="-120"/>
                          <a:sym typeface="Symbol" pitchFamily="18" charset="2"/>
                        </a:rPr>
                        <a:t>行政院環境保護署</a:t>
                      </a:r>
                    </a:p>
                  </a:txBody>
                  <a:tcPr marT="45743" marB="4574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18455" name="投影片編號版面配置區 3"/>
          <p:cNvSpPr>
            <a:spLocks noGrp="1"/>
          </p:cNvSpPr>
          <p:nvPr>
            <p:ph type="sldNum" sz="quarter" idx="12"/>
          </p:nvPr>
        </p:nvSpPr>
        <p:spPr>
          <a:xfrm>
            <a:off x="6858000" y="6381750"/>
            <a:ext cx="2133600" cy="476250"/>
          </a:xfr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61C842D6-C625-489B-AE10-A2C34D0F4DF5}" type="slidenum">
              <a:rPr lang="zh-TW" altLang="en-US" sz="1600" smtClean="0">
                <a:solidFill>
                  <a:srgbClr val="000000"/>
                </a:solidFill>
                <a:latin typeface="Arial" charset="0"/>
                <a:ea typeface="新細明體" pitchFamily="18" charset="-120"/>
              </a:rPr>
              <a:pPr>
                <a:spcBef>
                  <a:spcPct val="0"/>
                </a:spcBef>
                <a:buClrTx/>
                <a:buSzTx/>
                <a:buFontTx/>
                <a:buNone/>
              </a:pPr>
              <a:t>23</a:t>
            </a:fld>
            <a:endParaRPr lang="en-US" altLang="zh-TW" sz="1600" dirty="0" smtClean="0">
              <a:solidFill>
                <a:srgbClr val="000000"/>
              </a:solidFill>
              <a:latin typeface="Arial" charset="0"/>
              <a:ea typeface="新細明體" pitchFamily="18" charset="-120"/>
            </a:endParaRPr>
          </a:p>
        </p:txBody>
      </p:sp>
      <p:sp>
        <p:nvSpPr>
          <p:cNvPr id="2" name="文字方塊 1"/>
          <p:cNvSpPr txBox="1"/>
          <p:nvPr/>
        </p:nvSpPr>
        <p:spPr>
          <a:xfrm>
            <a:off x="378115" y="5943600"/>
            <a:ext cx="8308685" cy="523220"/>
          </a:xfrm>
          <a:prstGeom prst="rect">
            <a:avLst/>
          </a:prstGeom>
          <a:noFill/>
        </p:spPr>
        <p:txBody>
          <a:bodyPr wrap="none" rtlCol="0">
            <a:spAutoFit/>
          </a:bodyPr>
          <a:lstStyle/>
          <a:p>
            <a:r>
              <a:rPr lang="zh-TW" altLang="en-US" sz="2400" dirty="0" smtClean="0">
                <a:latin typeface="微軟正黑體" panose="020B0604030504040204" pitchFamily="34" charset="-120"/>
                <a:ea typeface="微軟正黑體" panose="020B0604030504040204" pitchFamily="34" charset="-120"/>
              </a:rPr>
              <a:t>無論游離或非游離，只要涉及人體健康</a:t>
            </a:r>
            <a:r>
              <a:rPr lang="en-US" altLang="zh-TW" sz="2400" dirty="0" smtClean="0">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衛生福利部</a:t>
            </a:r>
            <a:r>
              <a:rPr lang="zh-TW" altLang="en-US"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9569" y="633516"/>
            <a:ext cx="3429000" cy="2338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heel(1)">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ppt_w</p:attrName>
                                        </p:attrNameLst>
                                      </p:cBhvr>
                                      <p:tavLst>
                                        <p:tav tm="0" fmla="#ppt_w*sin(2.5*pi*$)">
                                          <p:val>
                                            <p:fltVal val="0"/>
                                          </p:val>
                                        </p:tav>
                                        <p:tav tm="100000">
                                          <p:val>
                                            <p:fltVal val="1"/>
                                          </p:val>
                                        </p:tav>
                                      </p:tavLst>
                                    </p:anim>
                                    <p:anim calcmode="lin" valueType="num">
                                      <p:cBhvr>
                                        <p:cTn id="32"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3509" y="990600"/>
            <a:ext cx="8001000" cy="725488"/>
          </a:xfrm>
        </p:spPr>
        <p:txBody>
          <a:bodyPr/>
          <a:lstStyle/>
          <a:p>
            <a:r>
              <a:rPr lang="zh-TW" altLang="en-US" sz="4800" b="1" dirty="0" smtClean="0">
                <a:solidFill>
                  <a:srgbClr val="006600"/>
                </a:solidFill>
              </a:rPr>
              <a:t>輻射如何偵測？</a:t>
            </a:r>
            <a:endParaRPr lang="zh-TW" altLang="en-US" sz="4800" b="1" dirty="0">
              <a:solidFill>
                <a:srgbClr val="006600"/>
              </a:solidFill>
            </a:endParaRPr>
          </a:p>
        </p:txBody>
      </p:sp>
      <p:sp>
        <p:nvSpPr>
          <p:cNvPr id="9" name="圓角矩形 4"/>
          <p:cNvSpPr/>
          <p:nvPr/>
        </p:nvSpPr>
        <p:spPr>
          <a:xfrm>
            <a:off x="2489712" y="2956015"/>
            <a:ext cx="4164575" cy="9459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zh-TW" altLang="en-US" sz="2900" kern="1200" dirty="0" smtClean="0">
                <a:latin typeface="微軟正黑體" panose="020B0604030504040204" pitchFamily="34" charset="-120"/>
                <a:ea typeface="微軟正黑體" panose="020B0604030504040204" pitchFamily="34" charset="-120"/>
              </a:rPr>
              <a:t>可透過儀器量測</a:t>
            </a:r>
            <a:endParaRPr kumimoji="1" lang="zh-TW" altLang="en-US" sz="2900" kern="1200" dirty="0">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453509" y="1905000"/>
            <a:ext cx="5570756" cy="830997"/>
          </a:xfrm>
          <a:prstGeom prst="rect">
            <a:avLst/>
          </a:prstGeom>
          <a:noFill/>
        </p:spPr>
        <p:txBody>
          <a:bodyPr wrap="none" rtlCol="0">
            <a:spAutoFit/>
          </a:bodyPr>
          <a:lstStyle/>
          <a:p>
            <a:r>
              <a:rPr lang="zh-TW" altLang="en-US" sz="3600" b="1" dirty="0" smtClean="0">
                <a:latin typeface="微軟正黑體" panose="020B0604030504040204" pitchFamily="34" charset="-120"/>
                <a:ea typeface="微軟正黑體" panose="020B0604030504040204" pitchFamily="34" charset="-120"/>
                <a:sym typeface="Wingdings 2"/>
              </a:rPr>
              <a:t> </a:t>
            </a:r>
            <a:r>
              <a:rPr lang="zh-TW" altLang="en-US" sz="3600" b="1" dirty="0" smtClean="0">
                <a:latin typeface="微軟正黑體" panose="020B0604030504040204" pitchFamily="34" charset="-120"/>
                <a:ea typeface="微軟正黑體" panose="020B0604030504040204" pitchFamily="34" charset="-120"/>
              </a:rPr>
              <a:t>輻射可透過</a:t>
            </a:r>
            <a:r>
              <a:rPr lang="zh-TW" altLang="en-US" sz="4800" b="1" dirty="0" smtClean="0">
                <a:solidFill>
                  <a:srgbClr val="FF3300"/>
                </a:solidFill>
                <a:latin typeface="微軟正黑體" panose="020B0604030504040204" pitchFamily="34" charset="-120"/>
                <a:ea typeface="微軟正黑體" panose="020B0604030504040204" pitchFamily="34" charset="-120"/>
              </a:rPr>
              <a:t>儀器</a:t>
            </a:r>
            <a:r>
              <a:rPr lang="zh-TW" altLang="en-US" sz="3600" b="1" dirty="0" smtClean="0">
                <a:latin typeface="微軟正黑體" panose="020B0604030504040204" pitchFamily="34" charset="-120"/>
                <a:ea typeface="微軟正黑體" panose="020B0604030504040204" pitchFamily="34" charset="-120"/>
              </a:rPr>
              <a:t>量測。</a:t>
            </a:r>
            <a:endParaRPr lang="zh-TW" altLang="en-US" sz="3600" b="1" dirty="0">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nvPr>
        </p:nvGraphicFramePr>
        <p:xfrm>
          <a:off x="2133600" y="2514600"/>
          <a:ext cx="6629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5"/>
          <p:cNvSpPr>
            <a:spLocks noGrp="1"/>
          </p:cNvSpPr>
          <p:nvPr>
            <p:ph type="sldNum" sz="quarter" idx="12"/>
          </p:nvPr>
        </p:nvSpPr>
        <p:spPr>
          <a:xfrm>
            <a:off x="6858000" y="6245225"/>
            <a:ext cx="2133600" cy="476250"/>
          </a:xfr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64052747-2746-46BF-81E8-883AE3A4D4EE}" type="slidenum">
              <a:rPr lang="zh-TW" altLang="en-US" sz="1600" smtClean="0">
                <a:solidFill>
                  <a:srgbClr val="000000"/>
                </a:solidFill>
                <a:latin typeface="Arial" charset="0"/>
                <a:ea typeface="新細明體" pitchFamily="18" charset="-120"/>
              </a:rPr>
              <a:pPr>
                <a:spcBef>
                  <a:spcPct val="0"/>
                </a:spcBef>
                <a:buClrTx/>
                <a:buSzTx/>
                <a:buFontTx/>
                <a:buNone/>
              </a:pPr>
              <a:t>24</a:t>
            </a:fld>
            <a:endParaRPr lang="en-US" altLang="zh-TW" sz="1600" dirty="0" smtClean="0">
              <a:solidFill>
                <a:srgbClr val="000000"/>
              </a:solidFill>
              <a:latin typeface="Arial" charset="0"/>
              <a:ea typeface="新細明體" pitchFamily="18" charset="-120"/>
            </a:endParaRPr>
          </a:p>
        </p:txBody>
      </p:sp>
    </p:spTree>
    <p:extLst>
      <p:ext uri="{BB962C8B-B14F-4D97-AF65-F5344CB8AC3E}">
        <p14:creationId xmlns:p14="http://schemas.microsoft.com/office/powerpoint/2010/main" val="4200451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06091" y="692405"/>
            <a:ext cx="6347714" cy="4409333"/>
          </a:xfrm>
        </p:spPr>
        <p:txBody>
          <a:bodyPr/>
          <a:lstStyle/>
          <a:p>
            <a:r>
              <a:rPr kumimoji="1" lang="zh-TW" altLang="en-US" sz="3800" b="1" dirty="0" smtClean="0"/>
              <a:t>選擇適當的輻射偵檢儀器</a:t>
            </a:r>
            <a:r>
              <a:rPr lang="zh-TW" altLang="en-US" sz="3800" b="1" dirty="0"/>
              <a:t>。</a:t>
            </a:r>
            <a:endParaRPr kumimoji="1" lang="en-US" altLang="zh-TW" sz="3800" b="1" dirty="0" smtClean="0"/>
          </a:p>
        </p:txBody>
      </p:sp>
      <p:pic>
        <p:nvPicPr>
          <p:cNvPr id="4" name="Picture 6" descr="http://www.atomtex.com/sites/default/files/images/at1121_1123_eng_500px.jpg"/>
          <p:cNvPicPr>
            <a:picLocks noChangeAspect="1" noChangeArrowheads="1"/>
          </p:cNvPicPr>
          <p:nvPr/>
        </p:nvPicPr>
        <p:blipFill>
          <a:blip r:embed="rId2" cstate="print"/>
          <a:srcRect/>
          <a:stretch>
            <a:fillRect/>
          </a:stretch>
        </p:blipFill>
        <p:spPr bwMode="auto">
          <a:xfrm>
            <a:off x="1600200" y="1908265"/>
            <a:ext cx="2206243" cy="2206243"/>
          </a:xfrm>
          <a:prstGeom prst="rect">
            <a:avLst/>
          </a:prstGeom>
          <a:noFill/>
        </p:spPr>
      </p:pic>
      <p:pic>
        <p:nvPicPr>
          <p:cNvPr id="5" name="Picture 5" descr="P10307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613814"/>
            <a:ext cx="3138008" cy="209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3490648"/>
            <a:ext cx="2195841" cy="2969677"/>
          </a:xfrm>
          <a:prstGeom prst="rect">
            <a:avLst/>
          </a:prstGeom>
        </p:spPr>
      </p:pic>
      <p:pic>
        <p:nvPicPr>
          <p:cNvPr id="7" name="Picture 4" descr="http://www.southernscientific.co.uk/store/public/application/file/image/automess_6150AD6_368x0.jpg"/>
          <p:cNvPicPr>
            <a:picLocks noChangeAspect="1" noChangeArrowheads="1"/>
          </p:cNvPicPr>
          <p:nvPr/>
        </p:nvPicPr>
        <p:blipFill>
          <a:blip r:embed="rId5" cstate="print"/>
          <a:srcRect/>
          <a:stretch>
            <a:fillRect/>
          </a:stretch>
        </p:blipFill>
        <p:spPr bwMode="auto">
          <a:xfrm>
            <a:off x="457200" y="2066625"/>
            <a:ext cx="1772702" cy="2206243"/>
          </a:xfrm>
          <a:prstGeom prst="rect">
            <a:avLst/>
          </a:prstGeom>
          <a:noFill/>
        </p:spPr>
      </p:pic>
      <p:sp>
        <p:nvSpPr>
          <p:cNvPr id="8" name="矩形 7"/>
          <p:cNvSpPr/>
          <p:nvPr/>
        </p:nvSpPr>
        <p:spPr>
          <a:xfrm>
            <a:off x="3276600" y="5766137"/>
            <a:ext cx="2110323"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zh-TW" altLang="en-US" sz="2000" dirty="0">
                <a:solidFill>
                  <a:schemeClr val="tx1"/>
                </a:solidFill>
                <a:latin typeface="Microsoft JhengHei" charset="-120"/>
                <a:ea typeface="Microsoft JhengHei" charset="-120"/>
                <a:cs typeface="Microsoft JhengHei" charset="-120"/>
              </a:rPr>
              <a:t>環境輻射監測站</a:t>
            </a:r>
            <a:r>
              <a:rPr lang="en-US" altLang="zh-TW" sz="2000" dirty="0">
                <a:solidFill>
                  <a:schemeClr val="tx1"/>
                </a:solidFill>
                <a:latin typeface="Microsoft JhengHei" charset="-120"/>
                <a:ea typeface="Microsoft JhengHei" charset="-120"/>
                <a:cs typeface="Microsoft JhengHei" charset="-120"/>
              </a:rPr>
              <a:t>(</a:t>
            </a:r>
            <a:r>
              <a:rPr lang="zh-TW" altLang="en-US" sz="2000" dirty="0">
                <a:solidFill>
                  <a:schemeClr val="tx1"/>
                </a:solidFill>
                <a:latin typeface="Microsoft JhengHei" charset="-120"/>
                <a:ea typeface="Microsoft JhengHei" charset="-120"/>
                <a:cs typeface="Microsoft JhengHei" charset="-120"/>
              </a:rPr>
              <a:t>嘉義氣象站</a:t>
            </a:r>
            <a:r>
              <a:rPr lang="en-US" altLang="zh-TW" sz="2000" dirty="0">
                <a:solidFill>
                  <a:schemeClr val="tx1"/>
                </a:solidFill>
                <a:latin typeface="Microsoft JhengHei" charset="-120"/>
                <a:ea typeface="Microsoft JhengHei" charset="-120"/>
                <a:cs typeface="Microsoft JhengHei" charset="-120"/>
              </a:rPr>
              <a:t>)</a:t>
            </a:r>
          </a:p>
          <a:p>
            <a:r>
              <a:rPr lang="en-US" altLang="zh-TW" sz="2000" dirty="0">
                <a:solidFill>
                  <a:schemeClr val="tx1"/>
                </a:solidFill>
                <a:latin typeface="Microsoft JhengHei" charset="-120"/>
                <a:ea typeface="Microsoft JhengHei" charset="-120"/>
                <a:cs typeface="Microsoft JhengHei" charset="-120"/>
              </a:rPr>
              <a:t>(</a:t>
            </a:r>
            <a:r>
              <a:rPr lang="zh-TW" altLang="en-US" sz="2000" dirty="0">
                <a:solidFill>
                  <a:schemeClr val="tx1"/>
                </a:solidFill>
                <a:latin typeface="Microsoft JhengHei" charset="-120"/>
                <a:ea typeface="Microsoft JhengHei" charset="-120"/>
                <a:cs typeface="Microsoft JhengHei" charset="-120"/>
              </a:rPr>
              <a:t>環境輻射監測</a:t>
            </a:r>
            <a:r>
              <a:rPr lang="en-US" altLang="zh-TW" sz="2000" dirty="0">
                <a:solidFill>
                  <a:schemeClr val="tx1"/>
                </a:solidFill>
                <a:latin typeface="Microsoft JhengHei" charset="-120"/>
                <a:ea typeface="Microsoft JhengHei" charset="-120"/>
                <a:cs typeface="Microsoft JhengHei" charset="-120"/>
              </a:rPr>
              <a:t>)</a:t>
            </a:r>
            <a:endParaRPr lang="zh-TW" altLang="en-US" sz="2000" dirty="0">
              <a:solidFill>
                <a:schemeClr val="tx1"/>
              </a:solidFill>
              <a:latin typeface="Microsoft JhengHei" charset="-120"/>
              <a:ea typeface="Microsoft JhengHei" charset="-120"/>
              <a:cs typeface="Microsoft JhengHei" charset="-120"/>
            </a:endParaRPr>
          </a:p>
        </p:txBody>
      </p:sp>
      <p:sp>
        <p:nvSpPr>
          <p:cNvPr id="9" name="矩形 8"/>
          <p:cNvSpPr/>
          <p:nvPr/>
        </p:nvSpPr>
        <p:spPr>
          <a:xfrm>
            <a:off x="152400" y="1524000"/>
            <a:ext cx="2300055"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zh-TW" altLang="en-US" sz="2000" dirty="0" smtClean="0">
                <a:solidFill>
                  <a:schemeClr val="tx1"/>
                </a:solidFill>
                <a:latin typeface="Microsoft JhengHei" charset="-120"/>
                <a:ea typeface="Microsoft JhengHei" charset="-120"/>
                <a:cs typeface="Microsoft JhengHei" charset="-120"/>
              </a:rPr>
              <a:t>手提式輻射偵檢器</a:t>
            </a:r>
            <a:r>
              <a:rPr lang="en-US" altLang="zh-TW" sz="2000" dirty="0" smtClean="0">
                <a:solidFill>
                  <a:schemeClr val="tx1"/>
                </a:solidFill>
                <a:latin typeface="Microsoft JhengHei" charset="-120"/>
                <a:ea typeface="Microsoft JhengHei" charset="-120"/>
                <a:cs typeface="Microsoft JhengHei" charset="-120"/>
              </a:rPr>
              <a:t>(</a:t>
            </a:r>
            <a:r>
              <a:rPr lang="zh-TW" altLang="en-US" sz="2000" dirty="0" smtClean="0">
                <a:solidFill>
                  <a:schemeClr val="tx1"/>
                </a:solidFill>
                <a:latin typeface="Microsoft JhengHei" charset="-120"/>
                <a:ea typeface="Microsoft JhengHei" charset="-120"/>
                <a:cs typeface="Microsoft JhengHei" charset="-120"/>
              </a:rPr>
              <a:t>快速環境輻射偵測</a:t>
            </a:r>
            <a:r>
              <a:rPr lang="en-US" altLang="zh-TW" sz="2000" dirty="0" smtClean="0">
                <a:solidFill>
                  <a:schemeClr val="tx1"/>
                </a:solidFill>
                <a:latin typeface="Microsoft JhengHei" charset="-120"/>
                <a:ea typeface="Microsoft JhengHei" charset="-120"/>
                <a:cs typeface="Microsoft JhengHei" charset="-120"/>
              </a:rPr>
              <a:t>)</a:t>
            </a:r>
            <a:endParaRPr lang="zh-TW" altLang="en-US" sz="2000" dirty="0">
              <a:solidFill>
                <a:schemeClr val="tx1"/>
              </a:solidFill>
              <a:latin typeface="Microsoft JhengHei" charset="-120"/>
              <a:ea typeface="Microsoft JhengHei" charset="-120"/>
              <a:cs typeface="Microsoft JhengHei" charset="-120"/>
            </a:endParaRPr>
          </a:p>
        </p:txBody>
      </p:sp>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0025" y="1524000"/>
            <a:ext cx="2081506" cy="2683594"/>
          </a:xfrm>
          <a:prstGeom prst="rect">
            <a:avLst/>
          </a:prstGeom>
        </p:spPr>
      </p:pic>
      <p:sp>
        <p:nvSpPr>
          <p:cNvPr id="12" name="矩形 11"/>
          <p:cNvSpPr/>
          <p:nvPr/>
        </p:nvSpPr>
        <p:spPr>
          <a:xfrm>
            <a:off x="6709977" y="3052123"/>
            <a:ext cx="2281623"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sz="2000" dirty="0" smtClean="0">
                <a:solidFill>
                  <a:schemeClr val="tx1"/>
                </a:solidFill>
                <a:latin typeface="Microsoft JhengHei" charset="-120"/>
                <a:ea typeface="Microsoft JhengHei" charset="-120"/>
                <a:cs typeface="Microsoft JhengHei" charset="-120"/>
              </a:rPr>
              <a:t>個人警報器與</a:t>
            </a:r>
            <a:endParaRPr lang="en-US" altLang="zh-TW" sz="2000" dirty="0" smtClean="0">
              <a:solidFill>
                <a:schemeClr val="tx1"/>
              </a:solidFill>
              <a:latin typeface="Microsoft JhengHei" charset="-120"/>
              <a:ea typeface="Microsoft JhengHei" charset="-120"/>
              <a:cs typeface="Microsoft JhengHei" charset="-120"/>
            </a:endParaRPr>
          </a:p>
          <a:p>
            <a:pPr algn="ctr"/>
            <a:r>
              <a:rPr lang="zh-TW" altLang="en-US" sz="2000" dirty="0" smtClean="0">
                <a:solidFill>
                  <a:schemeClr val="tx1"/>
                </a:solidFill>
                <a:latin typeface="Microsoft JhengHei" charset="-120"/>
                <a:ea typeface="Microsoft JhengHei" charset="-120"/>
                <a:cs typeface="Microsoft JhengHei" charset="-120"/>
              </a:rPr>
              <a:t>人員輻射劑量佩章</a:t>
            </a:r>
            <a:r>
              <a:rPr lang="en-US" altLang="zh-TW" sz="2000" dirty="0" smtClean="0">
                <a:solidFill>
                  <a:schemeClr val="tx1"/>
                </a:solidFill>
                <a:latin typeface="Microsoft JhengHei" charset="-120"/>
                <a:ea typeface="Microsoft JhengHei" charset="-120"/>
                <a:cs typeface="Microsoft JhengHei" charset="-120"/>
              </a:rPr>
              <a:t>(</a:t>
            </a:r>
            <a:r>
              <a:rPr lang="zh-TW" altLang="en-US" sz="2000" dirty="0" smtClean="0">
                <a:solidFill>
                  <a:schemeClr val="tx1"/>
                </a:solidFill>
                <a:latin typeface="Microsoft JhengHei" charset="-120"/>
                <a:ea typeface="Microsoft JhengHei" charset="-120"/>
                <a:cs typeface="Microsoft JhengHei" charset="-120"/>
              </a:rPr>
              <a:t>人員劑量偵測</a:t>
            </a:r>
            <a:r>
              <a:rPr lang="en-US" altLang="zh-TW" sz="2000" dirty="0" smtClean="0">
                <a:solidFill>
                  <a:schemeClr val="tx1"/>
                </a:solidFill>
                <a:latin typeface="Microsoft JhengHei" charset="-120"/>
                <a:ea typeface="Microsoft JhengHei" charset="-120"/>
                <a:cs typeface="Microsoft JhengHei" charset="-120"/>
              </a:rPr>
              <a:t>)</a:t>
            </a:r>
            <a:endParaRPr lang="zh-TW" altLang="en-US" sz="2000" dirty="0">
              <a:solidFill>
                <a:schemeClr val="tx1"/>
              </a:solidFill>
              <a:latin typeface="Microsoft JhengHei" charset="-120"/>
              <a:ea typeface="Microsoft JhengHei" charset="-120"/>
              <a:cs typeface="Microsoft JhengHei" charset="-120"/>
            </a:endParaRPr>
          </a:p>
        </p:txBody>
      </p:sp>
      <p:pic>
        <p:nvPicPr>
          <p:cNvPr id="13" name="Picture 3" descr="P10108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3719883" y="1919470"/>
            <a:ext cx="2606733" cy="19552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4" name="矩形 13"/>
          <p:cNvSpPr/>
          <p:nvPr/>
        </p:nvSpPr>
        <p:spPr>
          <a:xfrm>
            <a:off x="4513745" y="1501914"/>
            <a:ext cx="1887055" cy="70788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zh-TW" altLang="en-US" sz="2000" dirty="0" smtClean="0">
                <a:solidFill>
                  <a:schemeClr val="tx1"/>
                </a:solidFill>
                <a:latin typeface="Microsoft JhengHei" charset="-120"/>
                <a:ea typeface="Microsoft JhengHei" charset="-120"/>
                <a:cs typeface="Microsoft JhengHei" charset="-120"/>
              </a:rPr>
              <a:t>污染偵檢器</a:t>
            </a:r>
            <a:endParaRPr lang="en-US" altLang="zh-TW" sz="2000" dirty="0" smtClean="0">
              <a:solidFill>
                <a:schemeClr val="tx1"/>
              </a:solidFill>
              <a:latin typeface="Microsoft JhengHei" charset="-120"/>
              <a:ea typeface="Microsoft JhengHei" charset="-120"/>
              <a:cs typeface="Microsoft JhengHei" charset="-120"/>
            </a:endParaRPr>
          </a:p>
          <a:p>
            <a:r>
              <a:rPr lang="en-US" altLang="zh-TW" sz="2000" dirty="0" smtClean="0">
                <a:solidFill>
                  <a:schemeClr val="tx1"/>
                </a:solidFill>
                <a:latin typeface="Microsoft JhengHei" charset="-120"/>
                <a:ea typeface="Microsoft JhengHei" charset="-120"/>
                <a:cs typeface="Microsoft JhengHei" charset="-120"/>
              </a:rPr>
              <a:t>(</a:t>
            </a:r>
            <a:r>
              <a:rPr lang="zh-TW" altLang="en-US" sz="2000" dirty="0" smtClean="0">
                <a:solidFill>
                  <a:schemeClr val="tx1"/>
                </a:solidFill>
                <a:latin typeface="Microsoft JhengHei" charset="-120"/>
                <a:ea typeface="Microsoft JhengHei" charset="-120"/>
                <a:cs typeface="Microsoft JhengHei" charset="-120"/>
              </a:rPr>
              <a:t>輻射污染偵測</a:t>
            </a:r>
            <a:r>
              <a:rPr lang="en-US" altLang="zh-TW" sz="2000" dirty="0" smtClean="0">
                <a:solidFill>
                  <a:schemeClr val="tx1"/>
                </a:solidFill>
                <a:latin typeface="Microsoft JhengHei" charset="-120"/>
                <a:ea typeface="Microsoft JhengHei" charset="-120"/>
                <a:cs typeface="Microsoft JhengHei" charset="-120"/>
              </a:rPr>
              <a:t>)</a:t>
            </a:r>
            <a:endParaRPr lang="zh-TW" altLang="en-US" sz="2000" dirty="0">
              <a:solidFill>
                <a:schemeClr val="tx1"/>
              </a:solidFill>
              <a:latin typeface="Microsoft JhengHei" charset="-120"/>
              <a:ea typeface="Microsoft JhengHei" charset="-120"/>
              <a:cs typeface="Microsoft JhengHei" charset="-120"/>
            </a:endParaRPr>
          </a:p>
        </p:txBody>
      </p:sp>
      <p:pic>
        <p:nvPicPr>
          <p:cNvPr id="15" name="Picture 6" descr="DSCF520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429248"/>
            <a:ext cx="2933535" cy="220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a:off x="304800" y="4267200"/>
            <a:ext cx="2656496"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zh-TW" altLang="en-US" sz="2000" dirty="0" smtClean="0">
                <a:solidFill>
                  <a:schemeClr val="tx1"/>
                </a:solidFill>
                <a:latin typeface="Microsoft JhengHei" charset="-120"/>
                <a:ea typeface="Microsoft JhengHei" charset="-120"/>
                <a:cs typeface="Microsoft JhengHei" charset="-120"/>
              </a:rPr>
              <a:t>純鍺偵檢器</a:t>
            </a:r>
            <a:r>
              <a:rPr lang="en-US" altLang="zh-TW" sz="2000" dirty="0" smtClean="0">
                <a:solidFill>
                  <a:schemeClr val="tx1"/>
                </a:solidFill>
                <a:latin typeface="Microsoft JhengHei" charset="-120"/>
                <a:ea typeface="Microsoft JhengHei" charset="-120"/>
                <a:cs typeface="Microsoft JhengHei" charset="-120"/>
              </a:rPr>
              <a:t>(</a:t>
            </a:r>
            <a:r>
              <a:rPr lang="zh-TW" altLang="en-US" sz="2000" dirty="0" smtClean="0">
                <a:solidFill>
                  <a:schemeClr val="tx1"/>
                </a:solidFill>
                <a:latin typeface="Microsoft JhengHei" charset="-120"/>
                <a:ea typeface="Microsoft JhengHei" charset="-120"/>
                <a:cs typeface="Microsoft JhengHei" charset="-120"/>
              </a:rPr>
              <a:t>食品檢測</a:t>
            </a:r>
            <a:r>
              <a:rPr lang="en-US" altLang="zh-TW" sz="2000" dirty="0" smtClean="0">
                <a:solidFill>
                  <a:schemeClr val="tx1"/>
                </a:solidFill>
                <a:latin typeface="Microsoft JhengHei" charset="-120"/>
                <a:ea typeface="Microsoft JhengHei" charset="-120"/>
                <a:cs typeface="Microsoft JhengHei" charset="-120"/>
              </a:rPr>
              <a:t>)</a:t>
            </a:r>
            <a:endParaRPr lang="zh-TW" altLang="en-US" sz="2000" dirty="0">
              <a:solidFill>
                <a:schemeClr val="tx1"/>
              </a:solidFill>
              <a:latin typeface="Microsoft JhengHei" charset="-120"/>
              <a:ea typeface="Microsoft JhengHei" charset="-120"/>
              <a:cs typeface="Microsoft JhengHei" charset="-120"/>
            </a:endParaRPr>
          </a:p>
        </p:txBody>
      </p:sp>
      <p:pic>
        <p:nvPicPr>
          <p:cNvPr id="17" name="圖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8476" y="411037"/>
            <a:ext cx="1601446" cy="1308416"/>
          </a:xfrm>
          <a:prstGeom prst="rect">
            <a:avLst/>
          </a:prstGeom>
        </p:spPr>
      </p:pic>
      <p:pic>
        <p:nvPicPr>
          <p:cNvPr id="18" name="圖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565725">
            <a:off x="6257340" y="549881"/>
            <a:ext cx="1506121" cy="927498"/>
          </a:xfrm>
          <a:prstGeom prst="rect">
            <a:avLst/>
          </a:prstGeom>
        </p:spPr>
      </p:pic>
      <p:sp>
        <p:nvSpPr>
          <p:cNvPr id="19" name="矩形 18"/>
          <p:cNvSpPr/>
          <p:nvPr/>
        </p:nvSpPr>
        <p:spPr>
          <a:xfrm>
            <a:off x="5694330" y="4092131"/>
            <a:ext cx="2925844"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zh-TW" altLang="en-US" sz="2000" dirty="0" smtClean="0">
                <a:latin typeface="Microsoft JhengHei" charset="-120"/>
                <a:ea typeface="Microsoft JhengHei" charset="-120"/>
                <a:cs typeface="Microsoft JhengHei" charset="-120"/>
              </a:rPr>
              <a:t>車輛</a:t>
            </a:r>
            <a:r>
              <a:rPr lang="en-US" altLang="zh-TW" sz="2000" dirty="0" smtClean="0">
                <a:latin typeface="Microsoft JhengHei" charset="-120"/>
                <a:ea typeface="Microsoft JhengHei" charset="-120"/>
                <a:cs typeface="Microsoft JhengHei" charset="-120"/>
              </a:rPr>
              <a:t>(</a:t>
            </a:r>
            <a:r>
              <a:rPr lang="zh-TW" altLang="en-US" sz="2000" dirty="0" smtClean="0">
                <a:latin typeface="Microsoft JhengHei" charset="-120"/>
                <a:ea typeface="Microsoft JhengHei" charset="-120"/>
                <a:cs typeface="Microsoft JhengHei" charset="-120"/>
              </a:rPr>
              <a:t>門框</a:t>
            </a:r>
            <a:r>
              <a:rPr lang="en-US" altLang="zh-TW" sz="2000" dirty="0" smtClean="0">
                <a:latin typeface="Microsoft JhengHei" charset="-120"/>
                <a:ea typeface="Microsoft JhengHei" charset="-120"/>
                <a:cs typeface="Microsoft JhengHei" charset="-120"/>
              </a:rPr>
              <a:t>)</a:t>
            </a:r>
            <a:r>
              <a:rPr lang="zh-TW" altLang="en-US" sz="2000" dirty="0" smtClean="0">
                <a:latin typeface="Microsoft JhengHei" charset="-120"/>
                <a:ea typeface="Microsoft JhengHei" charset="-120"/>
                <a:cs typeface="Microsoft JhengHei" charset="-120"/>
              </a:rPr>
              <a:t>型輻射偵檢器</a:t>
            </a:r>
            <a:r>
              <a:rPr lang="en-US" altLang="zh-TW" sz="2000" dirty="0" smtClean="0">
                <a:latin typeface="Microsoft JhengHei" charset="-120"/>
                <a:ea typeface="Microsoft JhengHei" charset="-120"/>
                <a:cs typeface="Microsoft JhengHei" charset="-120"/>
              </a:rPr>
              <a:t>(</a:t>
            </a:r>
            <a:r>
              <a:rPr lang="zh-TW" altLang="en-US" sz="2000" dirty="0" smtClean="0">
                <a:latin typeface="Microsoft JhengHei" charset="-120"/>
                <a:ea typeface="Microsoft JhengHei" charset="-120"/>
                <a:cs typeface="Microsoft JhengHei" charset="-120"/>
              </a:rPr>
              <a:t>鋼鐵建材輻射偵測</a:t>
            </a:r>
            <a:r>
              <a:rPr lang="en-US" altLang="zh-TW" sz="2000" dirty="0" smtClean="0">
                <a:latin typeface="Microsoft JhengHei" charset="-120"/>
                <a:ea typeface="Microsoft JhengHei" charset="-120"/>
                <a:cs typeface="Microsoft JhengHei" charset="-120"/>
              </a:rPr>
              <a:t>)</a:t>
            </a:r>
            <a:endParaRPr lang="zh-TW" altLang="en-US" sz="2000" dirty="0">
              <a:latin typeface="Microsoft JhengHei" charset="-120"/>
              <a:ea typeface="Microsoft JhengHei" charset="-120"/>
              <a:cs typeface="Microsoft JhengHei" charset="-120"/>
            </a:endParaRPr>
          </a:p>
        </p:txBody>
      </p:sp>
      <p:sp>
        <p:nvSpPr>
          <p:cNvPr id="21" name="投影片編號版面配置區 5"/>
          <p:cNvSpPr>
            <a:spLocks noGrp="1"/>
          </p:cNvSpPr>
          <p:nvPr>
            <p:ph type="sldNum" sz="quarter" idx="12"/>
          </p:nvPr>
        </p:nvSpPr>
        <p:spPr>
          <a:xfrm>
            <a:off x="7010400" y="6381750"/>
            <a:ext cx="2133600" cy="476250"/>
          </a:xfr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64052747-2746-46BF-81E8-883AE3A4D4EE}" type="slidenum">
              <a:rPr lang="zh-TW" altLang="en-US" sz="1600" smtClean="0">
                <a:solidFill>
                  <a:srgbClr val="000000"/>
                </a:solidFill>
                <a:latin typeface="Arial" charset="0"/>
                <a:ea typeface="新細明體" pitchFamily="18" charset="-120"/>
              </a:rPr>
              <a:pPr>
                <a:spcBef>
                  <a:spcPct val="0"/>
                </a:spcBef>
                <a:buClrTx/>
                <a:buSzTx/>
                <a:buFontTx/>
                <a:buNone/>
              </a:pPr>
              <a:t>25</a:t>
            </a:fld>
            <a:endParaRPr lang="en-US" altLang="zh-TW" sz="1600" dirty="0" smtClean="0">
              <a:solidFill>
                <a:srgbClr val="000000"/>
              </a:solidFill>
              <a:latin typeface="Arial" charset="0"/>
              <a:ea typeface="新細明體" pitchFamily="18" charset="-120"/>
            </a:endParaRPr>
          </a:p>
        </p:txBody>
      </p:sp>
    </p:spTree>
    <p:extLst>
      <p:ext uri="{BB962C8B-B14F-4D97-AF65-F5344CB8AC3E}">
        <p14:creationId xmlns:p14="http://schemas.microsoft.com/office/powerpoint/2010/main" val="2896058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p:nvPr>
        </p:nvSpPr>
        <p:spPr/>
        <p:txBody>
          <a:bodyPr/>
          <a:lstStyle/>
          <a:p>
            <a:r>
              <a:rPr lang="zh-TW" altLang="en-US" dirty="0"/>
              <a:t>全國環境輻射監測</a:t>
            </a:r>
          </a:p>
        </p:txBody>
      </p:sp>
      <p:sp>
        <p:nvSpPr>
          <p:cNvPr id="60419" name="內容版面配置區 2"/>
          <p:cNvSpPr>
            <a:spLocks noGrp="1"/>
          </p:cNvSpPr>
          <p:nvPr>
            <p:ph idx="1"/>
          </p:nvPr>
        </p:nvSpPr>
        <p:spPr>
          <a:xfrm>
            <a:off x="457199" y="1600200"/>
            <a:ext cx="3546261" cy="4525963"/>
          </a:xfrm>
        </p:spPr>
        <p:txBody>
          <a:bodyPr/>
          <a:lstStyle/>
          <a:p>
            <a:r>
              <a:rPr lang="zh-TW" altLang="en-US" dirty="0"/>
              <a:t>原能會於全國各地建置共</a:t>
            </a:r>
            <a:r>
              <a:rPr lang="en-US" altLang="zh-TW" sz="3200" b="1" dirty="0" smtClean="0">
                <a:solidFill>
                  <a:srgbClr val="FF0000"/>
                </a:solidFill>
              </a:rPr>
              <a:t>57</a:t>
            </a:r>
            <a:r>
              <a:rPr lang="zh-TW" altLang="en-US" sz="3200" b="1" dirty="0" smtClean="0">
                <a:solidFill>
                  <a:srgbClr val="FF0000"/>
                </a:solidFill>
              </a:rPr>
              <a:t>個</a:t>
            </a:r>
            <a:r>
              <a:rPr lang="zh-TW" altLang="en-US" dirty="0"/>
              <a:t>環境輻射監測</a:t>
            </a:r>
            <a:r>
              <a:rPr lang="zh-TW" altLang="en-US" dirty="0" smtClean="0"/>
              <a:t>站。</a:t>
            </a:r>
            <a:endParaRPr lang="en-US" altLang="zh-TW" dirty="0"/>
          </a:p>
          <a:p>
            <a:r>
              <a:rPr lang="en-US" altLang="zh-TW" dirty="0"/>
              <a:t>24</a:t>
            </a:r>
            <a:r>
              <a:rPr lang="zh-TW" altLang="en-US" dirty="0"/>
              <a:t>小時自動化監測，即時更新</a:t>
            </a:r>
            <a:r>
              <a:rPr lang="en-US" altLang="zh-TW" dirty="0"/>
              <a:t>(5</a:t>
            </a:r>
            <a:r>
              <a:rPr lang="zh-TW" altLang="en-US" dirty="0"/>
              <a:t>分鐘</a:t>
            </a:r>
            <a:r>
              <a:rPr lang="en-US" altLang="zh-TW" dirty="0"/>
              <a:t>)</a:t>
            </a:r>
            <a:r>
              <a:rPr lang="zh-TW" altLang="en-US" dirty="0"/>
              <a:t>，公開顯示</a:t>
            </a:r>
            <a:r>
              <a:rPr lang="zh-TW" altLang="en-US" dirty="0" smtClean="0"/>
              <a:t>，並且</a:t>
            </a:r>
            <a:r>
              <a:rPr lang="zh-TW" altLang="en-US" dirty="0"/>
              <a:t>以顏色表示。</a:t>
            </a:r>
          </a:p>
          <a:p>
            <a:endParaRPr lang="zh-TW" altLang="en-US" dirty="0"/>
          </a:p>
        </p:txBody>
      </p:sp>
      <p:sp>
        <p:nvSpPr>
          <p:cNvPr id="60421" name="Rectangle 154"/>
          <p:cNvSpPr>
            <a:spLocks noChangeArrowheads="1"/>
          </p:cNvSpPr>
          <p:nvPr/>
        </p:nvSpPr>
        <p:spPr bwMode="auto">
          <a:xfrm>
            <a:off x="411163" y="4913313"/>
            <a:ext cx="37195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en-US" altLang="zh-TW" sz="1600" b="1">
                <a:solidFill>
                  <a:srgbClr val="000000"/>
                </a:solidFill>
              </a:rPr>
              <a:t>0.2 </a:t>
            </a:r>
            <a:r>
              <a:rPr lang="zh-TW" altLang="en-US" sz="1600" b="1">
                <a:solidFill>
                  <a:srgbClr val="000000"/>
                </a:solidFill>
              </a:rPr>
              <a:t>微西弗</a:t>
            </a:r>
            <a:r>
              <a:rPr lang="en-US" altLang="zh-TW" sz="1600" b="1">
                <a:solidFill>
                  <a:srgbClr val="000000"/>
                </a:solidFill>
              </a:rPr>
              <a:t>/</a:t>
            </a:r>
            <a:r>
              <a:rPr lang="zh-TW" altLang="en-US" sz="1600" b="1">
                <a:solidFill>
                  <a:srgbClr val="000000"/>
                </a:solidFill>
              </a:rPr>
              <a:t>時以下 </a:t>
            </a:r>
            <a:r>
              <a:rPr lang="en-US" altLang="zh-TW" sz="1600" b="1">
                <a:solidFill>
                  <a:srgbClr val="000000"/>
                </a:solidFill>
              </a:rPr>
              <a:t>: </a:t>
            </a:r>
            <a:r>
              <a:rPr lang="zh-TW" altLang="en-US" sz="1600" b="1">
                <a:solidFill>
                  <a:srgbClr val="000000"/>
                </a:solidFill>
              </a:rPr>
              <a:t>一般背景輻射範圍</a:t>
            </a:r>
          </a:p>
          <a:p>
            <a:pPr>
              <a:spcBef>
                <a:spcPct val="0"/>
              </a:spcBef>
              <a:buClrTx/>
              <a:buSzTx/>
              <a:buFontTx/>
              <a:buNone/>
            </a:pPr>
            <a:endParaRPr lang="zh-TW" altLang="en-US" sz="1600" b="1">
              <a:solidFill>
                <a:srgbClr val="000000"/>
              </a:solidFill>
            </a:endParaRPr>
          </a:p>
          <a:p>
            <a:pPr>
              <a:spcBef>
                <a:spcPct val="0"/>
              </a:spcBef>
              <a:buClrTx/>
              <a:buSzTx/>
              <a:buFontTx/>
              <a:buNone/>
            </a:pPr>
            <a:r>
              <a:rPr lang="en-US" altLang="zh-TW" sz="1600" b="1">
                <a:solidFill>
                  <a:srgbClr val="000000"/>
                </a:solidFill>
              </a:rPr>
              <a:t>0.2 –20</a:t>
            </a:r>
            <a:r>
              <a:rPr lang="zh-TW" altLang="en-US" sz="1600" b="1">
                <a:solidFill>
                  <a:srgbClr val="000000"/>
                </a:solidFill>
              </a:rPr>
              <a:t>微西弗</a:t>
            </a:r>
            <a:r>
              <a:rPr lang="en-US" altLang="zh-TW" sz="1600" b="1">
                <a:solidFill>
                  <a:srgbClr val="000000"/>
                </a:solidFill>
              </a:rPr>
              <a:t>/</a:t>
            </a:r>
            <a:r>
              <a:rPr lang="zh-TW" altLang="en-US" sz="1600" b="1">
                <a:solidFill>
                  <a:srgbClr val="000000"/>
                </a:solidFill>
              </a:rPr>
              <a:t>時 </a:t>
            </a:r>
            <a:r>
              <a:rPr lang="en-US" altLang="zh-TW" sz="1600" b="1">
                <a:solidFill>
                  <a:srgbClr val="000000"/>
                </a:solidFill>
              </a:rPr>
              <a:t>: </a:t>
            </a:r>
            <a:r>
              <a:rPr lang="zh-TW" altLang="en-US" sz="1600" b="1">
                <a:solidFill>
                  <a:srgbClr val="000000"/>
                </a:solidFill>
              </a:rPr>
              <a:t>加強輻射偵測</a:t>
            </a:r>
          </a:p>
          <a:p>
            <a:pPr>
              <a:spcBef>
                <a:spcPct val="0"/>
              </a:spcBef>
              <a:buClrTx/>
              <a:buSzTx/>
              <a:buFontTx/>
              <a:buNone/>
            </a:pPr>
            <a:endParaRPr lang="zh-TW" altLang="en-US" sz="1600" b="1">
              <a:solidFill>
                <a:srgbClr val="000000"/>
              </a:solidFill>
            </a:endParaRPr>
          </a:p>
          <a:p>
            <a:pPr>
              <a:spcBef>
                <a:spcPct val="0"/>
              </a:spcBef>
              <a:buClrTx/>
              <a:buSzTx/>
              <a:buFontTx/>
              <a:buNone/>
            </a:pPr>
            <a:r>
              <a:rPr lang="en-US" altLang="zh-TW" sz="1600" b="1">
                <a:solidFill>
                  <a:srgbClr val="000000"/>
                </a:solidFill>
              </a:rPr>
              <a:t>20 </a:t>
            </a:r>
            <a:r>
              <a:rPr lang="zh-TW" altLang="en-US" sz="1600" b="1">
                <a:solidFill>
                  <a:srgbClr val="000000"/>
                </a:solidFill>
              </a:rPr>
              <a:t>微西弗</a:t>
            </a:r>
            <a:r>
              <a:rPr lang="en-US" altLang="zh-TW" sz="1600" b="1">
                <a:solidFill>
                  <a:srgbClr val="000000"/>
                </a:solidFill>
              </a:rPr>
              <a:t>/</a:t>
            </a:r>
            <a:r>
              <a:rPr lang="zh-TW" altLang="en-US" sz="1600" b="1">
                <a:solidFill>
                  <a:srgbClr val="000000"/>
                </a:solidFill>
              </a:rPr>
              <a:t>時以上</a:t>
            </a:r>
            <a:r>
              <a:rPr lang="en-US" altLang="zh-TW" sz="1600" b="1">
                <a:solidFill>
                  <a:srgbClr val="000000"/>
                </a:solidFill>
              </a:rPr>
              <a:t> : </a:t>
            </a:r>
            <a:r>
              <a:rPr lang="zh-TW" altLang="en-US" sz="1600" b="1">
                <a:solidFill>
                  <a:srgbClr val="000000"/>
                </a:solidFill>
              </a:rPr>
              <a:t>執行輻射緊急偵測</a:t>
            </a:r>
            <a:r>
              <a:rPr lang="en-US" altLang="zh-TW" sz="1600" b="1">
                <a:solidFill>
                  <a:srgbClr val="000000"/>
                </a:solidFill>
              </a:rPr>
              <a:t>(</a:t>
            </a:r>
            <a:r>
              <a:rPr lang="zh-TW" altLang="en-US" sz="1600" b="1">
                <a:solidFill>
                  <a:srgbClr val="000000"/>
                </a:solidFill>
              </a:rPr>
              <a:t>依據游離輻射防護安全基準</a:t>
            </a:r>
            <a:r>
              <a:rPr lang="en-US" altLang="zh-TW" sz="1600" b="1">
                <a:solidFill>
                  <a:srgbClr val="000000"/>
                </a:solidFill>
              </a:rPr>
              <a:t>)</a:t>
            </a:r>
            <a:endParaRPr lang="zh-TW" altLang="en-US" sz="1600" b="1">
              <a:solidFill>
                <a:srgbClr val="000000"/>
              </a:solidFill>
            </a:endParaRPr>
          </a:p>
        </p:txBody>
      </p:sp>
      <p:sp>
        <p:nvSpPr>
          <p:cNvPr id="7" name="Oval 6"/>
          <p:cNvSpPr>
            <a:spLocks noChangeArrowheads="1"/>
          </p:cNvSpPr>
          <p:nvPr/>
        </p:nvSpPr>
        <p:spPr bwMode="auto">
          <a:xfrm flipV="1">
            <a:off x="222250" y="5949950"/>
            <a:ext cx="215900" cy="1952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lvl1pPr>
              <a:spcBef>
                <a:spcPct val="20000"/>
              </a:spcBef>
              <a:buClr>
                <a:srgbClr val="CC0000"/>
              </a:buClr>
              <a:buSzPct val="70000"/>
              <a:buFont typeface="Wingdings" charset="2"/>
              <a:buChar char="p"/>
              <a:defRPr kumimoji="1" sz="2400">
                <a:solidFill>
                  <a:srgbClr val="000066"/>
                </a:solidFill>
                <a:latin typeface="微軟正黑體" charset="-120"/>
                <a:ea typeface="微軟正黑體" charset="-120"/>
                <a:cs typeface="新細明體" charset="-120"/>
              </a:defRPr>
            </a:lvl1pPr>
            <a:lvl2pPr marL="742950" indent="-285750">
              <a:spcBef>
                <a:spcPct val="20000"/>
              </a:spcBef>
              <a:buClr>
                <a:srgbClr val="CC0000"/>
              </a:buClr>
              <a:buSzPct val="70000"/>
              <a:buFont typeface="Wingdings" charset="2"/>
              <a:buChar char="l"/>
              <a:defRPr kumimoji="1" sz="2000">
                <a:solidFill>
                  <a:srgbClr val="663300"/>
                </a:solidFill>
                <a:latin typeface="微軟正黑體" charset="-120"/>
                <a:ea typeface="微軟正黑體" charset="-120"/>
                <a:cs typeface="新細明體" charset="-120"/>
              </a:defRPr>
            </a:lvl2pPr>
            <a:lvl3pPr marL="1143000" indent="-228600">
              <a:spcBef>
                <a:spcPct val="20000"/>
              </a:spcBef>
              <a:buClr>
                <a:srgbClr val="00CC00"/>
              </a:buClr>
              <a:buSzPct val="60000"/>
              <a:buFont typeface="Wingdings" charset="2"/>
              <a:buChar char="u"/>
              <a:defRPr kumimoji="1" sz="2000">
                <a:solidFill>
                  <a:schemeClr val="tx1"/>
                </a:solidFill>
                <a:latin typeface="微軟正黑體" charset="-120"/>
                <a:ea typeface="微軟正黑體" charset="-120"/>
                <a:cs typeface="新細明體" charset="-120"/>
              </a:defRPr>
            </a:lvl3pPr>
            <a:lvl4pPr marL="1600200" indent="-228600">
              <a:spcBef>
                <a:spcPct val="20000"/>
              </a:spcBef>
              <a:buClr>
                <a:schemeClr val="accent2"/>
              </a:buClr>
              <a:buSzPct val="60000"/>
              <a:buFont typeface="Wingdings" charset="2"/>
              <a:buChar char="l"/>
              <a:defRPr kumimoji="1" sz="2000">
                <a:solidFill>
                  <a:schemeClr val="tx1"/>
                </a:solidFill>
                <a:latin typeface="微軟正黑體" charset="-120"/>
                <a:ea typeface="微軟正黑體" charset="-120"/>
                <a:cs typeface="新細明體" charset="-120"/>
              </a:defRPr>
            </a:lvl4pPr>
            <a:lvl5pPr marL="2057400" indent="-228600">
              <a:spcBef>
                <a:spcPct val="20000"/>
              </a:spcBef>
              <a:buChar char="»"/>
              <a:defRPr kumimoji="1" sz="2000">
                <a:solidFill>
                  <a:schemeClr val="tx1"/>
                </a:solidFill>
                <a:latin typeface="微軟正黑體" charset="-120"/>
                <a:ea typeface="微軟正黑體" charset="-120"/>
                <a:cs typeface="新細明體" charset="-120"/>
              </a:defRPr>
            </a:lvl5pPr>
            <a:lvl6pPr marL="25146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6pPr>
            <a:lvl7pPr marL="29718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7pPr>
            <a:lvl8pPr marL="34290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8pPr>
            <a:lvl9pPr marL="38862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9pPr>
          </a:lstStyle>
          <a:p>
            <a:pPr>
              <a:spcBef>
                <a:spcPct val="0"/>
              </a:spcBef>
              <a:buClrTx/>
              <a:buSzTx/>
              <a:buFontTx/>
              <a:buNone/>
              <a:defRPr/>
            </a:pPr>
            <a:endParaRPr lang="zh-TW" altLang="en-US" sz="1800">
              <a:solidFill>
                <a:srgbClr val="000000"/>
              </a:solidFill>
              <a:latin typeface="Arial" charset="0"/>
              <a:ea typeface="新細明體" charset="-120"/>
            </a:endParaRPr>
          </a:p>
        </p:txBody>
      </p:sp>
      <p:sp>
        <p:nvSpPr>
          <p:cNvPr id="8" name="Oval 7"/>
          <p:cNvSpPr>
            <a:spLocks noChangeArrowheads="1"/>
          </p:cNvSpPr>
          <p:nvPr/>
        </p:nvSpPr>
        <p:spPr bwMode="auto">
          <a:xfrm flipV="1">
            <a:off x="222250" y="5472113"/>
            <a:ext cx="215900" cy="19526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lvl1pPr>
              <a:spcBef>
                <a:spcPct val="20000"/>
              </a:spcBef>
              <a:buClr>
                <a:srgbClr val="CC0000"/>
              </a:buClr>
              <a:buSzPct val="70000"/>
              <a:buFont typeface="Wingdings" charset="2"/>
              <a:buChar char="p"/>
              <a:defRPr kumimoji="1" sz="2400">
                <a:solidFill>
                  <a:srgbClr val="000066"/>
                </a:solidFill>
                <a:latin typeface="微軟正黑體" charset="-120"/>
                <a:ea typeface="微軟正黑體" charset="-120"/>
                <a:cs typeface="新細明體" charset="-120"/>
              </a:defRPr>
            </a:lvl1pPr>
            <a:lvl2pPr marL="742950" indent="-285750">
              <a:spcBef>
                <a:spcPct val="20000"/>
              </a:spcBef>
              <a:buClr>
                <a:srgbClr val="CC0000"/>
              </a:buClr>
              <a:buSzPct val="70000"/>
              <a:buFont typeface="Wingdings" charset="2"/>
              <a:buChar char="l"/>
              <a:defRPr kumimoji="1" sz="2000">
                <a:solidFill>
                  <a:srgbClr val="663300"/>
                </a:solidFill>
                <a:latin typeface="微軟正黑體" charset="-120"/>
                <a:ea typeface="微軟正黑體" charset="-120"/>
                <a:cs typeface="新細明體" charset="-120"/>
              </a:defRPr>
            </a:lvl2pPr>
            <a:lvl3pPr marL="1143000" indent="-228600">
              <a:spcBef>
                <a:spcPct val="20000"/>
              </a:spcBef>
              <a:buClr>
                <a:srgbClr val="00CC00"/>
              </a:buClr>
              <a:buSzPct val="60000"/>
              <a:buFont typeface="Wingdings" charset="2"/>
              <a:buChar char="u"/>
              <a:defRPr kumimoji="1" sz="2000">
                <a:solidFill>
                  <a:schemeClr val="tx1"/>
                </a:solidFill>
                <a:latin typeface="微軟正黑體" charset="-120"/>
                <a:ea typeface="微軟正黑體" charset="-120"/>
                <a:cs typeface="新細明體" charset="-120"/>
              </a:defRPr>
            </a:lvl3pPr>
            <a:lvl4pPr marL="1600200" indent="-228600">
              <a:spcBef>
                <a:spcPct val="20000"/>
              </a:spcBef>
              <a:buClr>
                <a:schemeClr val="accent2"/>
              </a:buClr>
              <a:buSzPct val="60000"/>
              <a:buFont typeface="Wingdings" charset="2"/>
              <a:buChar char="l"/>
              <a:defRPr kumimoji="1" sz="2000">
                <a:solidFill>
                  <a:schemeClr val="tx1"/>
                </a:solidFill>
                <a:latin typeface="微軟正黑體" charset="-120"/>
                <a:ea typeface="微軟正黑體" charset="-120"/>
                <a:cs typeface="新細明體" charset="-120"/>
              </a:defRPr>
            </a:lvl4pPr>
            <a:lvl5pPr marL="2057400" indent="-228600">
              <a:spcBef>
                <a:spcPct val="20000"/>
              </a:spcBef>
              <a:buChar char="»"/>
              <a:defRPr kumimoji="1" sz="2000">
                <a:solidFill>
                  <a:schemeClr val="tx1"/>
                </a:solidFill>
                <a:latin typeface="微軟正黑體" charset="-120"/>
                <a:ea typeface="微軟正黑體" charset="-120"/>
                <a:cs typeface="新細明體" charset="-120"/>
              </a:defRPr>
            </a:lvl5pPr>
            <a:lvl6pPr marL="25146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6pPr>
            <a:lvl7pPr marL="29718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7pPr>
            <a:lvl8pPr marL="34290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8pPr>
            <a:lvl9pPr marL="38862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9pPr>
          </a:lstStyle>
          <a:p>
            <a:pPr>
              <a:spcBef>
                <a:spcPct val="0"/>
              </a:spcBef>
              <a:buClrTx/>
              <a:buSzTx/>
              <a:buFontTx/>
              <a:buNone/>
              <a:defRPr/>
            </a:pPr>
            <a:endParaRPr lang="zh-TW" altLang="en-US" sz="1800">
              <a:solidFill>
                <a:srgbClr val="000000"/>
              </a:solidFill>
              <a:latin typeface="Arial" charset="0"/>
              <a:ea typeface="新細明體" charset="-120"/>
            </a:endParaRPr>
          </a:p>
        </p:txBody>
      </p:sp>
      <p:sp>
        <p:nvSpPr>
          <p:cNvPr id="9" name="Oval 8"/>
          <p:cNvSpPr>
            <a:spLocks noChangeArrowheads="1"/>
          </p:cNvSpPr>
          <p:nvPr/>
        </p:nvSpPr>
        <p:spPr bwMode="auto">
          <a:xfrm flipV="1">
            <a:off x="231775" y="4951413"/>
            <a:ext cx="215900" cy="195262"/>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lvl1pPr>
              <a:spcBef>
                <a:spcPct val="20000"/>
              </a:spcBef>
              <a:buClr>
                <a:srgbClr val="CC0000"/>
              </a:buClr>
              <a:buSzPct val="70000"/>
              <a:buFont typeface="Wingdings" charset="2"/>
              <a:buChar char="p"/>
              <a:defRPr kumimoji="1" sz="2400">
                <a:solidFill>
                  <a:srgbClr val="000066"/>
                </a:solidFill>
                <a:latin typeface="微軟正黑體" charset="-120"/>
                <a:ea typeface="微軟正黑體" charset="-120"/>
                <a:cs typeface="新細明體" charset="-120"/>
              </a:defRPr>
            </a:lvl1pPr>
            <a:lvl2pPr marL="742950" indent="-285750">
              <a:spcBef>
                <a:spcPct val="20000"/>
              </a:spcBef>
              <a:buClr>
                <a:srgbClr val="CC0000"/>
              </a:buClr>
              <a:buSzPct val="70000"/>
              <a:buFont typeface="Wingdings" charset="2"/>
              <a:buChar char="l"/>
              <a:defRPr kumimoji="1" sz="2000">
                <a:solidFill>
                  <a:srgbClr val="663300"/>
                </a:solidFill>
                <a:latin typeface="微軟正黑體" charset="-120"/>
                <a:ea typeface="微軟正黑體" charset="-120"/>
                <a:cs typeface="新細明體" charset="-120"/>
              </a:defRPr>
            </a:lvl2pPr>
            <a:lvl3pPr marL="1143000" indent="-228600">
              <a:spcBef>
                <a:spcPct val="20000"/>
              </a:spcBef>
              <a:buClr>
                <a:srgbClr val="00CC00"/>
              </a:buClr>
              <a:buSzPct val="60000"/>
              <a:buFont typeface="Wingdings" charset="2"/>
              <a:buChar char="u"/>
              <a:defRPr kumimoji="1" sz="2000">
                <a:solidFill>
                  <a:schemeClr val="tx1"/>
                </a:solidFill>
                <a:latin typeface="微軟正黑體" charset="-120"/>
                <a:ea typeface="微軟正黑體" charset="-120"/>
                <a:cs typeface="新細明體" charset="-120"/>
              </a:defRPr>
            </a:lvl3pPr>
            <a:lvl4pPr marL="1600200" indent="-228600">
              <a:spcBef>
                <a:spcPct val="20000"/>
              </a:spcBef>
              <a:buClr>
                <a:schemeClr val="accent2"/>
              </a:buClr>
              <a:buSzPct val="60000"/>
              <a:buFont typeface="Wingdings" charset="2"/>
              <a:buChar char="l"/>
              <a:defRPr kumimoji="1" sz="2000">
                <a:solidFill>
                  <a:schemeClr val="tx1"/>
                </a:solidFill>
                <a:latin typeface="微軟正黑體" charset="-120"/>
                <a:ea typeface="微軟正黑體" charset="-120"/>
                <a:cs typeface="新細明體" charset="-120"/>
              </a:defRPr>
            </a:lvl4pPr>
            <a:lvl5pPr marL="2057400" indent="-228600">
              <a:spcBef>
                <a:spcPct val="20000"/>
              </a:spcBef>
              <a:buChar char="»"/>
              <a:defRPr kumimoji="1" sz="2000">
                <a:solidFill>
                  <a:schemeClr val="tx1"/>
                </a:solidFill>
                <a:latin typeface="微軟正黑體" charset="-120"/>
                <a:ea typeface="微軟正黑體" charset="-120"/>
                <a:cs typeface="新細明體" charset="-120"/>
              </a:defRPr>
            </a:lvl5pPr>
            <a:lvl6pPr marL="25146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6pPr>
            <a:lvl7pPr marL="29718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7pPr>
            <a:lvl8pPr marL="34290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8pPr>
            <a:lvl9pPr marL="38862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9pPr>
          </a:lstStyle>
          <a:p>
            <a:pPr>
              <a:spcBef>
                <a:spcPct val="0"/>
              </a:spcBef>
              <a:buClrTx/>
              <a:buSzTx/>
              <a:buFontTx/>
              <a:buNone/>
              <a:defRPr/>
            </a:pPr>
            <a:endParaRPr lang="zh-TW" altLang="en-US" sz="1800">
              <a:solidFill>
                <a:srgbClr val="000000"/>
              </a:solidFill>
              <a:latin typeface="Arial" charset="0"/>
              <a:ea typeface="新細明體" charset="-120"/>
            </a:endParaRPr>
          </a:p>
        </p:txBody>
      </p:sp>
      <p:sp>
        <p:nvSpPr>
          <p:cNvPr id="11" name="投影片編號版面配置區 3">
            <a:extLst>
              <a:ext uri="{FF2B5EF4-FFF2-40B4-BE49-F238E27FC236}">
                <a16:creationId xmlns:a16="http://schemas.microsoft.com/office/drawing/2014/main" id="{A1965DF3-93AC-2B4C-B3FC-7B769ED47163}"/>
              </a:ext>
            </a:extLst>
          </p:cNvPr>
          <p:cNvSpPr>
            <a:spLocks noGrp="1"/>
          </p:cNvSpPr>
          <p:nvPr>
            <p:ph type="sldNum" sz="quarter" idx="12"/>
          </p:nvPr>
        </p:nvSpPr>
        <p:spPr>
          <a:xfrm>
            <a:off x="6858000" y="6245225"/>
            <a:ext cx="2133600" cy="476250"/>
          </a:xfrm>
        </p:spPr>
        <p:txBody>
          <a:bodyPr/>
          <a:lstStyle/>
          <a:p>
            <a:pPr>
              <a:defRPr/>
            </a:pPr>
            <a:fld id="{A3118C38-2D54-485E-800D-7E711A003A40}" type="slidenum">
              <a:rPr lang="en-US" altLang="zh-TW" smtClean="0">
                <a:solidFill>
                  <a:srgbClr val="000000"/>
                </a:solidFill>
              </a:rPr>
              <a:pPr>
                <a:defRPr/>
              </a:pPr>
              <a:t>26</a:t>
            </a:fld>
            <a:endParaRPr lang="en-US" altLang="zh-TW">
              <a:solidFill>
                <a:srgbClr val="000000"/>
              </a:solidFill>
            </a:endParaRPr>
          </a:p>
        </p:txBody>
      </p:sp>
      <p:pic>
        <p:nvPicPr>
          <p:cNvPr id="4" name="圖片 3"/>
          <p:cNvPicPr>
            <a:picLocks noChangeAspect="1"/>
          </p:cNvPicPr>
          <p:nvPr/>
        </p:nvPicPr>
        <p:blipFill>
          <a:blip r:embed="rId2"/>
          <a:stretch>
            <a:fillRect/>
          </a:stretch>
        </p:blipFill>
        <p:spPr>
          <a:xfrm>
            <a:off x="4003460" y="1600200"/>
            <a:ext cx="4714960" cy="4883150"/>
          </a:xfrm>
          <a:prstGeom prst="rect">
            <a:avLst/>
          </a:prstGeom>
        </p:spPr>
      </p:pic>
    </p:spTree>
    <p:extLst>
      <p:ext uri="{BB962C8B-B14F-4D97-AF65-F5344CB8AC3E}">
        <p14:creationId xmlns:p14="http://schemas.microsoft.com/office/powerpoint/2010/main" val="4234033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ext uri="{D42A27DB-BD31-4B8C-83A1-F6EECF244321}">
                <p14:modId xmlns:p14="http://schemas.microsoft.com/office/powerpoint/2010/main" val="180434938"/>
              </p:ext>
            </p:extLst>
          </p:nvPr>
        </p:nvGraphicFramePr>
        <p:xfrm>
          <a:off x="1907704" y="2284894"/>
          <a:ext cx="5688930" cy="3745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7" name="Rectangle 7"/>
          <p:cNvSpPr>
            <a:spLocks/>
          </p:cNvSpPr>
          <p:nvPr/>
        </p:nvSpPr>
        <p:spPr bwMode="auto">
          <a:xfrm>
            <a:off x="323850" y="765175"/>
            <a:ext cx="8323263" cy="863600"/>
          </a:xfrm>
          <a:prstGeom prst="rect">
            <a:avLst/>
          </a:prstGeom>
          <a:noFill/>
          <a:ln w="9525">
            <a:noFill/>
            <a:miter lim="800000"/>
            <a:headEnd/>
            <a:tailEnd/>
          </a:ln>
        </p:spPr>
        <p:txBody>
          <a:bodyPr anchor="ctr"/>
          <a:lstStyle/>
          <a:p>
            <a:pPr algn="ctr">
              <a:defRPr/>
            </a:pPr>
            <a:r>
              <a:rPr kumimoji="0" lang="zh-TW" altLang="en-US" sz="4800" b="1" dirty="0">
                <a:solidFill>
                  <a:schemeClr val="tx2"/>
                </a:solidFill>
                <a:effectLst>
                  <a:outerShdw blurRad="38100" dist="38100" dir="2700000" algn="tl">
                    <a:srgbClr val="C0C0C0"/>
                  </a:outerShdw>
                </a:effectLst>
                <a:ea typeface="標楷體" pitchFamily="65" charset="-120"/>
              </a:rPr>
              <a:t>簡報大綱</a:t>
            </a:r>
          </a:p>
        </p:txBody>
      </p:sp>
      <p:sp>
        <p:nvSpPr>
          <p:cNvPr id="4" name="投影片編號版面配置區 3"/>
          <p:cNvSpPr>
            <a:spLocks noGrp="1"/>
          </p:cNvSpPr>
          <p:nvPr>
            <p:ph type="sldNum" sz="quarter" idx="12"/>
          </p:nvPr>
        </p:nvSpPr>
        <p:spPr/>
        <p:txBody>
          <a:bodyPr/>
          <a:lstStyle/>
          <a:p>
            <a:pPr>
              <a:defRPr/>
            </a:pPr>
            <a:fld id="{40E0332F-A29C-4F97-A5A6-9E8A7301A83C}" type="slidenum">
              <a:rPr lang="en-US" altLang="zh-TW" smtClean="0"/>
              <a:pPr>
                <a:defRPr/>
              </a:pPr>
              <a:t>27</a:t>
            </a:fld>
            <a:endParaRPr lang="en-US" altLang="zh-TW"/>
          </a:p>
        </p:txBody>
      </p:sp>
      <p:pic>
        <p:nvPicPr>
          <p:cNvPr id="5" name="圖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2091" y="781082"/>
            <a:ext cx="2298984" cy="1479127"/>
          </a:xfrm>
          <a:prstGeom prst="rect">
            <a:avLst/>
          </a:prstGeom>
        </p:spPr>
      </p:pic>
      <p:pic>
        <p:nvPicPr>
          <p:cNvPr id="6" name="圖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850" y="4777259"/>
            <a:ext cx="1330367" cy="1944216"/>
          </a:xfrm>
          <a:prstGeom prst="rect">
            <a:avLst/>
          </a:prstGeom>
        </p:spPr>
      </p:pic>
    </p:spTree>
    <p:extLst>
      <p:ext uri="{BB962C8B-B14F-4D97-AF65-F5344CB8AC3E}">
        <p14:creationId xmlns:p14="http://schemas.microsoft.com/office/powerpoint/2010/main" val="14733403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a:xfrm>
            <a:off x="8686800" y="6477000"/>
            <a:ext cx="304800" cy="265579"/>
          </a:xfrm>
          <a:prstGeom prst="rect">
            <a:avLst/>
          </a:prstGeom>
        </p:spPr>
        <p:txBody>
          <a:bodyPr/>
          <a:lstStyle/>
          <a:p>
            <a:fld id="{9338F3C0-9990-4407-A6F8-2F04BBDC5EEE}" type="slidenum">
              <a:rPr lang="en-US" altLang="zh-TW" smtClean="0">
                <a:solidFill>
                  <a:prstClr val="black"/>
                </a:solidFill>
              </a:rPr>
              <a:pPr/>
              <a:t>28</a:t>
            </a:fld>
            <a:endParaRPr lang="en-US" altLang="zh-TW" dirty="0">
              <a:solidFill>
                <a:prstClr val="black"/>
              </a:solidFill>
            </a:endParaRPr>
          </a:p>
        </p:txBody>
      </p:sp>
      <p:sp>
        <p:nvSpPr>
          <p:cNvPr id="2" name="矩形 1"/>
          <p:cNvSpPr/>
          <p:nvPr/>
        </p:nvSpPr>
        <p:spPr>
          <a:xfrm>
            <a:off x="1004114" y="1925817"/>
            <a:ext cx="3279854" cy="3108543"/>
          </a:xfrm>
          <a:prstGeom prst="rect">
            <a:avLst/>
          </a:prstGeom>
          <a:ln w="28575">
            <a:solidFill>
              <a:schemeClr val="tx1"/>
            </a:solidFill>
          </a:ln>
        </p:spPr>
        <p:txBody>
          <a:bodyPr wrap="square">
            <a:spAutoFit/>
          </a:bodyPr>
          <a:lstStyle/>
          <a:p>
            <a:r>
              <a:rPr lang="zh-TW" altLang="en-US" sz="2800" b="1" dirty="0" smtClean="0">
                <a:latin typeface="微軟正黑體" panose="020B0604030504040204" pitchFamily="34" charset="-120"/>
                <a:ea typeface="微軟正黑體" panose="020B0604030504040204" pitchFamily="34" charset="-120"/>
              </a:rPr>
              <a:t>因</a:t>
            </a:r>
            <a:r>
              <a:rPr lang="zh-TW" altLang="en-US" sz="2800" b="1" dirty="0">
                <a:latin typeface="微軟正黑體" panose="020B0604030504040204" pitchFamily="34" charset="-120"/>
                <a:ea typeface="微軟正黑體" panose="020B0604030504040204" pitchFamily="34" charset="-120"/>
              </a:rPr>
              <a:t>輻射源或輻射作業過程中，或因天然、人為等因素，產生輻射意外事故，造成人員輻射曝露之安全危害或環境污染</a:t>
            </a:r>
            <a:r>
              <a:rPr lang="zh-TW" altLang="en-US" sz="2800" b="1" dirty="0" smtClean="0">
                <a:latin typeface="微軟正黑體" panose="020B0604030504040204" pitchFamily="34" charset="-120"/>
                <a:ea typeface="微軟正黑體" panose="020B0604030504040204" pitchFamily="34" charset="-120"/>
              </a:rPr>
              <a:t>者。</a:t>
            </a:r>
            <a:endParaRPr lang="zh-TW" altLang="en-US" sz="2800" b="1" dirty="0">
              <a:latin typeface="微軟正黑體" panose="020B0604030504040204" pitchFamily="34" charset="-120"/>
              <a:ea typeface="微軟正黑體" panose="020B0604030504040204" pitchFamily="34" charset="-120"/>
            </a:endParaRPr>
          </a:p>
        </p:txBody>
      </p:sp>
      <p:sp>
        <p:nvSpPr>
          <p:cNvPr id="5" name="object 47"/>
          <p:cNvSpPr txBox="1">
            <a:spLocks/>
          </p:cNvSpPr>
          <p:nvPr/>
        </p:nvSpPr>
        <p:spPr>
          <a:xfrm>
            <a:off x="1004114" y="692696"/>
            <a:ext cx="7704856" cy="879376"/>
          </a:xfrm>
          <a:prstGeom prst="rect">
            <a:avLst/>
          </a:prstGeom>
        </p:spPr>
        <p:txBody>
          <a:bodyPr vert="horz" wrap="square" lIns="0" tIns="0" rIns="0" bIns="0" rtlCol="0">
            <a:noAutofit/>
          </a:bodyPr>
          <a:lstStyle/>
          <a:p>
            <a:pPr marL="234315"/>
            <a:r>
              <a:rPr lang="zh-TW" altLang="en-US" sz="5200" b="1" kern="0" dirty="0" smtClean="0">
                <a:solidFill>
                  <a:srgbClr val="0000FF"/>
                </a:solidFill>
                <a:latin typeface="標楷體" panose="03000509000000000000" pitchFamily="65" charset="-120"/>
                <a:ea typeface="標楷體" panose="03000509000000000000" pitchFamily="65" charset="-120"/>
                <a:cs typeface="微軟正黑體"/>
              </a:rPr>
              <a:t>什麼是</a:t>
            </a:r>
            <a:r>
              <a:rPr lang="zh-TW" altLang="en-US" sz="5800" b="1" kern="0" dirty="0" smtClean="0">
                <a:solidFill>
                  <a:srgbClr val="0000FF"/>
                </a:solidFill>
                <a:latin typeface="標楷體" panose="03000509000000000000" pitchFamily="65" charset="-120"/>
                <a:ea typeface="標楷體" panose="03000509000000000000" pitchFamily="65" charset="-120"/>
                <a:cs typeface="微軟正黑體"/>
              </a:rPr>
              <a:t>輻射災害</a:t>
            </a:r>
            <a:r>
              <a:rPr lang="zh-TW" altLang="en-US" sz="5800" b="1" kern="0" dirty="0">
                <a:solidFill>
                  <a:srgbClr val="0000FF"/>
                </a:solidFill>
                <a:latin typeface="標楷體" panose="03000509000000000000" pitchFamily="65" charset="-120"/>
                <a:ea typeface="標楷體" panose="03000509000000000000" pitchFamily="65" charset="-120"/>
                <a:cs typeface="微軟正黑體"/>
              </a:rPr>
              <a:t>？</a:t>
            </a:r>
            <a:endParaRPr lang="en-US" altLang="zh-TW" sz="5800" b="1" kern="0" dirty="0" smtClean="0">
              <a:solidFill>
                <a:srgbClr val="0000FF"/>
              </a:solidFill>
              <a:latin typeface="標楷體" panose="03000509000000000000" pitchFamily="65" charset="-120"/>
              <a:ea typeface="標楷體" panose="03000509000000000000" pitchFamily="65" charset="-120"/>
              <a:cs typeface="微軟正黑體"/>
            </a:endParaRPr>
          </a:p>
        </p:txBody>
      </p:sp>
      <p:pic>
        <p:nvPicPr>
          <p:cNvPr id="5122" name="Picture 2" descr="C:\Users\cllai\Desktop\華山\輻災分類-10801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568445"/>
            <a:ext cx="3432332" cy="485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52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ACB5AE9A-7AEF-2F44-A98D-BF2D1CAE72E8}"/>
              </a:ext>
            </a:extLst>
          </p:cNvPr>
          <p:cNvSpPr>
            <a:spLocks noGrp="1"/>
          </p:cNvSpPr>
          <p:nvPr>
            <p:ph type="title"/>
          </p:nvPr>
        </p:nvSpPr>
        <p:spPr>
          <a:xfrm>
            <a:off x="611188" y="874712"/>
            <a:ext cx="7848600" cy="725488"/>
          </a:xfrm>
        </p:spPr>
        <p:txBody>
          <a:bodyPr/>
          <a:lstStyle/>
          <a:p>
            <a:r>
              <a:rPr lang="zh-CN" altLang="en-US" sz="5200" dirty="0">
                <a:solidFill>
                  <a:srgbClr val="0000FF"/>
                </a:solidFill>
              </a:rPr>
              <a:t>輻射災害</a:t>
            </a:r>
            <a:endParaRPr kumimoji="1" lang="zh-TW" altLang="en-US" sz="5200" dirty="0">
              <a:solidFill>
                <a:srgbClr val="0000FF"/>
              </a:solidFill>
            </a:endParaRPr>
          </a:p>
        </p:txBody>
      </p:sp>
      <p:sp>
        <p:nvSpPr>
          <p:cNvPr id="2" name="投影片編號版面配置區 1">
            <a:extLst>
              <a:ext uri="{FF2B5EF4-FFF2-40B4-BE49-F238E27FC236}">
                <a16:creationId xmlns:a16="http://schemas.microsoft.com/office/drawing/2014/main" id="{CCA9DC74-6356-774D-98ED-B60B30BAE9AF}"/>
              </a:ext>
            </a:extLst>
          </p:cNvPr>
          <p:cNvSpPr>
            <a:spLocks noGrp="1"/>
          </p:cNvSpPr>
          <p:nvPr>
            <p:ph type="sldNum" sz="quarter" idx="12"/>
          </p:nvPr>
        </p:nvSpPr>
        <p:spPr/>
        <p:txBody>
          <a:bodyPr/>
          <a:lstStyle/>
          <a:p>
            <a:pPr marL="104139"/>
            <a:fld id="{81D60167-4931-47E6-BA6A-407CBD079E47}" type="slidenum">
              <a:rPr lang="en-US" altLang="zh-TW" smtClean="0">
                <a:solidFill>
                  <a:srgbClr val="000000"/>
                </a:solidFill>
                <a:latin typeface="Arial"/>
                <a:cs typeface="Arial"/>
              </a:rPr>
              <a:pPr marL="104139"/>
              <a:t>29</a:t>
            </a:fld>
            <a:endParaRPr lang="zh-TW" altLang="en-US">
              <a:solidFill>
                <a:srgbClr val="000000"/>
              </a:solidFill>
              <a:latin typeface="Arial"/>
              <a:cs typeface="Arial"/>
            </a:endParaRPr>
          </a:p>
        </p:txBody>
      </p:sp>
      <p:sp>
        <p:nvSpPr>
          <p:cNvPr id="5" name="橢圓 4">
            <a:extLst>
              <a:ext uri="{FF2B5EF4-FFF2-40B4-BE49-F238E27FC236}">
                <a16:creationId xmlns:a16="http://schemas.microsoft.com/office/drawing/2014/main" id="{E62C2C49-64DD-BD44-AF97-BCAE249AD116}"/>
              </a:ext>
            </a:extLst>
          </p:cNvPr>
          <p:cNvSpPr/>
          <p:nvPr/>
        </p:nvSpPr>
        <p:spPr>
          <a:xfrm>
            <a:off x="856628" y="1811595"/>
            <a:ext cx="1423998" cy="1410836"/>
          </a:xfrm>
          <a:prstGeom prst="ellipse">
            <a:avLst/>
          </a:prstGeom>
          <a:solidFill>
            <a:srgbClr val="F7AE70">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890D66F4-B0B1-E041-B502-6DC2CEE5A96F}"/>
              </a:ext>
            </a:extLst>
          </p:cNvPr>
          <p:cNvSpPr txBox="1"/>
          <p:nvPr/>
        </p:nvSpPr>
        <p:spPr>
          <a:xfrm>
            <a:off x="2201483" y="2178233"/>
            <a:ext cx="2031325" cy="646331"/>
          </a:xfrm>
          <a:prstGeom prst="rect">
            <a:avLst/>
          </a:prstGeom>
          <a:noFill/>
        </p:spPr>
        <p:txBody>
          <a:bodyPr wrap="none" rtlCol="0">
            <a:spAutoFit/>
          </a:bodyPr>
          <a:lstStyle/>
          <a:p>
            <a:pPr>
              <a:spcBef>
                <a:spcPts val="600"/>
              </a:spcBef>
            </a:pPr>
            <a:r>
              <a:rPr lang="zh-Hant" altLang="en-US" sz="3600" b="1" dirty="0">
                <a:ln w="3175" cmpd="sng">
                  <a:noFill/>
                  <a:prstDash val="solid"/>
                </a:ln>
                <a:solidFill>
                  <a:srgbClr val="333399">
                    <a:lumMod val="50000"/>
                  </a:srgbClr>
                </a:solidFill>
                <a:latin typeface="Microsoft JhengHei" panose="020B0604030504040204" pitchFamily="34" charset="-120"/>
                <a:ea typeface="Microsoft JhengHei" panose="020B0604030504040204" pitchFamily="34" charset="-120"/>
              </a:rPr>
              <a:t>核子事故</a:t>
            </a:r>
            <a:endParaRPr lang="en-US" altLang="zh-TW" sz="3600" b="1" dirty="0">
              <a:ln w="3175" cmpd="sng">
                <a:noFill/>
                <a:prstDash val="solid"/>
              </a:ln>
              <a:solidFill>
                <a:srgbClr val="333399">
                  <a:lumMod val="50000"/>
                </a:srgbClr>
              </a:solidFill>
              <a:latin typeface="Microsoft JhengHei" panose="020B0604030504040204" pitchFamily="34" charset="-120"/>
              <a:ea typeface="Microsoft JhengHei" panose="020B0604030504040204" pitchFamily="34" charset="-120"/>
            </a:endParaRPr>
          </a:p>
        </p:txBody>
      </p:sp>
      <p:grpSp>
        <p:nvGrpSpPr>
          <p:cNvPr id="7" name="群組 6">
            <a:extLst>
              <a:ext uri="{FF2B5EF4-FFF2-40B4-BE49-F238E27FC236}">
                <a16:creationId xmlns:a16="http://schemas.microsoft.com/office/drawing/2014/main" id="{91464B5D-DCED-B445-8632-3EA4499D7C80}"/>
              </a:ext>
            </a:extLst>
          </p:cNvPr>
          <p:cNvGrpSpPr/>
          <p:nvPr/>
        </p:nvGrpSpPr>
        <p:grpSpPr>
          <a:xfrm>
            <a:off x="1165564" y="1998005"/>
            <a:ext cx="812935" cy="993166"/>
            <a:chOff x="1858944" y="331931"/>
            <a:chExt cx="812935" cy="993166"/>
          </a:xfrm>
        </p:grpSpPr>
        <p:sp>
          <p:nvSpPr>
            <p:cNvPr id="8" name="延遲 7">
              <a:extLst>
                <a:ext uri="{FF2B5EF4-FFF2-40B4-BE49-F238E27FC236}">
                  <a16:creationId xmlns:a16="http://schemas.microsoft.com/office/drawing/2014/main" id="{2AE692C0-BF77-C546-9D56-3C2EDBC613F7}"/>
                </a:ext>
              </a:extLst>
            </p:cNvPr>
            <p:cNvSpPr/>
            <p:nvPr/>
          </p:nvSpPr>
          <p:spPr>
            <a:xfrm rot="16200000">
              <a:off x="2069271" y="218914"/>
              <a:ext cx="383566" cy="609600"/>
            </a:xfrm>
            <a:prstGeom prst="flowChartDelay">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FFFFFF"/>
                </a:solidFill>
                <a:latin typeface="Microsoft JhengHei" panose="020B0604030504040204" pitchFamily="34" charset="-120"/>
                <a:ea typeface="Microsoft JhengHei" panose="020B0604030504040204" pitchFamily="34" charset="-120"/>
              </a:endParaRPr>
            </a:p>
          </p:txBody>
        </p:sp>
        <p:sp>
          <p:nvSpPr>
            <p:cNvPr id="9" name="矩形 8">
              <a:extLst>
                <a:ext uri="{FF2B5EF4-FFF2-40B4-BE49-F238E27FC236}">
                  <a16:creationId xmlns:a16="http://schemas.microsoft.com/office/drawing/2014/main" id="{A604F66E-0475-514C-8BFE-E3B2A190ADBA}"/>
                </a:ext>
              </a:extLst>
            </p:cNvPr>
            <p:cNvSpPr/>
            <p:nvPr/>
          </p:nvSpPr>
          <p:spPr>
            <a:xfrm>
              <a:off x="1956254" y="715497"/>
              <a:ext cx="609600" cy="609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FFFFFF"/>
                </a:solidFill>
                <a:latin typeface="Microsoft JhengHei" panose="020B0604030504040204" pitchFamily="34" charset="-120"/>
                <a:ea typeface="Microsoft JhengHei" panose="020B0604030504040204" pitchFamily="34" charset="-120"/>
              </a:endParaRPr>
            </a:p>
          </p:txBody>
        </p:sp>
        <p:sp>
          <p:nvSpPr>
            <p:cNvPr id="10" name="矩形 9">
              <a:extLst>
                <a:ext uri="{FF2B5EF4-FFF2-40B4-BE49-F238E27FC236}">
                  <a16:creationId xmlns:a16="http://schemas.microsoft.com/office/drawing/2014/main" id="{76FB0367-9A37-B24D-BFFC-A2D232A982CB}"/>
                </a:ext>
              </a:extLst>
            </p:cNvPr>
            <p:cNvSpPr/>
            <p:nvPr/>
          </p:nvSpPr>
          <p:spPr>
            <a:xfrm>
              <a:off x="1858944" y="909223"/>
              <a:ext cx="812935" cy="4158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FFFFFF"/>
                </a:solidFill>
                <a:latin typeface="Microsoft JhengHei" panose="020B0604030504040204" pitchFamily="34" charset="-120"/>
                <a:ea typeface="Microsoft JhengHei" panose="020B0604030504040204" pitchFamily="34" charset="-120"/>
              </a:endParaRPr>
            </a:p>
          </p:txBody>
        </p:sp>
        <p:pic>
          <p:nvPicPr>
            <p:cNvPr id="11" name="圖片 10">
              <a:extLst>
                <a:ext uri="{FF2B5EF4-FFF2-40B4-BE49-F238E27FC236}">
                  <a16:creationId xmlns:a16="http://schemas.microsoft.com/office/drawing/2014/main" id="{E4489996-1E8D-844E-92A9-9903E93F42CA}"/>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tretch>
              <a:fillRect/>
            </a:stretch>
          </p:blipFill>
          <p:spPr>
            <a:xfrm>
              <a:off x="2043009" y="626280"/>
              <a:ext cx="436090" cy="40848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2" name="爆炸 1 11">
            <a:extLst>
              <a:ext uri="{FF2B5EF4-FFF2-40B4-BE49-F238E27FC236}">
                <a16:creationId xmlns:a16="http://schemas.microsoft.com/office/drawing/2014/main" id="{2A62ED5E-7920-9B48-8510-48720E767385}"/>
              </a:ext>
            </a:extLst>
          </p:cNvPr>
          <p:cNvSpPr/>
          <p:nvPr/>
        </p:nvSpPr>
        <p:spPr>
          <a:xfrm>
            <a:off x="1582339" y="1908465"/>
            <a:ext cx="412731" cy="375536"/>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FFFFFF"/>
              </a:solidFill>
              <a:latin typeface="標楷體" panose="03000509000000000000" pitchFamily="65" charset="-120"/>
              <a:ea typeface="標楷體" panose="03000509000000000000" pitchFamily="65" charset="-120"/>
            </a:endParaRPr>
          </a:p>
        </p:txBody>
      </p:sp>
      <p:sp>
        <p:nvSpPr>
          <p:cNvPr id="13" name="橢圓 12">
            <a:extLst>
              <a:ext uri="{FF2B5EF4-FFF2-40B4-BE49-F238E27FC236}">
                <a16:creationId xmlns:a16="http://schemas.microsoft.com/office/drawing/2014/main" id="{9771ED66-B2DA-F844-94F0-9FB104C87157}"/>
              </a:ext>
            </a:extLst>
          </p:cNvPr>
          <p:cNvSpPr/>
          <p:nvPr/>
        </p:nvSpPr>
        <p:spPr>
          <a:xfrm>
            <a:off x="2577838" y="4948995"/>
            <a:ext cx="1423998" cy="1410836"/>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14" name="橢圓 13">
            <a:extLst>
              <a:ext uri="{FF2B5EF4-FFF2-40B4-BE49-F238E27FC236}">
                <a16:creationId xmlns:a16="http://schemas.microsoft.com/office/drawing/2014/main" id="{D6164517-3633-B74D-9958-7766ADE37619}"/>
              </a:ext>
            </a:extLst>
          </p:cNvPr>
          <p:cNvSpPr/>
          <p:nvPr/>
        </p:nvSpPr>
        <p:spPr>
          <a:xfrm>
            <a:off x="825902" y="3605997"/>
            <a:ext cx="1423998" cy="141083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Microsoft JhengHei" panose="020B0604030504040204" pitchFamily="34" charset="-120"/>
              <a:ea typeface="Microsoft JhengHei" panose="020B0604030504040204" pitchFamily="34" charset="-120"/>
            </a:endParaRPr>
          </a:p>
        </p:txBody>
      </p:sp>
      <p:sp>
        <p:nvSpPr>
          <p:cNvPr id="15" name="文字方塊 14">
            <a:extLst>
              <a:ext uri="{FF2B5EF4-FFF2-40B4-BE49-F238E27FC236}">
                <a16:creationId xmlns:a16="http://schemas.microsoft.com/office/drawing/2014/main" id="{1683001A-3004-B94B-BD92-21680C28FE3C}"/>
              </a:ext>
            </a:extLst>
          </p:cNvPr>
          <p:cNvSpPr txBox="1"/>
          <p:nvPr/>
        </p:nvSpPr>
        <p:spPr>
          <a:xfrm>
            <a:off x="2199451" y="3736724"/>
            <a:ext cx="2657064" cy="1200329"/>
          </a:xfrm>
          <a:prstGeom prst="rect">
            <a:avLst/>
          </a:prstGeom>
          <a:noFill/>
        </p:spPr>
        <p:txBody>
          <a:bodyPr wrap="square" rtlCol="0">
            <a:spAutoFit/>
          </a:bodyPr>
          <a:lstStyle/>
          <a:p>
            <a:pPr>
              <a:spcBef>
                <a:spcPts val="600"/>
              </a:spcBef>
            </a:pPr>
            <a:r>
              <a:rPr lang="zh-Hant" altLang="en-US" sz="3600" b="1" dirty="0">
                <a:ln w="3175" cmpd="sng">
                  <a:noFill/>
                  <a:prstDash val="solid"/>
                </a:ln>
                <a:solidFill>
                  <a:srgbClr val="333399">
                    <a:lumMod val="50000"/>
                  </a:srgbClr>
                </a:solidFill>
                <a:latin typeface="Microsoft JhengHei" panose="020B0604030504040204" pitchFamily="34" charset="-120"/>
                <a:ea typeface="Microsoft JhengHei" panose="020B0604030504040204" pitchFamily="34" charset="-120"/>
              </a:rPr>
              <a:t>放射性物質意外事件</a:t>
            </a:r>
            <a:endParaRPr lang="en-US" altLang="zh-TW" sz="3600" b="1" dirty="0">
              <a:ln w="3175" cmpd="sng">
                <a:noFill/>
                <a:prstDash val="solid"/>
              </a:ln>
              <a:solidFill>
                <a:srgbClr val="333399">
                  <a:lumMod val="50000"/>
                </a:srgbClr>
              </a:solidFill>
              <a:latin typeface="Microsoft JhengHei" panose="020B0604030504040204" pitchFamily="34" charset="-120"/>
              <a:ea typeface="Microsoft JhengHei" panose="020B0604030504040204" pitchFamily="34" charset="-120"/>
            </a:endParaRPr>
          </a:p>
        </p:txBody>
      </p:sp>
      <p:sp>
        <p:nvSpPr>
          <p:cNvPr id="16" name="文字方塊 15">
            <a:extLst>
              <a:ext uri="{FF2B5EF4-FFF2-40B4-BE49-F238E27FC236}">
                <a16:creationId xmlns:a16="http://schemas.microsoft.com/office/drawing/2014/main" id="{0B0BD66C-169F-3944-BBF1-FFDA8288BE54}"/>
              </a:ext>
            </a:extLst>
          </p:cNvPr>
          <p:cNvSpPr txBox="1"/>
          <p:nvPr/>
        </p:nvSpPr>
        <p:spPr>
          <a:xfrm>
            <a:off x="3919668" y="5452882"/>
            <a:ext cx="2492990" cy="646331"/>
          </a:xfrm>
          <a:prstGeom prst="rect">
            <a:avLst/>
          </a:prstGeom>
          <a:noFill/>
        </p:spPr>
        <p:txBody>
          <a:bodyPr wrap="none" rtlCol="0">
            <a:spAutoFit/>
          </a:bodyPr>
          <a:lstStyle/>
          <a:p>
            <a:pPr>
              <a:spcBef>
                <a:spcPts val="600"/>
              </a:spcBef>
            </a:pPr>
            <a:r>
              <a:rPr lang="zh-Hant" altLang="en-US" sz="3600" b="1" dirty="0">
                <a:ln w="3175" cmpd="sng">
                  <a:noFill/>
                  <a:prstDash val="solid"/>
                </a:ln>
                <a:solidFill>
                  <a:srgbClr val="333399">
                    <a:lumMod val="50000"/>
                  </a:srgbClr>
                </a:solidFill>
                <a:latin typeface="Microsoft JhengHei" panose="020B0604030504040204" pitchFamily="34" charset="-120"/>
                <a:ea typeface="Microsoft JhengHei" panose="020B0604030504040204" pitchFamily="34" charset="-120"/>
              </a:rPr>
              <a:t>輻射彈事件</a:t>
            </a:r>
            <a:endParaRPr lang="en-US" altLang="zh-TW" sz="3600" b="1" dirty="0">
              <a:ln w="3175" cmpd="sng">
                <a:noFill/>
                <a:prstDash val="solid"/>
              </a:ln>
              <a:solidFill>
                <a:srgbClr val="333399">
                  <a:lumMod val="50000"/>
                </a:srgbClr>
              </a:solidFill>
              <a:latin typeface="Microsoft JhengHei" panose="020B0604030504040204" pitchFamily="34" charset="-120"/>
              <a:ea typeface="Microsoft JhengHei" panose="020B0604030504040204" pitchFamily="34" charset="-120"/>
            </a:endParaRPr>
          </a:p>
        </p:txBody>
      </p:sp>
      <p:sp>
        <p:nvSpPr>
          <p:cNvPr id="17" name="橢圓 16">
            <a:extLst>
              <a:ext uri="{FF2B5EF4-FFF2-40B4-BE49-F238E27FC236}">
                <a16:creationId xmlns:a16="http://schemas.microsoft.com/office/drawing/2014/main" id="{CC4D1ADB-7C08-F246-922E-110359F17124}"/>
              </a:ext>
            </a:extLst>
          </p:cNvPr>
          <p:cNvSpPr/>
          <p:nvPr/>
        </p:nvSpPr>
        <p:spPr>
          <a:xfrm>
            <a:off x="4757436" y="3575408"/>
            <a:ext cx="1423998" cy="141083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FFFF"/>
              </a:solidFill>
              <a:latin typeface="Microsoft JhengHei" panose="020B0604030504040204" pitchFamily="34" charset="-120"/>
              <a:ea typeface="Microsoft JhengHei" panose="020B0604030504040204" pitchFamily="34" charset="-120"/>
            </a:endParaRPr>
          </a:p>
        </p:txBody>
      </p:sp>
      <p:sp>
        <p:nvSpPr>
          <p:cNvPr id="18" name="文字方塊 17">
            <a:extLst>
              <a:ext uri="{FF2B5EF4-FFF2-40B4-BE49-F238E27FC236}">
                <a16:creationId xmlns:a16="http://schemas.microsoft.com/office/drawing/2014/main" id="{9A049841-EC4F-1B49-A545-AFE0B3B80153}"/>
              </a:ext>
            </a:extLst>
          </p:cNvPr>
          <p:cNvSpPr txBox="1"/>
          <p:nvPr/>
        </p:nvSpPr>
        <p:spPr>
          <a:xfrm>
            <a:off x="6090913" y="3497251"/>
            <a:ext cx="2490150" cy="1754326"/>
          </a:xfrm>
          <a:prstGeom prst="rect">
            <a:avLst/>
          </a:prstGeom>
          <a:noFill/>
        </p:spPr>
        <p:txBody>
          <a:bodyPr wrap="square" rtlCol="0">
            <a:spAutoFit/>
          </a:bodyPr>
          <a:lstStyle/>
          <a:p>
            <a:pPr>
              <a:spcBef>
                <a:spcPts val="600"/>
              </a:spcBef>
            </a:pPr>
            <a:r>
              <a:rPr lang="zh-Hant" altLang="en-US" sz="3600" b="1" dirty="0">
                <a:ln w="3175" cmpd="sng">
                  <a:noFill/>
                  <a:prstDash val="solid"/>
                </a:ln>
                <a:solidFill>
                  <a:srgbClr val="333399">
                    <a:lumMod val="50000"/>
                  </a:srgbClr>
                </a:solidFill>
                <a:latin typeface="Microsoft JhengHei" panose="020B0604030504040204" pitchFamily="34" charset="-120"/>
                <a:ea typeface="Microsoft JhengHei" panose="020B0604030504040204" pitchFamily="34" charset="-120"/>
              </a:rPr>
              <a:t>放射性物料管理及運送意外事件</a:t>
            </a:r>
            <a:endParaRPr lang="en-US" altLang="zh-TW" sz="3600" b="1" dirty="0">
              <a:ln w="3175" cmpd="sng">
                <a:noFill/>
                <a:prstDash val="solid"/>
              </a:ln>
              <a:solidFill>
                <a:srgbClr val="333399">
                  <a:lumMod val="50000"/>
                </a:srgbClr>
              </a:solidFill>
              <a:latin typeface="Microsoft JhengHei" panose="020B0604030504040204" pitchFamily="34" charset="-120"/>
              <a:ea typeface="Microsoft JhengHei" panose="020B0604030504040204" pitchFamily="34" charset="-120"/>
            </a:endParaRPr>
          </a:p>
        </p:txBody>
      </p:sp>
      <p:pic>
        <p:nvPicPr>
          <p:cNvPr id="19" name="圖片 18">
            <a:extLst>
              <a:ext uri="{FF2B5EF4-FFF2-40B4-BE49-F238E27FC236}">
                <a16:creationId xmlns:a16="http://schemas.microsoft.com/office/drawing/2014/main" id="{A4493B68-4A75-A04E-AC49-DC8B86E55B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451" y="3616614"/>
            <a:ext cx="1558961" cy="1347852"/>
          </a:xfrm>
          <a:prstGeom prst="ellipse">
            <a:avLst/>
          </a:prstGeom>
          <a:ln>
            <a:noFill/>
          </a:ln>
          <a:effectLst>
            <a:softEdge rad="112500"/>
          </a:effectLst>
        </p:spPr>
      </p:pic>
      <p:pic>
        <p:nvPicPr>
          <p:cNvPr id="20" name="圖片 19">
            <a:extLst>
              <a:ext uri="{FF2B5EF4-FFF2-40B4-BE49-F238E27FC236}">
                <a16:creationId xmlns:a16="http://schemas.microsoft.com/office/drawing/2014/main" id="{FF98415F-ED90-4341-A657-771613F73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0234" y="3644892"/>
            <a:ext cx="1598402" cy="1228772"/>
          </a:xfrm>
          <a:prstGeom prst="ellipse">
            <a:avLst/>
          </a:prstGeom>
          <a:ln>
            <a:noFill/>
          </a:ln>
          <a:effectLst>
            <a:softEdge rad="112500"/>
          </a:effectLst>
        </p:spPr>
      </p:pic>
      <p:pic>
        <p:nvPicPr>
          <p:cNvPr id="21" name="圖片 20">
            <a:extLst>
              <a:ext uri="{FF2B5EF4-FFF2-40B4-BE49-F238E27FC236}">
                <a16:creationId xmlns:a16="http://schemas.microsoft.com/office/drawing/2014/main" id="{586AFCC4-E184-2643-B803-9FBD07D56B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8062" y="5132769"/>
            <a:ext cx="1343774" cy="1136918"/>
          </a:xfrm>
          <a:prstGeom prst="rect">
            <a:avLst/>
          </a:prstGeom>
        </p:spPr>
      </p:pic>
      <p:pic>
        <p:nvPicPr>
          <p:cNvPr id="22" name="圖片 21">
            <a:extLst>
              <a:ext uri="{FF2B5EF4-FFF2-40B4-BE49-F238E27FC236}">
                <a16:creationId xmlns:a16="http://schemas.microsoft.com/office/drawing/2014/main" id="{1E37BE58-4808-9149-B5CA-53A2287B4266}"/>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tretch>
            <a:fillRect/>
          </a:stretch>
        </p:blipFill>
        <p:spPr>
          <a:xfrm>
            <a:off x="2868261" y="5586885"/>
            <a:ext cx="436090" cy="40848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橢圓 22">
            <a:extLst>
              <a:ext uri="{FF2B5EF4-FFF2-40B4-BE49-F238E27FC236}">
                <a16:creationId xmlns:a16="http://schemas.microsoft.com/office/drawing/2014/main" id="{0DC013C5-7E9A-B042-9032-71ABF6E34BE0}"/>
              </a:ext>
            </a:extLst>
          </p:cNvPr>
          <p:cNvSpPr/>
          <p:nvPr/>
        </p:nvSpPr>
        <p:spPr>
          <a:xfrm>
            <a:off x="4715073" y="1871235"/>
            <a:ext cx="1423998" cy="1410836"/>
          </a:xfrm>
          <a:prstGeom prst="ellipse">
            <a:avLst/>
          </a:prstGeom>
          <a:solidFill>
            <a:srgbClr val="A7F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FFFF"/>
              </a:solidFill>
              <a:latin typeface="標楷體" panose="03000509000000000000" pitchFamily="65" charset="-120"/>
              <a:ea typeface="標楷體" panose="03000509000000000000" pitchFamily="65" charset="-120"/>
            </a:endParaRPr>
          </a:p>
        </p:txBody>
      </p:sp>
      <p:pic>
        <p:nvPicPr>
          <p:cNvPr id="24" name="圖片 23">
            <a:extLst>
              <a:ext uri="{FF2B5EF4-FFF2-40B4-BE49-F238E27FC236}">
                <a16:creationId xmlns:a16="http://schemas.microsoft.com/office/drawing/2014/main" id="{84B48DE3-287B-E74D-A6C6-39E60C42B7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8081" y="1779518"/>
            <a:ext cx="1579137" cy="1563023"/>
          </a:xfrm>
          <a:prstGeom prst="ellipse">
            <a:avLst/>
          </a:prstGeom>
          <a:ln>
            <a:noFill/>
          </a:ln>
          <a:effectLst>
            <a:softEdge rad="112500"/>
          </a:effectLst>
        </p:spPr>
      </p:pic>
      <p:pic>
        <p:nvPicPr>
          <p:cNvPr id="25" name="圖片 24">
            <a:extLst>
              <a:ext uri="{FF2B5EF4-FFF2-40B4-BE49-F238E27FC236}">
                <a16:creationId xmlns:a16="http://schemas.microsoft.com/office/drawing/2014/main" id="{E3363FB4-83ED-B448-899E-617AA621503A}"/>
              </a:ext>
            </a:extLst>
          </p:cNvPr>
          <p:cNvPicPr>
            <a:picLocks noChangeAspect="1"/>
          </p:cNvPicPr>
          <p:nvPr/>
        </p:nvPicPr>
        <p:blipFill>
          <a:blip r:embed="rId8" cstate="print">
            <a:extLst>
              <a:ext uri="{BEBA8EAE-BF5A-486C-A8C5-ECC9F3942E4B}">
                <a14:imgProps xmlns:a14="http://schemas.microsoft.com/office/drawing/2010/main">
                  <a14:imgLayer r:embed="rId9">
                    <a14:imgEffect>
                      <a14:artisticPlasticWrap/>
                    </a14:imgEffect>
                  </a14:imgLayer>
                </a14:imgProps>
              </a:ext>
              <a:ext uri="{28A0092B-C50C-407E-A947-70E740481C1C}">
                <a14:useLocalDpi xmlns:a14="http://schemas.microsoft.com/office/drawing/2010/main" val="0"/>
              </a:ext>
            </a:extLst>
          </a:blip>
          <a:stretch>
            <a:fillRect/>
          </a:stretch>
        </p:blipFill>
        <p:spPr>
          <a:xfrm>
            <a:off x="5534245" y="2500395"/>
            <a:ext cx="206635" cy="19355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文字方塊 25">
            <a:extLst>
              <a:ext uri="{FF2B5EF4-FFF2-40B4-BE49-F238E27FC236}">
                <a16:creationId xmlns:a16="http://schemas.microsoft.com/office/drawing/2014/main" id="{356DFE06-6974-5F4C-8204-BD7F99768BA1}"/>
              </a:ext>
            </a:extLst>
          </p:cNvPr>
          <p:cNvSpPr txBox="1"/>
          <p:nvPr/>
        </p:nvSpPr>
        <p:spPr>
          <a:xfrm>
            <a:off x="6034436" y="2190870"/>
            <a:ext cx="2031325" cy="646331"/>
          </a:xfrm>
          <a:prstGeom prst="rect">
            <a:avLst/>
          </a:prstGeom>
          <a:noFill/>
        </p:spPr>
        <p:txBody>
          <a:bodyPr wrap="none" rtlCol="0">
            <a:spAutoFit/>
          </a:bodyPr>
          <a:lstStyle/>
          <a:p>
            <a:pPr>
              <a:spcBef>
                <a:spcPts val="600"/>
              </a:spcBef>
            </a:pPr>
            <a:r>
              <a:rPr lang="zh-Hant" altLang="en-US" sz="3600" b="1" dirty="0">
                <a:ln w="3175" cmpd="sng">
                  <a:noFill/>
                  <a:prstDash val="solid"/>
                </a:ln>
                <a:solidFill>
                  <a:srgbClr val="333399">
                    <a:lumMod val="50000"/>
                  </a:srgbClr>
                </a:solidFill>
                <a:latin typeface="Microsoft JhengHei" panose="020B0604030504040204" pitchFamily="34" charset="-120"/>
                <a:ea typeface="Microsoft JhengHei" panose="020B0604030504040204" pitchFamily="34" charset="-120"/>
              </a:rPr>
              <a:t>境外核災</a:t>
            </a:r>
            <a:endParaRPr lang="en-US" altLang="zh-TW" sz="3600" b="1" dirty="0">
              <a:ln w="3175" cmpd="sng">
                <a:noFill/>
                <a:prstDash val="solid"/>
              </a:ln>
              <a:solidFill>
                <a:srgbClr val="333399">
                  <a:lumMod val="50000"/>
                </a:srgb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4104802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nvSpPr>
        <p:spPr bwMode="auto">
          <a:xfrm>
            <a:off x="290087" y="1777155"/>
            <a:ext cx="5149268" cy="669925"/>
          </a:xfrm>
          <a:prstGeom prst="rect">
            <a:avLst/>
          </a:prstGeom>
          <a:extLst/>
        </p:spPr>
        <p:txBody>
          <a:bodyPr vert="horz" wrap="square" lIns="0" tIns="0" rIns="0" bIns="0" rtlCol="0">
            <a:noAutofit/>
          </a:bodyPr>
          <a:lstStyle/>
          <a:p>
            <a:pPr marL="12700">
              <a:lnSpc>
                <a:spcPts val="6434"/>
              </a:lnSpc>
            </a:pPr>
            <a:r>
              <a:rPr lang="zh-TW" altLang="en-US" sz="3200" b="1" dirty="0" smtClean="0">
                <a:solidFill>
                  <a:srgbClr val="006600"/>
                </a:solidFill>
                <a:latin typeface="微軟正黑體" panose="020B0604030504040204" pitchFamily="34" charset="-120"/>
                <a:ea typeface="微軟正黑體" panose="020B0604030504040204" pitchFamily="34" charset="-120"/>
                <a:cs typeface="微軟正黑體"/>
              </a:rPr>
              <a:t>什麼</a:t>
            </a:r>
            <a:r>
              <a:rPr lang="zh-TW" altLang="en-US" sz="3200" b="1" dirty="0">
                <a:solidFill>
                  <a:srgbClr val="006600"/>
                </a:solidFill>
                <a:latin typeface="微軟正黑體" panose="020B0604030504040204" pitchFamily="34" charset="-120"/>
                <a:ea typeface="微軟正黑體" panose="020B0604030504040204" pitchFamily="34" charset="-120"/>
                <a:cs typeface="微軟正黑體"/>
              </a:rPr>
              <a:t>是</a:t>
            </a:r>
            <a:r>
              <a:rPr lang="zh-TW" altLang="en-US" sz="3200" b="1" dirty="0" smtClean="0">
                <a:solidFill>
                  <a:srgbClr val="006600"/>
                </a:solidFill>
                <a:latin typeface="微軟正黑體" panose="020B0604030504040204" pitchFamily="34" charset="-120"/>
                <a:ea typeface="微軟正黑體" panose="020B0604030504040204" pitchFamily="34" charset="-120"/>
                <a:cs typeface="微軟正黑體"/>
              </a:rPr>
              <a:t>輻射？</a:t>
            </a:r>
            <a:endParaRPr lang="zh-TW" altLang="en-US" sz="3200" b="1" dirty="0">
              <a:solidFill>
                <a:srgbClr val="006600"/>
              </a:solidFill>
              <a:latin typeface="微軟正黑體" panose="020B0604030504040204" pitchFamily="34" charset="-120"/>
              <a:ea typeface="微軟正黑體" panose="020B0604030504040204" pitchFamily="34" charset="-120"/>
              <a:cs typeface="微軟正黑體"/>
            </a:endParaRPr>
          </a:p>
        </p:txBody>
      </p:sp>
      <p:sp>
        <p:nvSpPr>
          <p:cNvPr id="8195" name="Rectangle 3"/>
          <p:cNvSpPr>
            <a:spLocks noGrp="1" noChangeArrowheads="1"/>
          </p:cNvSpPr>
          <p:nvPr/>
        </p:nvSpPr>
        <p:spPr bwMode="auto">
          <a:xfrm>
            <a:off x="152400" y="2667000"/>
            <a:ext cx="91440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5913" indent="-315913">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685800" indent="-263525">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eaLnBrk="0" fontAlgn="base" hangingPunct="0">
              <a:lnSpc>
                <a:spcPct val="90000"/>
              </a:lnSpc>
              <a:spcAft>
                <a:spcPct val="0"/>
              </a:spcAft>
            </a:pPr>
            <a:r>
              <a:rPr kumimoji="0" lang="zh-TW" altLang="en-US" sz="3200" dirty="0" smtClean="0"/>
              <a:t>輻射是一種能量。</a:t>
            </a:r>
            <a:endParaRPr kumimoji="0" lang="en-US" altLang="zh-TW" sz="3200" dirty="0" smtClean="0"/>
          </a:p>
          <a:p>
            <a:pPr eaLnBrk="0" fontAlgn="base" hangingPunct="0">
              <a:spcAft>
                <a:spcPct val="0"/>
              </a:spcAft>
            </a:pPr>
            <a:r>
              <a:rPr kumimoji="0" lang="zh-TW" altLang="en-US" sz="3200" dirty="0" smtClean="0"/>
              <a:t>依「</a:t>
            </a:r>
            <a:r>
              <a:rPr kumimoji="0" lang="zh-TW" altLang="en-US" sz="3200" b="1" dirty="0" smtClean="0">
                <a:solidFill>
                  <a:srgbClr val="CC3300"/>
                </a:solidFill>
              </a:rPr>
              <a:t>能量高低</a:t>
            </a:r>
            <a:r>
              <a:rPr kumimoji="0" lang="zh-TW" altLang="en-US" sz="3200" dirty="0" smtClean="0"/>
              <a:t>」，輻射可分為：</a:t>
            </a:r>
            <a:endParaRPr kumimoji="0" lang="en-US" altLang="zh-TW" sz="3200" dirty="0"/>
          </a:p>
          <a:p>
            <a:pPr lvl="1" eaLnBrk="0" fontAlgn="base" hangingPunct="0">
              <a:spcAft>
                <a:spcPct val="0"/>
              </a:spcAft>
              <a:buFont typeface="Wingdings" pitchFamily="2" charset="2"/>
              <a:buChar char="u"/>
            </a:pPr>
            <a:r>
              <a:rPr kumimoji="0" lang="zh-TW" altLang="en-US" sz="2800" b="1" dirty="0" smtClean="0">
                <a:solidFill>
                  <a:srgbClr val="0000CC"/>
                </a:solidFill>
              </a:rPr>
              <a:t>非游離輻射</a:t>
            </a:r>
            <a:r>
              <a:rPr kumimoji="0" lang="zh-TW" altLang="en-US" sz="2800" dirty="0" smtClean="0">
                <a:solidFill>
                  <a:srgbClr val="002060"/>
                </a:solidFill>
              </a:rPr>
              <a:t>：能量低，無法使物質產生游離作用。</a:t>
            </a:r>
            <a:endParaRPr kumimoji="0" lang="en-US" altLang="zh-TW" sz="2800" dirty="0">
              <a:solidFill>
                <a:srgbClr val="002060"/>
              </a:solidFill>
            </a:endParaRPr>
          </a:p>
          <a:p>
            <a:pPr lvl="1" eaLnBrk="0" fontAlgn="base" hangingPunct="0">
              <a:spcAft>
                <a:spcPct val="0"/>
              </a:spcAft>
              <a:buFont typeface="Wingdings" pitchFamily="2" charset="2"/>
              <a:buChar char="u"/>
            </a:pPr>
            <a:r>
              <a:rPr kumimoji="0" lang="zh-TW" altLang="en-US" sz="2800" b="1" dirty="0" smtClean="0">
                <a:solidFill>
                  <a:srgbClr val="0000CC"/>
                </a:solidFill>
              </a:rPr>
              <a:t>游離輻射</a:t>
            </a:r>
            <a:r>
              <a:rPr kumimoji="0" lang="zh-TW" altLang="en-US" sz="2800" dirty="0" smtClean="0">
                <a:solidFill>
                  <a:srgbClr val="002060"/>
                </a:solidFill>
              </a:rPr>
              <a:t>：能量較高，可使物質產生游離作用。</a:t>
            </a:r>
            <a:endParaRPr kumimoji="0" lang="en-US" altLang="zh-TW" sz="2800" dirty="0" smtClean="0">
              <a:solidFill>
                <a:srgbClr val="002060"/>
              </a:solidFill>
            </a:endParaRPr>
          </a:p>
          <a:p>
            <a:pPr lvl="2" eaLnBrk="0" fontAlgn="base" hangingPunct="0">
              <a:spcAft>
                <a:spcPct val="0"/>
              </a:spcAft>
              <a:buClr>
                <a:srgbClr val="00B050"/>
              </a:buClr>
              <a:buFont typeface="Wingdings" pitchFamily="2" charset="2"/>
              <a:buChar char="Ø"/>
            </a:pPr>
            <a:r>
              <a:rPr lang="zh-TW" altLang="en-US" sz="2600" b="1" dirty="0">
                <a:solidFill>
                  <a:srgbClr val="7030A0"/>
                </a:solidFill>
                <a:sym typeface="Symbol" panose="05050102010706020507" pitchFamily="18" charset="2"/>
              </a:rPr>
              <a:t>電磁輻射</a:t>
            </a:r>
            <a:r>
              <a:rPr lang="zh-TW" altLang="en-US" sz="2600" dirty="0">
                <a:solidFill>
                  <a:srgbClr val="000000"/>
                </a:solidFill>
              </a:rPr>
              <a:t>：</a:t>
            </a:r>
            <a:r>
              <a:rPr kumimoji="0" lang="zh-TW" altLang="en-US" sz="2600" dirty="0">
                <a:solidFill>
                  <a:srgbClr val="000000"/>
                </a:solidFill>
              </a:rPr>
              <a:t>加馬</a:t>
            </a:r>
            <a:r>
              <a:rPr kumimoji="0" lang="en-US" altLang="zh-TW" sz="2600" dirty="0">
                <a:solidFill>
                  <a:srgbClr val="000000"/>
                </a:solidFill>
              </a:rPr>
              <a:t>(</a:t>
            </a:r>
            <a:r>
              <a:rPr lang="en-US" altLang="zh-TW" sz="2600" dirty="0">
                <a:solidFill>
                  <a:srgbClr val="000000"/>
                </a:solidFill>
                <a:sym typeface="Symbol" panose="05050102010706020507" pitchFamily="18" charset="2"/>
              </a:rPr>
              <a:t></a:t>
            </a:r>
            <a:r>
              <a:rPr kumimoji="0" lang="en-US" altLang="zh-TW" sz="2600" dirty="0">
                <a:solidFill>
                  <a:srgbClr val="000000"/>
                </a:solidFill>
              </a:rPr>
              <a:t>)</a:t>
            </a:r>
            <a:r>
              <a:rPr kumimoji="0" lang="zh-TW" altLang="en-US" sz="2600" dirty="0">
                <a:solidFill>
                  <a:srgbClr val="000000"/>
                </a:solidFill>
              </a:rPr>
              <a:t>射線</a:t>
            </a:r>
            <a:r>
              <a:rPr lang="zh-TW" altLang="en-US" sz="2600" dirty="0">
                <a:solidFill>
                  <a:srgbClr val="000000"/>
                </a:solidFill>
                <a:sym typeface="Symbol" panose="05050102010706020507" pitchFamily="18" charset="2"/>
              </a:rPr>
              <a:t>、</a:t>
            </a:r>
            <a:r>
              <a:rPr lang="en-US" altLang="zh-TW" sz="2600" dirty="0">
                <a:solidFill>
                  <a:srgbClr val="000000"/>
                </a:solidFill>
                <a:sym typeface="Symbol" panose="05050102010706020507" pitchFamily="18" charset="2"/>
              </a:rPr>
              <a:t>X</a:t>
            </a:r>
            <a:r>
              <a:rPr lang="zh-TW" altLang="en-US" sz="2600" dirty="0" smtClean="0">
                <a:solidFill>
                  <a:srgbClr val="000000"/>
                </a:solidFill>
                <a:sym typeface="Symbol" panose="05050102010706020507" pitchFamily="18" charset="2"/>
              </a:rPr>
              <a:t>射線</a:t>
            </a:r>
            <a:endParaRPr lang="en-US" altLang="zh-TW" sz="2600" dirty="0">
              <a:solidFill>
                <a:srgbClr val="000000"/>
              </a:solidFill>
              <a:sym typeface="Symbol" panose="05050102010706020507" pitchFamily="18" charset="2"/>
            </a:endParaRPr>
          </a:p>
          <a:p>
            <a:pPr lvl="2" eaLnBrk="0" fontAlgn="base" hangingPunct="0">
              <a:spcAft>
                <a:spcPct val="0"/>
              </a:spcAft>
              <a:buFont typeface="Wingdings" pitchFamily="2" charset="2"/>
              <a:buChar char="Ø"/>
            </a:pPr>
            <a:r>
              <a:rPr lang="zh-TW" altLang="en-US" sz="2600" b="1" dirty="0" smtClean="0">
                <a:solidFill>
                  <a:srgbClr val="7030A0"/>
                </a:solidFill>
                <a:sym typeface="Symbol" panose="05050102010706020507" pitchFamily="18" charset="2"/>
              </a:rPr>
              <a:t>粒子</a:t>
            </a:r>
            <a:r>
              <a:rPr lang="zh-TW" altLang="en-US" sz="2600" b="1" dirty="0">
                <a:solidFill>
                  <a:srgbClr val="7030A0"/>
                </a:solidFill>
                <a:sym typeface="Symbol" panose="05050102010706020507" pitchFamily="18" charset="2"/>
              </a:rPr>
              <a:t>輻射</a:t>
            </a:r>
            <a:r>
              <a:rPr lang="zh-TW" altLang="en-US" sz="2600" dirty="0">
                <a:solidFill>
                  <a:srgbClr val="000000"/>
                </a:solidFill>
              </a:rPr>
              <a:t>：</a:t>
            </a:r>
            <a:r>
              <a:rPr kumimoji="0" lang="zh-TW" altLang="en-US" sz="2600" dirty="0">
                <a:solidFill>
                  <a:srgbClr val="000000"/>
                </a:solidFill>
              </a:rPr>
              <a:t>阿伐</a:t>
            </a:r>
            <a:r>
              <a:rPr kumimoji="0" lang="en-US" altLang="zh-TW" sz="2600" dirty="0">
                <a:solidFill>
                  <a:srgbClr val="000000"/>
                </a:solidFill>
              </a:rPr>
              <a:t>(</a:t>
            </a:r>
            <a:r>
              <a:rPr lang="en-US" altLang="zh-TW" sz="2600" dirty="0">
                <a:solidFill>
                  <a:srgbClr val="000000"/>
                </a:solidFill>
                <a:sym typeface="Symbol" panose="05050102010706020507" pitchFamily="18" charset="2"/>
              </a:rPr>
              <a:t>)</a:t>
            </a:r>
            <a:r>
              <a:rPr lang="zh-TW" altLang="en-US" sz="2600" dirty="0">
                <a:solidFill>
                  <a:srgbClr val="000000"/>
                </a:solidFill>
                <a:sym typeface="Symbol" panose="05050102010706020507" pitchFamily="18" charset="2"/>
              </a:rPr>
              <a:t>粒子、貝他</a:t>
            </a:r>
            <a:r>
              <a:rPr lang="en-US" altLang="zh-TW" sz="2600" dirty="0">
                <a:solidFill>
                  <a:srgbClr val="000000"/>
                </a:solidFill>
                <a:sym typeface="Symbol" panose="05050102010706020507" pitchFamily="18" charset="2"/>
              </a:rPr>
              <a:t>()</a:t>
            </a:r>
            <a:r>
              <a:rPr lang="zh-TW" altLang="en-US" sz="2600" dirty="0">
                <a:solidFill>
                  <a:srgbClr val="000000"/>
                </a:solidFill>
                <a:sym typeface="Symbol" panose="05050102010706020507" pitchFamily="18" charset="2"/>
              </a:rPr>
              <a:t>粒子</a:t>
            </a:r>
            <a:r>
              <a:rPr lang="zh-TW" altLang="en-US" sz="2600" dirty="0" smtClean="0">
                <a:solidFill>
                  <a:srgbClr val="000000"/>
                </a:solidFill>
                <a:sym typeface="Symbol" panose="05050102010706020507" pitchFamily="18" charset="2"/>
              </a:rPr>
              <a:t>、</a:t>
            </a:r>
            <a:endParaRPr lang="en-US" altLang="zh-TW" sz="2600" dirty="0" smtClean="0">
              <a:solidFill>
                <a:srgbClr val="000000"/>
              </a:solidFill>
              <a:sym typeface="Symbol" panose="05050102010706020507" pitchFamily="18" charset="2"/>
            </a:endParaRPr>
          </a:p>
          <a:p>
            <a:pPr marL="914400" lvl="2" indent="0" eaLnBrk="0" fontAlgn="base" hangingPunct="0">
              <a:spcAft>
                <a:spcPct val="0"/>
              </a:spcAft>
              <a:buFont typeface="Wingdings" pitchFamily="2" charset="2"/>
              <a:buNone/>
            </a:pPr>
            <a:r>
              <a:rPr lang="zh-TW" altLang="en-US" sz="2600" dirty="0">
                <a:solidFill>
                  <a:srgbClr val="000000"/>
                </a:solidFill>
                <a:sym typeface="Symbol" panose="05050102010706020507" pitchFamily="18" charset="2"/>
              </a:rPr>
              <a:t> </a:t>
            </a:r>
            <a:r>
              <a:rPr lang="zh-TW" altLang="en-US" sz="2600" dirty="0" smtClean="0">
                <a:solidFill>
                  <a:srgbClr val="000000"/>
                </a:solidFill>
                <a:sym typeface="Symbol" panose="05050102010706020507" pitchFamily="18" charset="2"/>
              </a:rPr>
              <a:t>                      中子</a:t>
            </a:r>
            <a:r>
              <a:rPr lang="en-US" altLang="zh-TW" sz="2600" dirty="0">
                <a:solidFill>
                  <a:srgbClr val="000000"/>
                </a:solidFill>
                <a:sym typeface="Symbol" panose="05050102010706020507" pitchFamily="18" charset="2"/>
              </a:rPr>
              <a:t>(n)</a:t>
            </a:r>
            <a:r>
              <a:rPr lang="zh-TW" altLang="en-US" sz="2600" dirty="0">
                <a:solidFill>
                  <a:srgbClr val="000000"/>
                </a:solidFill>
                <a:sym typeface="Symbol" panose="05050102010706020507" pitchFamily="18" charset="2"/>
              </a:rPr>
              <a:t>、質子</a:t>
            </a:r>
            <a:r>
              <a:rPr lang="en-US" altLang="zh-TW" sz="2600" dirty="0">
                <a:solidFill>
                  <a:srgbClr val="000000"/>
                </a:solidFill>
                <a:sym typeface="Symbol" panose="05050102010706020507" pitchFamily="18" charset="2"/>
              </a:rPr>
              <a:t>(p)</a:t>
            </a:r>
          </a:p>
          <a:p>
            <a:pPr lvl="2" eaLnBrk="0" fontAlgn="base" hangingPunct="0">
              <a:lnSpc>
                <a:spcPct val="90000"/>
              </a:lnSpc>
              <a:spcAft>
                <a:spcPct val="0"/>
              </a:spcAft>
              <a:buFont typeface="Wingdings" pitchFamily="2" charset="2"/>
              <a:buChar char="Ø"/>
            </a:pPr>
            <a:endParaRPr lang="en-US" altLang="zh-TW" dirty="0" smtClean="0">
              <a:solidFill>
                <a:srgbClr val="000000"/>
              </a:solidFill>
              <a:sym typeface="Symbol" panose="05050102010706020507" pitchFamily="18" charset="2"/>
            </a:endParaRPr>
          </a:p>
          <a:p>
            <a:pPr lvl="2" eaLnBrk="0" fontAlgn="base" hangingPunct="0">
              <a:lnSpc>
                <a:spcPct val="90000"/>
              </a:lnSpc>
              <a:spcAft>
                <a:spcPct val="0"/>
              </a:spcAft>
              <a:buFont typeface="Wingdings" pitchFamily="2" charset="2"/>
              <a:buChar char="Ø"/>
            </a:pPr>
            <a:endParaRPr lang="zh-TW" altLang="en-US" dirty="0">
              <a:solidFill>
                <a:srgbClr val="000000"/>
              </a:solidFill>
              <a:sym typeface="Symbol" panose="05050102010706020507" pitchFamily="18" charset="2"/>
            </a:endParaRPr>
          </a:p>
          <a:p>
            <a:pPr lvl="2" eaLnBrk="0" fontAlgn="base" hangingPunct="0">
              <a:lnSpc>
                <a:spcPct val="90000"/>
              </a:lnSpc>
              <a:spcAft>
                <a:spcPct val="0"/>
              </a:spcAft>
              <a:buFont typeface="Wingdings" pitchFamily="2" charset="2"/>
              <a:buChar char="Ø"/>
            </a:pPr>
            <a:endParaRPr kumimoji="0" lang="zh-TW" altLang="en-US" dirty="0" smtClean="0">
              <a:solidFill>
                <a:srgbClr val="002060"/>
              </a:solidFill>
            </a:endParaRPr>
          </a:p>
        </p:txBody>
      </p:sp>
      <p:sp>
        <p:nvSpPr>
          <p:cNvPr id="8198" name="投影片編號版面配置區 1"/>
          <p:cNvSpPr>
            <a:spLocks noGrp="1"/>
          </p:cNvSpPr>
          <p:nvPr>
            <p:ph type="sldNum" sz="quarter" idx="12"/>
          </p:nvPr>
        </p:nvSpPr>
        <p:spPr>
          <a:xfrm>
            <a:off x="6858000" y="6215063"/>
            <a:ext cx="2133600" cy="476250"/>
          </a:xfr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5EF60752-89FA-44F3-BB4F-C4FF6857C80F}" type="slidenum">
              <a:rPr lang="zh-TW" altLang="en-US" sz="1600" smtClean="0">
                <a:solidFill>
                  <a:srgbClr val="000000"/>
                </a:solidFill>
                <a:latin typeface="Arial" charset="0"/>
                <a:ea typeface="新細明體" pitchFamily="18" charset="-120"/>
              </a:rPr>
              <a:pPr>
                <a:spcBef>
                  <a:spcPct val="0"/>
                </a:spcBef>
                <a:buClrTx/>
                <a:buSzTx/>
                <a:buFontTx/>
                <a:buNone/>
              </a:pPr>
              <a:t>3</a:t>
            </a:fld>
            <a:endParaRPr lang="en-US" altLang="zh-TW" sz="1600" smtClean="0">
              <a:solidFill>
                <a:srgbClr val="000000"/>
              </a:solidFill>
              <a:latin typeface="Arial" charset="0"/>
              <a:ea typeface="新細明體" pitchFamily="18" charset="-120"/>
            </a:endParaRPr>
          </a:p>
        </p:txBody>
      </p:sp>
      <p:grpSp>
        <p:nvGrpSpPr>
          <p:cNvPr id="12" name="Group 7"/>
          <p:cNvGrpSpPr>
            <a:grpSpLocks/>
          </p:cNvGrpSpPr>
          <p:nvPr/>
        </p:nvGrpSpPr>
        <p:grpSpPr bwMode="auto">
          <a:xfrm>
            <a:off x="5638800" y="838200"/>
            <a:ext cx="3049587" cy="2138362"/>
            <a:chOff x="2381" y="2387"/>
            <a:chExt cx="2248" cy="1598"/>
          </a:xfrm>
        </p:grpSpPr>
        <p:pic>
          <p:nvPicPr>
            <p:cNvPr id="13" name="Picture 3" descr="Ato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0" y="2795"/>
              <a:ext cx="1159" cy="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entar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1904">
              <a:off x="2381" y="3251"/>
              <a:ext cx="118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5" name="Freeform 10"/>
            <p:cNvSpPr>
              <a:spLocks/>
            </p:cNvSpPr>
            <p:nvPr/>
          </p:nvSpPr>
          <p:spPr bwMode="auto">
            <a:xfrm rot="632884">
              <a:off x="3560" y="2659"/>
              <a:ext cx="280" cy="589"/>
            </a:xfrm>
            <a:custGeom>
              <a:avLst/>
              <a:gdLst>
                <a:gd name="T0" fmla="*/ 53 w 280"/>
                <a:gd name="T1" fmla="*/ 589 h 589"/>
                <a:gd name="T2" fmla="*/ 7 w 280"/>
                <a:gd name="T3" fmla="*/ 408 h 589"/>
                <a:gd name="T4" fmla="*/ 98 w 280"/>
                <a:gd name="T5" fmla="*/ 317 h 589"/>
                <a:gd name="T6" fmla="*/ 53 w 280"/>
                <a:gd name="T7" fmla="*/ 136 h 589"/>
                <a:gd name="T8" fmla="*/ 234 w 280"/>
                <a:gd name="T9" fmla="*/ 90 h 589"/>
                <a:gd name="T10" fmla="*/ 280 w 280"/>
                <a:gd name="T11" fmla="*/ 0 h 5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589">
                  <a:moveTo>
                    <a:pt x="53" y="589"/>
                  </a:moveTo>
                  <a:cubicBezTo>
                    <a:pt x="26" y="521"/>
                    <a:pt x="0" y="453"/>
                    <a:pt x="7" y="408"/>
                  </a:cubicBezTo>
                  <a:cubicBezTo>
                    <a:pt x="14" y="363"/>
                    <a:pt x="90" y="362"/>
                    <a:pt x="98" y="317"/>
                  </a:cubicBezTo>
                  <a:cubicBezTo>
                    <a:pt x="106" y="272"/>
                    <a:pt x="30" y="174"/>
                    <a:pt x="53" y="136"/>
                  </a:cubicBezTo>
                  <a:cubicBezTo>
                    <a:pt x="76" y="98"/>
                    <a:pt x="196" y="113"/>
                    <a:pt x="234" y="90"/>
                  </a:cubicBezTo>
                  <a:cubicBezTo>
                    <a:pt x="272" y="67"/>
                    <a:pt x="272" y="15"/>
                    <a:pt x="280" y="0"/>
                  </a:cubicBezTo>
                </a:path>
              </a:pathLst>
            </a:custGeom>
            <a:noFill/>
            <a:ln w="28575" cap="rnd"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rgbClr val="000000"/>
                </a:solidFill>
              </a:endParaRPr>
            </a:p>
          </p:txBody>
        </p:sp>
        <p:sp>
          <p:nvSpPr>
            <p:cNvPr id="16" name="Oval 11"/>
            <p:cNvSpPr>
              <a:spLocks noChangeArrowheads="1"/>
            </p:cNvSpPr>
            <p:nvPr/>
          </p:nvSpPr>
          <p:spPr bwMode="auto">
            <a:xfrm>
              <a:off x="3833" y="2523"/>
              <a:ext cx="181" cy="181"/>
            </a:xfrm>
            <a:prstGeom prst="ellipse">
              <a:avLst/>
            </a:prstGeom>
            <a:solidFill>
              <a:srgbClr val="FF0066"/>
            </a:solidFill>
            <a:ln>
              <a:noFill/>
            </a:ln>
            <a:effectLst/>
            <a:extLst>
              <a:ext uri="{91240B29-F687-4F45-9708-019B960494DF}">
                <a14:hiddenLine xmlns:a14="http://schemas.microsoft.com/office/drawing/2010/main" w="127000" cmpd="tri"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r>
                <a:rPr lang="en-US" altLang="zh-TW" sz="1800">
                  <a:solidFill>
                    <a:srgbClr val="000000"/>
                  </a:solidFill>
                  <a:latin typeface="Arial" charset="0"/>
                  <a:ea typeface="標楷體" pitchFamily="65" charset="-120"/>
                  <a:cs typeface="華康儷中黑"/>
                </a:rPr>
                <a:t>e</a:t>
              </a:r>
              <a:r>
                <a:rPr lang="en-US" altLang="zh-TW" sz="1800" baseline="30000">
                  <a:solidFill>
                    <a:srgbClr val="000000"/>
                  </a:solidFill>
                  <a:latin typeface="Arial" charset="0"/>
                  <a:ea typeface="標楷體" pitchFamily="65" charset="-120"/>
                  <a:cs typeface="華康儷中黑"/>
                </a:rPr>
                <a:t>-</a:t>
              </a:r>
            </a:p>
          </p:txBody>
        </p:sp>
        <p:sp>
          <p:nvSpPr>
            <p:cNvPr id="17" name="Oval 12"/>
            <p:cNvSpPr>
              <a:spLocks noChangeArrowheads="1"/>
            </p:cNvSpPr>
            <p:nvPr/>
          </p:nvSpPr>
          <p:spPr bwMode="auto">
            <a:xfrm>
              <a:off x="4014" y="2387"/>
              <a:ext cx="181" cy="181"/>
            </a:xfrm>
            <a:prstGeom prst="ellipse">
              <a:avLst/>
            </a:prstGeom>
            <a:solidFill>
              <a:srgbClr val="FF0066"/>
            </a:solidFill>
            <a:ln>
              <a:noFill/>
            </a:ln>
            <a:effectLst/>
            <a:extLst>
              <a:ext uri="{91240B29-F687-4F45-9708-019B960494DF}">
                <a14:hiddenLine xmlns:a14="http://schemas.microsoft.com/office/drawing/2010/main" w="127000" cmpd="tri"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r>
                <a:rPr lang="en-US" altLang="zh-TW" sz="1800">
                  <a:solidFill>
                    <a:srgbClr val="000000"/>
                  </a:solidFill>
                  <a:latin typeface="Arial" charset="0"/>
                  <a:ea typeface="標楷體" pitchFamily="65" charset="-120"/>
                  <a:cs typeface="華康儷中黑"/>
                </a:rPr>
                <a:t>e+</a:t>
              </a:r>
              <a:endParaRPr lang="en-US" altLang="zh-TW" sz="1800" baseline="30000">
                <a:solidFill>
                  <a:srgbClr val="000000"/>
                </a:solidFill>
                <a:latin typeface="Arial" charset="0"/>
                <a:ea typeface="標楷體" pitchFamily="65" charset="-120"/>
                <a:cs typeface="華康儷中黑"/>
              </a:endParaRPr>
            </a:p>
          </p:txBody>
        </p:sp>
        <p:sp>
          <p:nvSpPr>
            <p:cNvPr id="18" name="Oval 13"/>
            <p:cNvSpPr>
              <a:spLocks noChangeArrowheads="1"/>
            </p:cNvSpPr>
            <p:nvPr/>
          </p:nvSpPr>
          <p:spPr bwMode="auto">
            <a:xfrm>
              <a:off x="3515" y="3158"/>
              <a:ext cx="181" cy="181"/>
            </a:xfrm>
            <a:prstGeom prst="ellipse">
              <a:avLst/>
            </a:prstGeom>
            <a:solidFill>
              <a:srgbClr val="FF0066"/>
            </a:solidFill>
            <a:ln>
              <a:noFill/>
            </a:ln>
            <a:effectLst/>
            <a:extLst>
              <a:ext uri="{91240B29-F687-4F45-9708-019B960494DF}">
                <a14:hiddenLine xmlns:a14="http://schemas.microsoft.com/office/drawing/2010/main" w="127000" cmpd="tri"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endParaRPr lang="en-US" altLang="zh-TW" sz="1800" baseline="30000">
                <a:solidFill>
                  <a:srgbClr val="000000"/>
                </a:solidFill>
                <a:latin typeface="Arial" charset="0"/>
                <a:ea typeface="標楷體" pitchFamily="65" charset="-120"/>
                <a:cs typeface="華康儷中黑"/>
              </a:endParaRPr>
            </a:p>
          </p:txBody>
        </p:sp>
      </p:grpSp>
      <p:sp>
        <p:nvSpPr>
          <p:cNvPr id="2" name="矩形 1"/>
          <p:cNvSpPr/>
          <p:nvPr/>
        </p:nvSpPr>
        <p:spPr>
          <a:xfrm>
            <a:off x="0" y="826821"/>
            <a:ext cx="6705600" cy="769441"/>
          </a:xfrm>
          <a:prstGeom prst="rect">
            <a:avLst/>
          </a:prstGeom>
        </p:spPr>
        <p:txBody>
          <a:bodyPr wrap="square">
            <a:spAutoFit/>
          </a:bodyPr>
          <a:lstStyle/>
          <a:p>
            <a:pPr lvl="0" algn="ctr"/>
            <a:r>
              <a:rPr lang="zh-TW" altLang="zh-TW" sz="4400" b="1" dirty="0">
                <a:solidFill>
                  <a:srgbClr val="0000FF"/>
                </a:solidFill>
                <a:latin typeface="標楷體" panose="03000509000000000000" pitchFamily="65" charset="-120"/>
                <a:ea typeface="標楷體" panose="03000509000000000000" pitchFamily="65" charset="-120"/>
              </a:rPr>
              <a:t>輻射基礎知識及輻射防護</a:t>
            </a:r>
            <a:endParaRPr lang="zh-TW" altLang="zh-TW" sz="4400" dirty="0">
              <a:solidFill>
                <a:srgbClr val="0000FF"/>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225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ppt_x"/>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29B2108B-C517-4192-BE36-F1C958B6244F}" type="slidenum">
              <a:rPr lang="en-US" altLang="zh-TW" smtClean="0"/>
              <a:pPr>
                <a:defRPr/>
              </a:pPr>
              <a:t>30</a:t>
            </a:fld>
            <a:endParaRPr lang="en-US" altLang="zh-TW"/>
          </a:p>
        </p:txBody>
      </p:sp>
      <p:sp>
        <p:nvSpPr>
          <p:cNvPr id="3" name="矩形 2"/>
          <p:cNvSpPr/>
          <p:nvPr/>
        </p:nvSpPr>
        <p:spPr>
          <a:xfrm>
            <a:off x="356940" y="2133600"/>
            <a:ext cx="8276392" cy="2092881"/>
          </a:xfrm>
          <a:prstGeom prst="rect">
            <a:avLst/>
          </a:prstGeom>
        </p:spPr>
        <p:txBody>
          <a:bodyPr wrap="square">
            <a:spAutoFit/>
          </a:bodyPr>
          <a:lstStyle/>
          <a:p>
            <a:pPr marL="285750" indent="-285750">
              <a:buFont typeface="Arial" panose="020B0604020202020204" pitchFamily="34" charset="0"/>
              <a:buChar char="•"/>
            </a:pPr>
            <a:r>
              <a:rPr lang="zh-TW" altLang="en-US" sz="2600" dirty="0" smtClean="0">
                <a:solidFill>
                  <a:srgbClr val="000000"/>
                </a:solidFill>
                <a:latin typeface="微軟正黑體" panose="020B0604030504040204" pitchFamily="34" charset="-120"/>
                <a:ea typeface="微軟正黑體" panose="020B0604030504040204" pitchFamily="34" charset="-120"/>
              </a:rPr>
              <a:t>放射性</a:t>
            </a:r>
            <a:r>
              <a:rPr lang="zh-TW" altLang="en-US" sz="2600" dirty="0">
                <a:solidFill>
                  <a:srgbClr val="000000"/>
                </a:solidFill>
                <a:latin typeface="微軟正黑體" panose="020B0604030504040204" pitchFamily="34" charset="-120"/>
                <a:ea typeface="微軟正黑體" panose="020B0604030504040204" pitchFamily="34" charset="-120"/>
              </a:rPr>
              <a:t>物</a:t>
            </a:r>
            <a:r>
              <a:rPr lang="zh-TW" altLang="en-US" sz="2600" dirty="0" smtClean="0">
                <a:solidFill>
                  <a:srgbClr val="000000"/>
                </a:solidFill>
                <a:latin typeface="微軟正黑體" panose="020B0604030504040204" pitchFamily="34" charset="-120"/>
                <a:ea typeface="微軟正黑體" panose="020B0604030504040204" pitchFamily="34" charset="-120"/>
              </a:rPr>
              <a:t>料</a:t>
            </a:r>
            <a:r>
              <a:rPr lang="zh-TW" altLang="en-US" sz="2600" dirty="0">
                <a:solidFill>
                  <a:srgbClr val="000000"/>
                </a:solidFill>
                <a:latin typeface="微軟正黑體" panose="020B0604030504040204" pitchFamily="34" charset="-120"/>
                <a:ea typeface="微軟正黑體" panose="020B0604030504040204" pitchFamily="34" charset="-120"/>
              </a:rPr>
              <a:t>：</a:t>
            </a:r>
            <a:r>
              <a:rPr lang="zh-TW" altLang="en-US" sz="2600" dirty="0" smtClean="0">
                <a:solidFill>
                  <a:srgbClr val="000000"/>
                </a:solidFill>
                <a:latin typeface="微軟正黑體" panose="020B0604030504040204" pitchFamily="34" charset="-120"/>
                <a:ea typeface="微軟正黑體" panose="020B0604030504040204" pitchFamily="34" charset="-120"/>
              </a:rPr>
              <a:t>核子</a:t>
            </a:r>
            <a:r>
              <a:rPr lang="zh-TW" altLang="en-US" sz="2600" dirty="0">
                <a:solidFill>
                  <a:srgbClr val="000000"/>
                </a:solidFill>
                <a:latin typeface="微軟正黑體" panose="020B0604030504040204" pitchFamily="34" charset="-120"/>
                <a:ea typeface="微軟正黑體" panose="020B0604030504040204" pitchFamily="34" charset="-120"/>
              </a:rPr>
              <a:t>原料、核子燃料與放射性</a:t>
            </a:r>
            <a:r>
              <a:rPr lang="zh-TW" altLang="en-US" sz="2600" dirty="0" smtClean="0">
                <a:solidFill>
                  <a:srgbClr val="000000"/>
                </a:solidFill>
                <a:latin typeface="微軟正黑體" panose="020B0604030504040204" pitchFamily="34" charset="-120"/>
                <a:ea typeface="微軟正黑體" panose="020B0604030504040204" pitchFamily="34" charset="-120"/>
              </a:rPr>
              <a:t>廢棄物。</a:t>
            </a:r>
            <a:endParaRPr lang="en-US" altLang="zh-TW" sz="2600" dirty="0" smtClean="0">
              <a:solidFill>
                <a:srgbClr val="000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2600" dirty="0">
                <a:solidFill>
                  <a:srgbClr val="000000"/>
                </a:solidFill>
                <a:latin typeface="微軟正黑體" panose="020B0604030504040204" pitchFamily="34" charset="-120"/>
                <a:ea typeface="微軟正黑體" panose="020B0604030504040204" pitchFamily="34" charset="-120"/>
              </a:rPr>
              <a:t>放射性物料</a:t>
            </a:r>
            <a:r>
              <a:rPr lang="zh-TW" altLang="en-US" sz="2600" dirty="0" smtClean="0">
                <a:solidFill>
                  <a:srgbClr val="000000"/>
                </a:solidFill>
                <a:latin typeface="微軟正黑體" panose="020B0604030504040204" pitchFamily="34" charset="-120"/>
                <a:ea typeface="微軟正黑體" panose="020B0604030504040204" pitchFamily="34" charset="-120"/>
              </a:rPr>
              <a:t>管理：</a:t>
            </a:r>
            <a:r>
              <a:rPr lang="zh-TW" altLang="en-US" sz="2600" dirty="0" smtClean="0">
                <a:solidFill>
                  <a:srgbClr val="006600"/>
                </a:solidFill>
                <a:latin typeface="微軟正黑體" panose="020B0604030504040204" pitchFamily="34" charset="-120"/>
                <a:ea typeface="微軟正黑體" panose="020B0604030504040204" pitchFamily="34" charset="-120"/>
              </a:rPr>
              <a:t>處理</a:t>
            </a:r>
            <a:r>
              <a:rPr lang="zh-TW" altLang="en-US" sz="2600" dirty="0">
                <a:solidFill>
                  <a:srgbClr val="000000"/>
                </a:solidFill>
                <a:latin typeface="微軟正黑體" panose="020B0604030504040204" pitchFamily="34" charset="-120"/>
                <a:ea typeface="微軟正黑體" panose="020B0604030504040204" pitchFamily="34" charset="-120"/>
              </a:rPr>
              <a:t>、</a:t>
            </a:r>
            <a:r>
              <a:rPr lang="zh-TW" altLang="en-US" sz="2600" dirty="0">
                <a:solidFill>
                  <a:srgbClr val="006600"/>
                </a:solidFill>
                <a:latin typeface="微軟正黑體" panose="020B0604030504040204" pitchFamily="34" charset="-120"/>
                <a:ea typeface="微軟正黑體" panose="020B0604030504040204" pitchFamily="34" charset="-120"/>
              </a:rPr>
              <a:t>貯存</a:t>
            </a:r>
            <a:r>
              <a:rPr lang="zh-TW" altLang="en-US" sz="2600" dirty="0">
                <a:solidFill>
                  <a:srgbClr val="000000"/>
                </a:solidFill>
                <a:latin typeface="微軟正黑體" panose="020B0604030504040204" pitchFamily="34" charset="-120"/>
                <a:ea typeface="微軟正黑體" panose="020B0604030504040204" pitchFamily="34" charset="-120"/>
              </a:rPr>
              <a:t>、</a:t>
            </a:r>
            <a:r>
              <a:rPr lang="zh-TW" altLang="en-US" sz="2600" dirty="0">
                <a:solidFill>
                  <a:srgbClr val="006600"/>
                </a:solidFill>
                <a:latin typeface="微軟正黑體" panose="020B0604030504040204" pitchFamily="34" charset="-120"/>
                <a:ea typeface="微軟正黑體" panose="020B0604030504040204" pitchFamily="34" charset="-120"/>
              </a:rPr>
              <a:t>運送</a:t>
            </a:r>
            <a:r>
              <a:rPr lang="zh-TW" altLang="en-US" sz="2600" dirty="0">
                <a:solidFill>
                  <a:srgbClr val="000000"/>
                </a:solidFill>
                <a:latin typeface="微軟正黑體" panose="020B0604030504040204" pitchFamily="34" charset="-120"/>
                <a:ea typeface="微軟正黑體" panose="020B0604030504040204" pitchFamily="34" charset="-120"/>
              </a:rPr>
              <a:t>與</a:t>
            </a:r>
            <a:r>
              <a:rPr lang="zh-TW" altLang="en-US" sz="2600" dirty="0">
                <a:solidFill>
                  <a:srgbClr val="006600"/>
                </a:solidFill>
                <a:latin typeface="微軟正黑體" panose="020B0604030504040204" pitchFamily="34" charset="-120"/>
                <a:ea typeface="微軟正黑體" panose="020B0604030504040204" pitchFamily="34" charset="-120"/>
              </a:rPr>
              <a:t>最終處置</a:t>
            </a:r>
            <a:r>
              <a:rPr lang="zh-TW" altLang="en-US" sz="2600" dirty="0" smtClean="0">
                <a:solidFill>
                  <a:srgbClr val="000000"/>
                </a:solidFill>
                <a:latin typeface="微軟正黑體" panose="020B0604030504040204" pitchFamily="34" charset="-120"/>
                <a:ea typeface="微軟正黑體" panose="020B0604030504040204" pitchFamily="34" charset="-120"/>
              </a:rPr>
              <a:t>。</a:t>
            </a:r>
            <a:endParaRPr lang="en-US" altLang="zh-TW" sz="2600" dirty="0" smtClean="0">
              <a:solidFill>
                <a:srgbClr val="000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2600" dirty="0">
                <a:solidFill>
                  <a:srgbClr val="000000"/>
                </a:solidFill>
                <a:latin typeface="微軟正黑體" panose="020B0604030504040204" pitchFamily="34" charset="-120"/>
                <a:ea typeface="微軟正黑體" panose="020B0604030504040204" pitchFamily="34" charset="-120"/>
              </a:rPr>
              <a:t>放射性物料管理及運送等</a:t>
            </a:r>
            <a:r>
              <a:rPr lang="zh-TW" altLang="en-US" sz="2600" dirty="0" smtClean="0">
                <a:solidFill>
                  <a:srgbClr val="000000"/>
                </a:solidFill>
                <a:latin typeface="微軟正黑體" panose="020B0604030504040204" pitchFamily="34" charset="-120"/>
                <a:ea typeface="微軟正黑體" panose="020B0604030504040204" pitchFamily="34" charset="-120"/>
              </a:rPr>
              <a:t>意外事件：在</a:t>
            </a:r>
            <a:r>
              <a:rPr lang="zh-TW" altLang="en-US" sz="2600" dirty="0">
                <a:solidFill>
                  <a:srgbClr val="000000"/>
                </a:solidFill>
                <a:latin typeface="微軟正黑體" panose="020B0604030504040204" pitchFamily="34" charset="-120"/>
                <a:ea typeface="微軟正黑體" panose="020B0604030504040204" pitchFamily="34" charset="-120"/>
              </a:rPr>
              <a:t>管理或運送上述放射性原料</a:t>
            </a:r>
            <a:r>
              <a:rPr lang="zh-TW" altLang="en-US" sz="2600" dirty="0">
                <a:solidFill>
                  <a:srgbClr val="C00000"/>
                </a:solidFill>
                <a:latin typeface="微軟正黑體" panose="020B0604030504040204" pitchFamily="34" charset="-120"/>
                <a:ea typeface="微軟正黑體" panose="020B0604030504040204" pitchFamily="34" charset="-120"/>
              </a:rPr>
              <a:t>產生之污染或造成放射性物質外釋</a:t>
            </a:r>
            <a:r>
              <a:rPr lang="zh-TW" altLang="en-US" sz="2600" dirty="0">
                <a:solidFill>
                  <a:srgbClr val="000000"/>
                </a:solidFill>
                <a:latin typeface="微軟正黑體" panose="020B0604030504040204" pitchFamily="34" charset="-120"/>
                <a:ea typeface="微軟正黑體" panose="020B0604030504040204" pitchFamily="34" charset="-120"/>
              </a:rPr>
              <a:t>，足以產生</a:t>
            </a:r>
            <a:r>
              <a:rPr lang="zh-TW" altLang="en-US" sz="2600" dirty="0">
                <a:solidFill>
                  <a:srgbClr val="C00000"/>
                </a:solidFill>
                <a:latin typeface="微軟正黑體" panose="020B0604030504040204" pitchFamily="34" charset="-120"/>
                <a:ea typeface="微軟正黑體" panose="020B0604030504040204" pitchFamily="34" charset="-120"/>
              </a:rPr>
              <a:t>輻射危害</a:t>
            </a:r>
            <a:r>
              <a:rPr lang="zh-TW" altLang="en-US" sz="2600" dirty="0">
                <a:solidFill>
                  <a:srgbClr val="000000"/>
                </a:solidFill>
                <a:latin typeface="微軟正黑體" panose="020B0604030504040204" pitchFamily="34" charset="-120"/>
                <a:ea typeface="微軟正黑體" panose="020B0604030504040204" pitchFamily="34" charset="-120"/>
              </a:rPr>
              <a:t>之</a:t>
            </a:r>
            <a:r>
              <a:rPr lang="zh-TW" altLang="en-US" sz="2600" dirty="0" smtClean="0">
                <a:solidFill>
                  <a:srgbClr val="000000"/>
                </a:solidFill>
                <a:latin typeface="微軟正黑體" panose="020B0604030504040204" pitchFamily="34" charset="-120"/>
                <a:ea typeface="微軟正黑體" panose="020B0604030504040204" pitchFamily="34" charset="-120"/>
              </a:rPr>
              <a:t>意外。</a:t>
            </a:r>
            <a:endParaRPr lang="zh-TW" altLang="en-US" sz="2600" dirty="0">
              <a:solidFill>
                <a:srgbClr val="000000"/>
              </a:solidFill>
              <a:latin typeface="微軟正黑體" panose="020B0604030504040204" pitchFamily="34" charset="-120"/>
              <a:ea typeface="微軟正黑體" panose="020B0604030504040204" pitchFamily="34" charset="-120"/>
            </a:endParaRPr>
          </a:p>
        </p:txBody>
      </p:sp>
      <p:sp>
        <p:nvSpPr>
          <p:cNvPr id="4" name="標題 15"/>
          <p:cNvSpPr txBox="1">
            <a:spLocks/>
          </p:cNvSpPr>
          <p:nvPr/>
        </p:nvSpPr>
        <p:spPr>
          <a:xfrm>
            <a:off x="228600" y="914400"/>
            <a:ext cx="8404732" cy="1011274"/>
          </a:xfrm>
          <a:prstGeom prst="rect">
            <a:avLst/>
          </a:prstGeom>
        </p:spPr>
        <p:txBody>
          <a:bodyPr/>
          <a:lstStyle>
            <a:lvl1pPr algn="ctr" rtl="0" eaLnBrk="0" fontAlgn="base" hangingPunct="0">
              <a:spcBef>
                <a:spcPct val="0"/>
              </a:spcBef>
              <a:spcAft>
                <a:spcPct val="0"/>
              </a:spcAft>
              <a:defRPr kumimoji="1" sz="3500" kern="1200">
                <a:solidFill>
                  <a:schemeClr val="tx2"/>
                </a:solidFill>
                <a:latin typeface="微軟正黑體" panose="020B0604030504040204" pitchFamily="34" charset="-120"/>
                <a:ea typeface="微軟正黑體" panose="020B0604030504040204" pitchFamily="34"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4200" b="1" dirty="0" smtClean="0">
                <a:solidFill>
                  <a:srgbClr val="0000FF"/>
                </a:solidFill>
              </a:rPr>
              <a:t>放射性</a:t>
            </a:r>
            <a:r>
              <a:rPr lang="zh-TW" altLang="en-US" sz="4200" b="1" dirty="0">
                <a:solidFill>
                  <a:srgbClr val="0000FF"/>
                </a:solidFill>
              </a:rPr>
              <a:t>物料</a:t>
            </a:r>
            <a:r>
              <a:rPr lang="zh-TW" altLang="en-US" sz="4200" b="1" u="sng" dirty="0">
                <a:solidFill>
                  <a:srgbClr val="0000FF"/>
                </a:solidFill>
              </a:rPr>
              <a:t>管理</a:t>
            </a:r>
            <a:r>
              <a:rPr lang="zh-TW" altLang="en-US" sz="4200" b="1" dirty="0">
                <a:solidFill>
                  <a:srgbClr val="0000FF"/>
                </a:solidFill>
              </a:rPr>
              <a:t>及</a:t>
            </a:r>
            <a:r>
              <a:rPr lang="zh-TW" altLang="en-US" sz="4200" b="1" u="sng" dirty="0" smtClean="0">
                <a:solidFill>
                  <a:srgbClr val="0000FF"/>
                </a:solidFill>
              </a:rPr>
              <a:t>運送</a:t>
            </a:r>
            <a:r>
              <a:rPr lang="zh-TW" altLang="en-US" sz="4200" b="1" dirty="0" smtClean="0">
                <a:solidFill>
                  <a:srgbClr val="0000FF"/>
                </a:solidFill>
              </a:rPr>
              <a:t>等意外事件</a:t>
            </a:r>
            <a:endParaRPr lang="zh-TW" altLang="en-US" sz="4200" dirty="0">
              <a:solidFill>
                <a:srgbClr val="0000FF"/>
              </a:solidFill>
            </a:endParaRPr>
          </a:p>
        </p:txBody>
      </p:sp>
      <p:sp>
        <p:nvSpPr>
          <p:cNvPr id="5" name="文字方塊 4"/>
          <p:cNvSpPr txBox="1"/>
          <p:nvPr/>
        </p:nvSpPr>
        <p:spPr>
          <a:xfrm>
            <a:off x="342152" y="4772561"/>
            <a:ext cx="4001248" cy="1323439"/>
          </a:xfrm>
          <a:prstGeom prst="rect">
            <a:avLst/>
          </a:prstGeom>
          <a:noFill/>
        </p:spPr>
        <p:txBody>
          <a:bodyPr wrap="square" rtlCol="0">
            <a:spAutoFit/>
          </a:bodyPr>
          <a:lstStyle/>
          <a:p>
            <a:pPr marL="342900" indent="-342900">
              <a:buFont typeface="Arial" panose="020B0604020202020204" pitchFamily="34" charset="0"/>
              <a:buChar char="•"/>
            </a:pPr>
            <a:r>
              <a:rPr lang="zh-TW" altLang="en-US" sz="2800" b="1" spc="-5" dirty="0" smtClean="0">
                <a:solidFill>
                  <a:prstClr val="black"/>
                </a:solidFill>
                <a:latin typeface="微軟正黑體" panose="020B0604030504040204" pitchFamily="34" charset="-120"/>
                <a:ea typeface="微軟正黑體" panose="020B0604030504040204" pitchFamily="34" charset="-120"/>
                <a:cs typeface="微軟正黑體"/>
              </a:rPr>
              <a:t>國內案例：</a:t>
            </a:r>
            <a:r>
              <a:rPr lang="zh-TW" altLang="en-US" sz="2600" dirty="0" smtClean="0">
                <a:solidFill>
                  <a:srgbClr val="000000"/>
                </a:solidFill>
                <a:latin typeface="Lucida Sans Unicode" pitchFamily="34" charset="0"/>
                <a:ea typeface="微軟正黑體" pitchFamily="34" charset="-120"/>
              </a:rPr>
              <a:t>民國</a:t>
            </a:r>
            <a:r>
              <a:rPr lang="en-US" altLang="zh-TW" sz="2600" dirty="0">
                <a:solidFill>
                  <a:srgbClr val="000000"/>
                </a:solidFill>
                <a:latin typeface="Lucida Sans Unicode" pitchFamily="34" charset="0"/>
                <a:ea typeface="微軟正黑體" pitchFamily="34" charset="-120"/>
              </a:rPr>
              <a:t>88</a:t>
            </a:r>
            <a:r>
              <a:rPr lang="zh-TW" altLang="en-US" sz="2600" dirty="0">
                <a:solidFill>
                  <a:srgbClr val="000000"/>
                </a:solidFill>
                <a:latin typeface="Lucida Sans Unicode" pitchFamily="34" charset="0"/>
                <a:ea typeface="微軟正黑體" pitchFamily="34" charset="-120"/>
              </a:rPr>
              <a:t>年核三廠核子燃料運送意外</a:t>
            </a:r>
            <a:r>
              <a:rPr lang="zh-TW" altLang="en-US" sz="2600" b="1" spc="-5" dirty="0" smtClean="0">
                <a:solidFill>
                  <a:prstClr val="black"/>
                </a:solidFill>
                <a:latin typeface="微軟正黑體" panose="020B0604030504040204" pitchFamily="34" charset="-120"/>
                <a:ea typeface="微軟正黑體" panose="020B0604030504040204" pitchFamily="34" charset="-120"/>
                <a:cs typeface="微軟正黑體"/>
              </a:rPr>
              <a:t>。</a:t>
            </a:r>
            <a:endParaRPr lang="zh-TW" altLang="en-US" sz="2600" b="1" spc="-5" dirty="0">
              <a:solidFill>
                <a:prstClr val="black"/>
              </a:solidFill>
              <a:latin typeface="微軟正黑體" panose="020B0604030504040204" pitchFamily="34" charset="-120"/>
              <a:ea typeface="微軟正黑體" panose="020B0604030504040204" pitchFamily="34" charset="-120"/>
              <a:cs typeface="微軟正黑體"/>
            </a:endParaRPr>
          </a:p>
        </p:txBody>
      </p:sp>
      <p:pic>
        <p:nvPicPr>
          <p:cNvPr id="2050" name="Picture 2" descr="C:\Users\cllai\AppData\Local\Microsoft\Windows\Temporary Internet Files\Content.IE5\3FZPD6LB\publicdomainq-0003938llusjn[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204069"/>
            <a:ext cx="3406268" cy="214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4959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291389"/>
            <a:ext cx="9143999" cy="0"/>
          </a:xfrm>
          <a:custGeom>
            <a:avLst/>
            <a:gdLst/>
            <a:ahLst/>
            <a:cxnLst/>
            <a:rect l="l" t="t" r="r" b="b"/>
            <a:pathLst>
              <a:path w="9143999">
                <a:moveTo>
                  <a:pt x="0" y="0"/>
                </a:moveTo>
                <a:lnTo>
                  <a:pt x="9143999" y="0"/>
                </a:lnTo>
              </a:path>
            </a:pathLst>
          </a:custGeom>
          <a:ln w="48895">
            <a:solidFill>
              <a:srgbClr val="A6A6A6"/>
            </a:solidFill>
          </a:ln>
        </p:spPr>
        <p:txBody>
          <a:bodyPr wrap="square" lIns="0" tIns="0" rIns="0" bIns="0" rtlCol="0">
            <a:noAutofit/>
          </a:bodyPr>
          <a:lstStyle/>
          <a:p>
            <a:endParaRPr>
              <a:solidFill>
                <a:prstClr val="black"/>
              </a:solidFill>
            </a:endParaRPr>
          </a:p>
        </p:txBody>
      </p:sp>
      <p:sp>
        <p:nvSpPr>
          <p:cNvPr id="3" name="object 3"/>
          <p:cNvSpPr/>
          <p:nvPr/>
        </p:nvSpPr>
        <p:spPr>
          <a:xfrm>
            <a:off x="0" y="7339013"/>
            <a:ext cx="9144000" cy="128587"/>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5" name="object 5"/>
          <p:cNvSpPr/>
          <p:nvPr/>
        </p:nvSpPr>
        <p:spPr>
          <a:xfrm>
            <a:off x="0" y="617539"/>
            <a:ext cx="9144000" cy="6665912"/>
          </a:xfrm>
          <a:custGeom>
            <a:avLst/>
            <a:gdLst/>
            <a:ahLst/>
            <a:cxnLst/>
            <a:rect l="l" t="t" r="r" b="b"/>
            <a:pathLst>
              <a:path w="9144000" h="6665912">
                <a:moveTo>
                  <a:pt x="0" y="6665912"/>
                </a:moveTo>
                <a:lnTo>
                  <a:pt x="9144000" y="6665912"/>
                </a:lnTo>
                <a:lnTo>
                  <a:pt x="9144000" y="0"/>
                </a:lnTo>
              </a:path>
            </a:pathLst>
          </a:custGeom>
          <a:ln w="12700">
            <a:solidFill>
              <a:srgbClr val="FFFFFF"/>
            </a:solidFill>
          </a:ln>
        </p:spPr>
        <p:txBody>
          <a:bodyPr wrap="square" lIns="0" tIns="0" rIns="0" bIns="0" rtlCol="0">
            <a:noAutofit/>
          </a:bodyPr>
          <a:lstStyle/>
          <a:p>
            <a:endParaRPr>
              <a:solidFill>
                <a:prstClr val="black"/>
              </a:solidFill>
            </a:endParaRPr>
          </a:p>
        </p:txBody>
      </p:sp>
      <p:sp>
        <p:nvSpPr>
          <p:cNvPr id="6" name="object 6"/>
          <p:cNvSpPr/>
          <p:nvPr/>
        </p:nvSpPr>
        <p:spPr>
          <a:xfrm>
            <a:off x="0" y="617539"/>
            <a:ext cx="0" cy="6665912"/>
          </a:xfrm>
          <a:custGeom>
            <a:avLst/>
            <a:gdLst/>
            <a:ahLst/>
            <a:cxnLst/>
            <a:rect l="l" t="t" r="r" b="b"/>
            <a:pathLst>
              <a:path h="6665912">
                <a:moveTo>
                  <a:pt x="0" y="0"/>
                </a:moveTo>
                <a:lnTo>
                  <a:pt x="0" y="6665912"/>
                </a:lnTo>
              </a:path>
            </a:pathLst>
          </a:custGeom>
          <a:ln w="12700">
            <a:solidFill>
              <a:srgbClr val="FFFFFF"/>
            </a:solidFill>
          </a:ln>
        </p:spPr>
        <p:txBody>
          <a:bodyPr wrap="square" lIns="0" tIns="0" rIns="0" bIns="0" rtlCol="0">
            <a:noAutofit/>
          </a:bodyPr>
          <a:lstStyle/>
          <a:p>
            <a:endParaRPr>
              <a:solidFill>
                <a:prstClr val="black"/>
              </a:solidFill>
            </a:endParaRPr>
          </a:p>
        </p:txBody>
      </p:sp>
      <p:sp>
        <p:nvSpPr>
          <p:cNvPr id="7" name="object 7"/>
          <p:cNvSpPr txBox="1"/>
          <p:nvPr/>
        </p:nvSpPr>
        <p:spPr>
          <a:xfrm>
            <a:off x="264227" y="3836925"/>
            <a:ext cx="8574973" cy="3021075"/>
          </a:xfrm>
          <a:prstGeom prst="rect">
            <a:avLst/>
          </a:prstGeom>
        </p:spPr>
        <p:txBody>
          <a:bodyPr vert="horz" wrap="square" lIns="0" tIns="0" rIns="0" bIns="0" rtlCol="0">
            <a:noAutofit/>
          </a:bodyPr>
          <a:lstStyle/>
          <a:p>
            <a:pPr marL="360000" indent="-457200">
              <a:spcBef>
                <a:spcPts val="265"/>
              </a:spcBef>
              <a:buFont typeface="Wingdings" panose="05000000000000000000" pitchFamily="2" charset="2"/>
              <a:buChar char="u"/>
            </a:pPr>
            <a:r>
              <a:rPr lang="zh-TW" altLang="en-US" sz="2600" spc="95" dirty="0" smtClean="0">
                <a:solidFill>
                  <a:prstClr val="black"/>
                </a:solidFill>
                <a:latin typeface="微軟正黑體" panose="020B0604030504040204" pitchFamily="34" charset="-120"/>
                <a:ea typeface="微軟正黑體" panose="020B0604030504040204" pitchFamily="34" charset="-120"/>
                <a:cs typeface="微軟正黑體"/>
              </a:rPr>
              <a:t>目的：</a:t>
            </a:r>
            <a:r>
              <a:rPr lang="zh-TW" altLang="en-US" sz="2600" spc="110" dirty="0" smtClean="0">
                <a:solidFill>
                  <a:prstClr val="black"/>
                </a:solidFill>
                <a:latin typeface="微軟正黑體" panose="020B0604030504040204" pitchFamily="34" charset="-120"/>
                <a:ea typeface="微軟正黑體" panose="020B0604030504040204" pitchFamily="34" charset="-120"/>
                <a:cs typeface="微軟正黑體"/>
              </a:rPr>
              <a:t>當</a:t>
            </a:r>
            <a:r>
              <a:rPr lang="zh-TW" altLang="en-US" sz="2600" spc="95" dirty="0" smtClean="0">
                <a:solidFill>
                  <a:prstClr val="black"/>
                </a:solidFill>
                <a:latin typeface="微軟正黑體" panose="020B0604030504040204" pitchFamily="34" charset="-120"/>
                <a:ea typeface="微軟正黑體" panose="020B0604030504040204" pitchFamily="34" charset="-120"/>
                <a:cs typeface="微軟正黑體"/>
              </a:rPr>
              <a:t>境外發</a:t>
            </a:r>
            <a:r>
              <a:rPr lang="zh-TW" altLang="en-US" sz="2600" spc="110" dirty="0" smtClean="0">
                <a:solidFill>
                  <a:prstClr val="black"/>
                </a:solidFill>
                <a:latin typeface="微軟正黑體" panose="020B0604030504040204" pitchFamily="34" charset="-120"/>
                <a:ea typeface="微軟正黑體" panose="020B0604030504040204" pitchFamily="34" charset="-120"/>
                <a:cs typeface="微軟正黑體"/>
              </a:rPr>
              <a:t>生</a:t>
            </a:r>
            <a:r>
              <a:rPr lang="zh-TW" altLang="en-US" sz="2600" spc="95" dirty="0" smtClean="0">
                <a:solidFill>
                  <a:srgbClr val="006600"/>
                </a:solidFill>
                <a:latin typeface="微軟正黑體" panose="020B0604030504040204" pitchFamily="34" charset="-120"/>
                <a:ea typeface="微軟正黑體" panose="020B0604030504040204" pitchFamily="34" charset="-120"/>
                <a:cs typeface="微軟正黑體"/>
              </a:rPr>
              <a:t>核子事</a:t>
            </a:r>
            <a:r>
              <a:rPr lang="zh-TW" altLang="en-US" sz="2600" spc="110" dirty="0" smtClean="0">
                <a:solidFill>
                  <a:srgbClr val="006600"/>
                </a:solidFill>
                <a:latin typeface="微軟正黑體" panose="020B0604030504040204" pitchFamily="34" charset="-120"/>
                <a:ea typeface="微軟正黑體" panose="020B0604030504040204" pitchFamily="34" charset="-120"/>
                <a:cs typeface="微軟正黑體"/>
              </a:rPr>
              <a:t>故</a:t>
            </a:r>
            <a:r>
              <a:rPr lang="zh-TW" altLang="en-US" sz="2600" spc="95" dirty="0" smtClean="0">
                <a:solidFill>
                  <a:prstClr val="black"/>
                </a:solidFill>
                <a:latin typeface="微軟正黑體" panose="020B0604030504040204" pitchFamily="34" charset="-120"/>
                <a:ea typeface="微軟正黑體" panose="020B0604030504040204" pitchFamily="34" charset="-120"/>
                <a:cs typeface="微軟正黑體"/>
              </a:rPr>
              <a:t>或</a:t>
            </a:r>
            <a:r>
              <a:rPr lang="zh-TW" altLang="en-US" sz="2600" spc="95" dirty="0" smtClean="0">
                <a:solidFill>
                  <a:srgbClr val="006600"/>
                </a:solidFill>
                <a:latin typeface="微軟正黑體" panose="020B0604030504040204" pitchFamily="34" charset="-120"/>
                <a:ea typeface="微軟正黑體" panose="020B0604030504040204" pitchFamily="34" charset="-120"/>
                <a:cs typeface="微軟正黑體"/>
              </a:rPr>
              <a:t>核彈爆炸事故</a:t>
            </a:r>
            <a:r>
              <a:rPr lang="zh-TW" altLang="en-US" sz="2600" spc="-30" dirty="0" smtClean="0">
                <a:solidFill>
                  <a:prstClr val="black"/>
                </a:solidFill>
                <a:latin typeface="微軟正黑體" panose="020B0604030504040204" pitchFamily="34" charset="-120"/>
                <a:ea typeface="微軟正黑體" panose="020B0604030504040204" pitchFamily="34" charset="-120"/>
                <a:cs typeface="微軟正黑體"/>
              </a:rPr>
              <a:t>時</a:t>
            </a:r>
            <a:r>
              <a:rPr lang="zh-TW" altLang="en-US" sz="2600" spc="100" dirty="0" smtClean="0">
                <a:solidFill>
                  <a:prstClr val="black"/>
                </a:solidFill>
                <a:latin typeface="微軟正黑體" panose="020B0604030504040204" pitchFamily="34" charset="-120"/>
                <a:ea typeface="微軟正黑體" panose="020B0604030504040204" pitchFamily="34" charset="-120"/>
                <a:cs typeface="微軟正黑體"/>
              </a:rPr>
              <a:t>，</a:t>
            </a:r>
            <a:r>
              <a:rPr lang="zh-TW" altLang="en-US" sz="2600" spc="95" dirty="0" smtClean="0">
                <a:solidFill>
                  <a:prstClr val="black"/>
                </a:solidFill>
                <a:latin typeface="微軟正黑體" panose="020B0604030504040204" pitchFamily="34" charset="-120"/>
                <a:ea typeface="微軟正黑體" panose="020B0604030504040204" pitchFamily="34" charset="-120"/>
                <a:cs typeface="微軟正黑體"/>
              </a:rPr>
              <a:t>為提</a:t>
            </a:r>
            <a:r>
              <a:rPr lang="zh-TW" altLang="en-US" sz="2600" spc="110" dirty="0" smtClean="0">
                <a:solidFill>
                  <a:prstClr val="black"/>
                </a:solidFill>
                <a:latin typeface="微軟正黑體" panose="020B0604030504040204" pitchFamily="34" charset="-120"/>
                <a:ea typeface="微軟正黑體" panose="020B0604030504040204" pitchFamily="34" charset="-120"/>
                <a:cs typeface="微軟正黑體"/>
              </a:rPr>
              <a:t>供</a:t>
            </a:r>
            <a:r>
              <a:rPr lang="zh-TW" altLang="en-US" sz="2600" spc="95" dirty="0" smtClean="0">
                <a:solidFill>
                  <a:prstClr val="black"/>
                </a:solidFill>
                <a:latin typeface="微軟正黑體" panose="020B0604030504040204" pitchFamily="34" charset="-120"/>
                <a:ea typeface="微軟正黑體" panose="020B0604030504040204" pitchFamily="34" charset="-120"/>
                <a:cs typeface="微軟正黑體"/>
              </a:rPr>
              <a:t>國內</a:t>
            </a:r>
            <a:r>
              <a:rPr lang="zh-TW" altLang="en-US" sz="2600" spc="95" dirty="0">
                <a:solidFill>
                  <a:prstClr val="black"/>
                </a:solidFill>
                <a:latin typeface="微軟正黑體" panose="020B0604030504040204" pitchFamily="34" charset="-120"/>
                <a:ea typeface="微軟正黑體" panose="020B0604030504040204" pitchFamily="34" charset="-120"/>
                <a:cs typeface="微軟正黑體"/>
              </a:rPr>
              <a:t>相</a:t>
            </a:r>
            <a:r>
              <a:rPr lang="zh-TW" altLang="en-US" sz="2600" spc="110" dirty="0">
                <a:solidFill>
                  <a:prstClr val="black"/>
                </a:solidFill>
                <a:latin typeface="微軟正黑體" panose="020B0604030504040204" pitchFamily="34" charset="-120"/>
                <a:ea typeface="微軟正黑體" panose="020B0604030504040204" pitchFamily="34" charset="-120"/>
                <a:cs typeface="微軟正黑體"/>
              </a:rPr>
              <a:t>關</a:t>
            </a:r>
            <a:r>
              <a:rPr lang="zh-TW" altLang="en-US" sz="2600" spc="95" dirty="0">
                <a:solidFill>
                  <a:prstClr val="black"/>
                </a:solidFill>
                <a:latin typeface="微軟正黑體" panose="020B0604030504040204" pitchFamily="34" charset="-120"/>
                <a:ea typeface="微軟正黑體" panose="020B0604030504040204" pitchFamily="34" charset="-120"/>
                <a:cs typeface="微軟正黑體"/>
              </a:rPr>
              <a:t>機關啟</a:t>
            </a:r>
            <a:r>
              <a:rPr lang="zh-TW" altLang="en-US" sz="2600" spc="110" dirty="0">
                <a:solidFill>
                  <a:prstClr val="black"/>
                </a:solidFill>
                <a:latin typeface="微軟正黑體" panose="020B0604030504040204" pitchFamily="34" charset="-120"/>
                <a:ea typeface="微軟正黑體" panose="020B0604030504040204" pitchFamily="34" charset="-120"/>
                <a:cs typeface="微軟正黑體"/>
              </a:rPr>
              <a:t>動</a:t>
            </a:r>
            <a:r>
              <a:rPr lang="zh-TW" altLang="en-US" sz="2600" spc="95" dirty="0">
                <a:solidFill>
                  <a:prstClr val="black"/>
                </a:solidFill>
                <a:latin typeface="微軟正黑體" panose="020B0604030504040204" pitchFamily="34" charset="-120"/>
                <a:ea typeface="微軟正黑體" panose="020B0604030504040204" pitchFamily="34" charset="-120"/>
                <a:cs typeface="微軟正黑體"/>
              </a:rPr>
              <a:t>境外核災應變之</a:t>
            </a:r>
            <a:r>
              <a:rPr lang="zh-TW" altLang="en-US" sz="2600" spc="-30" dirty="0" smtClean="0">
                <a:solidFill>
                  <a:prstClr val="black"/>
                </a:solidFill>
                <a:latin typeface="微軟正黑體" panose="020B0604030504040204" pitchFamily="34" charset="-120"/>
                <a:ea typeface="微軟正黑體" panose="020B0604030504040204" pitchFamily="34" charset="-120"/>
                <a:cs typeface="微軟正黑體"/>
              </a:rPr>
              <a:t>作</a:t>
            </a:r>
            <a:r>
              <a:rPr lang="zh-TW" altLang="en-US" sz="2600" spc="95" dirty="0" smtClean="0">
                <a:solidFill>
                  <a:prstClr val="black"/>
                </a:solidFill>
                <a:latin typeface="微軟正黑體" panose="020B0604030504040204" pitchFamily="34" charset="-120"/>
                <a:ea typeface="微軟正黑體" panose="020B0604030504040204" pitchFamily="34" charset="-120"/>
                <a:cs typeface="微軟正黑體"/>
              </a:rPr>
              <a:t>業</a:t>
            </a:r>
            <a:r>
              <a:rPr lang="zh-TW" altLang="en-US" sz="2600" spc="95" dirty="0">
                <a:solidFill>
                  <a:prstClr val="black"/>
                </a:solidFill>
                <a:latin typeface="微軟正黑體" panose="020B0604030504040204" pitchFamily="34" charset="-120"/>
                <a:ea typeface="微軟正黑體" panose="020B0604030504040204" pitchFamily="34" charset="-120"/>
                <a:cs typeface="微軟正黑體"/>
              </a:rPr>
              <a:t>程序</a:t>
            </a:r>
            <a:r>
              <a:rPr lang="zh-TW" altLang="en-US" sz="2600" spc="110" dirty="0">
                <a:solidFill>
                  <a:prstClr val="black"/>
                </a:solidFill>
                <a:latin typeface="微軟正黑體" panose="020B0604030504040204" pitchFamily="34" charset="-120"/>
                <a:ea typeface="微軟正黑體" panose="020B0604030504040204" pitchFamily="34" charset="-120"/>
                <a:cs typeface="微軟正黑體"/>
              </a:rPr>
              <a:t>及</a:t>
            </a:r>
            <a:r>
              <a:rPr lang="zh-TW" altLang="en-US" sz="2600" spc="95" dirty="0" smtClean="0">
                <a:solidFill>
                  <a:prstClr val="black"/>
                </a:solidFill>
                <a:latin typeface="微軟正黑體" panose="020B0604030504040204" pitchFamily="34" charset="-120"/>
                <a:ea typeface="微軟正黑體" panose="020B0604030504040204" pitchFamily="34" charset="-120"/>
                <a:cs typeface="微軟正黑體"/>
              </a:rPr>
              <a:t>任務分</a:t>
            </a:r>
            <a:r>
              <a:rPr lang="zh-TW" altLang="en-US" sz="2600" spc="140" dirty="0" smtClean="0">
                <a:solidFill>
                  <a:prstClr val="black"/>
                </a:solidFill>
                <a:latin typeface="微軟正黑體" panose="020B0604030504040204" pitchFamily="34" charset="-120"/>
                <a:ea typeface="微軟正黑體" panose="020B0604030504040204" pitchFamily="34" charset="-120"/>
                <a:cs typeface="微軟正黑體"/>
              </a:rPr>
              <a:t>工</a:t>
            </a:r>
            <a:r>
              <a:rPr lang="zh-TW" altLang="en-US" sz="2600" spc="100" dirty="0">
                <a:solidFill>
                  <a:prstClr val="black"/>
                </a:solidFill>
                <a:latin typeface="微軟正黑體" panose="020B0604030504040204" pitchFamily="34" charset="-120"/>
                <a:ea typeface="微軟正黑體" panose="020B0604030504040204" pitchFamily="34" charset="-120"/>
                <a:cs typeface="微軟正黑體"/>
              </a:rPr>
              <a:t>，</a:t>
            </a:r>
            <a:r>
              <a:rPr lang="zh-TW" altLang="en-US" sz="2600" spc="95" dirty="0">
                <a:solidFill>
                  <a:prstClr val="black"/>
                </a:solidFill>
                <a:latin typeface="微軟正黑體" panose="020B0604030504040204" pitchFamily="34" charset="-120"/>
                <a:ea typeface="微軟正黑體" panose="020B0604030504040204" pitchFamily="34" charset="-120"/>
                <a:cs typeface="微軟正黑體"/>
              </a:rPr>
              <a:t>採取</a:t>
            </a:r>
            <a:r>
              <a:rPr lang="zh-TW" altLang="en-US" sz="2600" spc="110" dirty="0">
                <a:solidFill>
                  <a:prstClr val="black"/>
                </a:solidFill>
                <a:latin typeface="微軟正黑體" panose="020B0604030504040204" pitchFamily="34" charset="-120"/>
                <a:ea typeface="微軟正黑體" panose="020B0604030504040204" pitchFamily="34" charset="-120"/>
                <a:cs typeface="微軟正黑體"/>
              </a:rPr>
              <a:t>有</a:t>
            </a:r>
            <a:r>
              <a:rPr lang="zh-TW" altLang="en-US" sz="2600" spc="95" dirty="0">
                <a:solidFill>
                  <a:prstClr val="black"/>
                </a:solidFill>
                <a:latin typeface="微軟正黑體" panose="020B0604030504040204" pitchFamily="34" charset="-120"/>
                <a:ea typeface="微軟正黑體" panose="020B0604030504040204" pitchFamily="34" charset="-120"/>
                <a:cs typeface="微軟正黑體"/>
              </a:rPr>
              <a:t>效應變措施以</a:t>
            </a:r>
            <a:r>
              <a:rPr lang="zh-TW" altLang="en-US" sz="2600" spc="95" dirty="0" smtClean="0">
                <a:solidFill>
                  <a:prstClr val="black"/>
                </a:solidFill>
                <a:latin typeface="微軟正黑體" panose="020B0604030504040204" pitchFamily="34" charset="-120"/>
                <a:ea typeface="微軟正黑體" panose="020B0604030504040204" pitchFamily="34" charset="-120"/>
                <a:cs typeface="微軟正黑體"/>
              </a:rPr>
              <a:t>確</a:t>
            </a:r>
            <a:r>
              <a:rPr lang="zh-TW" altLang="en-US" sz="2600" spc="-30" dirty="0" smtClean="0">
                <a:solidFill>
                  <a:prstClr val="black"/>
                </a:solidFill>
                <a:latin typeface="微軟正黑體" panose="020B0604030504040204" pitchFamily="34" charset="-120"/>
                <a:ea typeface="微軟正黑體" panose="020B0604030504040204" pitchFamily="34" charset="-120"/>
                <a:cs typeface="微軟正黑體"/>
              </a:rPr>
              <a:t>保</a:t>
            </a:r>
            <a:r>
              <a:rPr lang="zh-TW" altLang="en-US" sz="2600" spc="-35" dirty="0" smtClean="0">
                <a:solidFill>
                  <a:prstClr val="black"/>
                </a:solidFill>
                <a:latin typeface="微軟正黑體" panose="020B0604030504040204" pitchFamily="34" charset="-120"/>
                <a:ea typeface="微軟正黑體" panose="020B0604030504040204" pitchFamily="34" charset="-120"/>
                <a:cs typeface="微軟正黑體"/>
              </a:rPr>
              <a:t>國人</a:t>
            </a:r>
            <a:r>
              <a:rPr lang="zh-TW" altLang="en-US" sz="2600" spc="-35" dirty="0">
                <a:solidFill>
                  <a:prstClr val="black"/>
                </a:solidFill>
                <a:latin typeface="微軟正黑體" panose="020B0604030504040204" pitchFamily="34" charset="-120"/>
                <a:ea typeface="微軟正黑體" panose="020B0604030504040204" pitchFamily="34" charset="-120"/>
                <a:cs typeface="微軟正黑體"/>
              </a:rPr>
              <a:t>健康與安</a:t>
            </a:r>
            <a:r>
              <a:rPr lang="zh-TW" altLang="en-US" sz="2600" spc="-30" dirty="0">
                <a:solidFill>
                  <a:prstClr val="black"/>
                </a:solidFill>
                <a:latin typeface="微軟正黑體" panose="020B0604030504040204" pitchFamily="34" charset="-120"/>
                <a:ea typeface="微軟正黑體" panose="020B0604030504040204" pitchFamily="34" charset="-120"/>
                <a:cs typeface="微軟正黑體"/>
              </a:rPr>
              <a:t>全</a:t>
            </a:r>
            <a:r>
              <a:rPr lang="zh-TW" altLang="en-US" sz="2600" spc="-30" dirty="0" smtClean="0">
                <a:solidFill>
                  <a:prstClr val="black"/>
                </a:solidFill>
                <a:latin typeface="微軟正黑體" panose="020B0604030504040204" pitchFamily="34" charset="-120"/>
                <a:ea typeface="微軟正黑體" panose="020B0604030504040204" pitchFamily="34" charset="-120"/>
                <a:cs typeface="微軟正黑體"/>
              </a:rPr>
              <a:t>。</a:t>
            </a:r>
            <a:endParaRPr lang="en-US" altLang="zh-TW" sz="2600" spc="-30" dirty="0">
              <a:solidFill>
                <a:prstClr val="black"/>
              </a:solidFill>
              <a:latin typeface="微軟正黑體" panose="020B0604030504040204" pitchFamily="34" charset="-120"/>
              <a:ea typeface="微軟正黑體" panose="020B0604030504040204" pitchFamily="34" charset="-120"/>
              <a:cs typeface="微軟正黑體"/>
            </a:endParaRPr>
          </a:p>
          <a:p>
            <a:pPr marL="360000" indent="-457200">
              <a:spcBef>
                <a:spcPts val="265"/>
              </a:spcBef>
              <a:buFont typeface="Wingdings" panose="05000000000000000000" pitchFamily="2" charset="2"/>
              <a:buChar char="u"/>
            </a:pPr>
            <a:r>
              <a:rPr sz="2600" spc="95" dirty="0" err="1" smtClean="0">
                <a:solidFill>
                  <a:prstClr val="black"/>
                </a:solidFill>
                <a:latin typeface="微軟正黑體" panose="020B0604030504040204" pitchFamily="34" charset="-120"/>
                <a:ea typeface="微軟正黑體" panose="020B0604030504040204" pitchFamily="34" charset="-120"/>
                <a:cs typeface="微軟正黑體"/>
              </a:rPr>
              <a:t>適用時</a:t>
            </a:r>
            <a:r>
              <a:rPr sz="2600" spc="110" dirty="0" err="1" smtClean="0">
                <a:solidFill>
                  <a:prstClr val="black"/>
                </a:solidFill>
                <a:latin typeface="微軟正黑體" panose="020B0604030504040204" pitchFamily="34" charset="-120"/>
                <a:ea typeface="微軟正黑體" panose="020B0604030504040204" pitchFamily="34" charset="-120"/>
                <a:cs typeface="微軟正黑體"/>
              </a:rPr>
              <a:t>機</a:t>
            </a:r>
            <a:r>
              <a:rPr sz="2600" spc="95" dirty="0" smtClean="0">
                <a:solidFill>
                  <a:prstClr val="black"/>
                </a:solidFill>
                <a:latin typeface="微軟正黑體" panose="020B0604030504040204" pitchFamily="34" charset="-120"/>
                <a:ea typeface="微軟正黑體" panose="020B0604030504040204" pitchFamily="34" charset="-120"/>
                <a:cs typeface="微軟正黑體"/>
              </a:rPr>
              <a:t>：</a:t>
            </a:r>
            <a:endParaRPr lang="en-US" sz="2600" spc="95" dirty="0" smtClean="0">
              <a:solidFill>
                <a:prstClr val="black"/>
              </a:solidFill>
              <a:latin typeface="微軟正黑體" panose="020B0604030504040204" pitchFamily="34" charset="-120"/>
              <a:ea typeface="微軟正黑體" panose="020B0604030504040204" pitchFamily="34" charset="-120"/>
              <a:cs typeface="微軟正黑體"/>
            </a:endParaRPr>
          </a:p>
          <a:p>
            <a:pPr marL="971550" lvl="1" indent="-514350">
              <a:spcBef>
                <a:spcPts val="265"/>
              </a:spcBef>
              <a:buFontTx/>
              <a:buAutoNum type="arabicParenBoth"/>
            </a:pPr>
            <a:r>
              <a:rPr sz="2600" spc="110" dirty="0" err="1" smtClean="0">
                <a:solidFill>
                  <a:prstClr val="black"/>
                </a:solidFill>
                <a:latin typeface="微軟正黑體" panose="020B0604030504040204" pitchFamily="34" charset="-120"/>
                <a:ea typeface="微軟正黑體" panose="020B0604030504040204" pitchFamily="34" charset="-120"/>
                <a:cs typeface="微軟正黑體"/>
              </a:rPr>
              <a:t>境外發生</a:t>
            </a:r>
            <a:r>
              <a:rPr sz="2600" spc="95" dirty="0" err="1" smtClean="0">
                <a:solidFill>
                  <a:srgbClr val="0000FF"/>
                </a:solidFill>
                <a:latin typeface="微軟正黑體" panose="020B0604030504040204" pitchFamily="34" charset="-120"/>
                <a:ea typeface="微軟正黑體" panose="020B0604030504040204" pitchFamily="34" charset="-120"/>
                <a:cs typeface="微軟正黑體"/>
              </a:rPr>
              <a:t>核子</a:t>
            </a:r>
            <a:r>
              <a:rPr sz="2600" spc="110" dirty="0" err="1" smtClean="0">
                <a:solidFill>
                  <a:srgbClr val="0000FF"/>
                </a:solidFill>
                <a:latin typeface="微軟正黑體" panose="020B0604030504040204" pitchFamily="34" charset="-120"/>
                <a:ea typeface="微軟正黑體" panose="020B0604030504040204" pitchFamily="34" charset="-120"/>
                <a:cs typeface="微軟正黑體"/>
              </a:rPr>
              <a:t>事</a:t>
            </a:r>
            <a:r>
              <a:rPr sz="2600" spc="95" dirty="0" err="1" smtClean="0">
                <a:solidFill>
                  <a:srgbClr val="0000FF"/>
                </a:solidFill>
                <a:latin typeface="微軟正黑體" panose="020B0604030504040204" pitchFamily="34" charset="-120"/>
                <a:ea typeface="微軟正黑體" panose="020B0604030504040204" pitchFamily="34" charset="-120"/>
                <a:cs typeface="微軟正黑體"/>
              </a:rPr>
              <a:t>故</a:t>
            </a:r>
            <a:r>
              <a:rPr lang="en-US" altLang="zh-TW" sz="2600" spc="95" dirty="0" smtClean="0">
                <a:solidFill>
                  <a:srgbClr val="0000FF"/>
                </a:solidFill>
                <a:latin typeface="微軟正黑體" panose="020B0604030504040204" pitchFamily="34" charset="-120"/>
                <a:ea typeface="微軟正黑體" panose="020B0604030504040204" pitchFamily="34" charset="-120"/>
                <a:cs typeface="微軟正黑體"/>
                <a:hlinkClick r:id="rId4"/>
              </a:rPr>
              <a:t>(</a:t>
            </a:r>
            <a:r>
              <a:rPr kumimoji="1" lang="en-US" altLang="zh-TW" sz="2600" dirty="0" smtClean="0">
                <a:solidFill>
                  <a:srgbClr val="0000FF"/>
                </a:solidFill>
                <a:latin typeface="微軟正黑體" pitchFamily="34" charset="-120"/>
                <a:ea typeface="微軟正黑體" pitchFamily="34" charset="-120"/>
                <a:hlinkClick r:id="rId4"/>
              </a:rPr>
              <a:t>INES</a:t>
            </a:r>
            <a:r>
              <a:rPr kumimoji="1" lang="zh-TW" altLang="en-US" sz="2600" dirty="0" smtClean="0">
                <a:solidFill>
                  <a:srgbClr val="0000FF"/>
                </a:solidFill>
                <a:latin typeface="微軟正黑體" pitchFamily="34" charset="-120"/>
                <a:ea typeface="微軟正黑體" pitchFamily="34" charset="-120"/>
                <a:hlinkClick r:id="rId4"/>
              </a:rPr>
              <a:t> </a:t>
            </a:r>
            <a:r>
              <a:rPr kumimoji="1" lang="en-US" altLang="zh-TW" sz="2600" dirty="0" smtClean="0">
                <a:solidFill>
                  <a:srgbClr val="0000FF"/>
                </a:solidFill>
                <a:latin typeface="微軟正黑體" pitchFamily="34" charset="-120"/>
                <a:ea typeface="微軟正黑體" pitchFamily="34" charset="-120"/>
                <a:hlinkClick r:id="rId4"/>
              </a:rPr>
              <a:t>5</a:t>
            </a:r>
            <a:r>
              <a:rPr kumimoji="1" lang="zh-TW" altLang="en-US" sz="2600" dirty="0">
                <a:solidFill>
                  <a:srgbClr val="0000FF"/>
                </a:solidFill>
                <a:latin typeface="微軟正黑體" pitchFamily="34" charset="-120"/>
                <a:ea typeface="微軟正黑體" pitchFamily="34" charset="-120"/>
                <a:hlinkClick r:id="rId4"/>
              </a:rPr>
              <a:t>級以上</a:t>
            </a:r>
            <a:r>
              <a:rPr lang="en-US" altLang="zh-TW" sz="2600" spc="95" dirty="0" smtClean="0">
                <a:solidFill>
                  <a:srgbClr val="0000FF"/>
                </a:solidFill>
                <a:latin typeface="微軟正黑體" panose="020B0604030504040204" pitchFamily="34" charset="-120"/>
                <a:ea typeface="微軟正黑體" panose="020B0604030504040204" pitchFamily="34" charset="-120"/>
                <a:cs typeface="微軟正黑體"/>
                <a:hlinkClick r:id="rId4"/>
              </a:rPr>
              <a:t>)</a:t>
            </a:r>
            <a:endParaRPr lang="en-US" altLang="zh-TW" sz="2600" spc="95" dirty="0" smtClean="0">
              <a:solidFill>
                <a:srgbClr val="0000FF"/>
              </a:solidFill>
              <a:latin typeface="微軟正黑體" panose="020B0604030504040204" pitchFamily="34" charset="-120"/>
              <a:ea typeface="微軟正黑體" panose="020B0604030504040204" pitchFamily="34" charset="-120"/>
              <a:cs typeface="微軟正黑體"/>
            </a:endParaRPr>
          </a:p>
          <a:p>
            <a:pPr marL="971550" lvl="1" indent="-514350">
              <a:spcBef>
                <a:spcPts val="265"/>
              </a:spcBef>
              <a:buFontTx/>
              <a:buAutoNum type="arabicParenBoth"/>
            </a:pPr>
            <a:r>
              <a:rPr sz="2600" spc="95" dirty="0" err="1" smtClean="0">
                <a:solidFill>
                  <a:srgbClr val="0000FF"/>
                </a:solidFill>
                <a:latin typeface="微軟正黑體" panose="020B0604030504040204" pitchFamily="34" charset="-120"/>
                <a:ea typeface="微軟正黑體" panose="020B0604030504040204" pitchFamily="34" charset="-120"/>
                <a:cs typeface="微軟正黑體"/>
              </a:rPr>
              <a:t>核彈爆炸</a:t>
            </a:r>
            <a:r>
              <a:rPr sz="2600" spc="110" dirty="0" err="1" smtClean="0">
                <a:solidFill>
                  <a:srgbClr val="0000FF"/>
                </a:solidFill>
                <a:latin typeface="微軟正黑體" panose="020B0604030504040204" pitchFamily="34" charset="-120"/>
                <a:ea typeface="微軟正黑體" panose="020B0604030504040204" pitchFamily="34" charset="-120"/>
                <a:cs typeface="微軟正黑體"/>
              </a:rPr>
              <a:t>事故</a:t>
            </a:r>
            <a:r>
              <a:rPr sz="2600" spc="95" dirty="0" err="1" smtClean="0">
                <a:solidFill>
                  <a:prstClr val="black"/>
                </a:solidFill>
                <a:latin typeface="微軟正黑體" panose="020B0604030504040204" pitchFamily="34" charset="-120"/>
                <a:ea typeface="微軟正黑體" panose="020B0604030504040204" pitchFamily="34" charset="-120"/>
                <a:cs typeface="微軟正黑體"/>
              </a:rPr>
              <a:t>致放射</a:t>
            </a:r>
            <a:r>
              <a:rPr sz="2600" spc="110" dirty="0" err="1" smtClean="0">
                <a:solidFill>
                  <a:prstClr val="black"/>
                </a:solidFill>
                <a:latin typeface="微軟正黑體" panose="020B0604030504040204" pitchFamily="34" charset="-120"/>
                <a:ea typeface="微軟正黑體" panose="020B0604030504040204" pitchFamily="34" charset="-120"/>
                <a:cs typeface="微軟正黑體"/>
              </a:rPr>
              <a:t>性</a:t>
            </a:r>
            <a:r>
              <a:rPr sz="2600" spc="95" dirty="0" err="1" smtClean="0">
                <a:solidFill>
                  <a:prstClr val="black"/>
                </a:solidFill>
                <a:latin typeface="微軟正黑體" panose="020B0604030504040204" pitchFamily="34" charset="-120"/>
                <a:ea typeface="微軟正黑體" panose="020B0604030504040204" pitchFamily="34" charset="-120"/>
                <a:cs typeface="微軟正黑體"/>
              </a:rPr>
              <a:t>物質外</a:t>
            </a:r>
            <a:r>
              <a:rPr sz="2600" spc="140" dirty="0" err="1" smtClean="0">
                <a:solidFill>
                  <a:prstClr val="black"/>
                </a:solidFill>
                <a:latin typeface="微軟正黑體" panose="020B0604030504040204" pitchFamily="34" charset="-120"/>
                <a:ea typeface="微軟正黑體" panose="020B0604030504040204" pitchFamily="34" charset="-120"/>
                <a:cs typeface="微軟正黑體"/>
              </a:rPr>
              <a:t>釋</a:t>
            </a:r>
            <a:r>
              <a:rPr sz="2600" spc="100" dirty="0" err="1" smtClean="0">
                <a:solidFill>
                  <a:prstClr val="black"/>
                </a:solidFill>
                <a:latin typeface="微軟正黑體" panose="020B0604030504040204" pitchFamily="34" charset="-120"/>
                <a:ea typeface="微軟正黑體" panose="020B0604030504040204" pitchFamily="34" charset="-120"/>
                <a:cs typeface="微軟正黑體"/>
              </a:rPr>
              <a:t>，</a:t>
            </a:r>
            <a:r>
              <a:rPr sz="2600" spc="95" dirty="0" err="1" smtClean="0">
                <a:solidFill>
                  <a:srgbClr val="FF0000"/>
                </a:solidFill>
                <a:latin typeface="微軟正黑體" panose="020B0604030504040204" pitchFamily="34" charset="-120"/>
                <a:ea typeface="微軟正黑體" panose="020B0604030504040204" pitchFamily="34" charset="-120"/>
                <a:cs typeface="微軟正黑體"/>
              </a:rPr>
              <a:t>經原</a:t>
            </a:r>
            <a:r>
              <a:rPr sz="2600" spc="110" dirty="0" err="1" smtClean="0">
                <a:solidFill>
                  <a:srgbClr val="FF0000"/>
                </a:solidFill>
                <a:latin typeface="微軟正黑體" panose="020B0604030504040204" pitchFamily="34" charset="-120"/>
                <a:ea typeface="微軟正黑體" panose="020B0604030504040204" pitchFamily="34" charset="-120"/>
                <a:cs typeface="微軟正黑體"/>
              </a:rPr>
              <a:t>能</a:t>
            </a:r>
            <a:r>
              <a:rPr sz="2600" spc="95" dirty="0" err="1" smtClean="0">
                <a:solidFill>
                  <a:srgbClr val="FF0000"/>
                </a:solidFill>
                <a:latin typeface="微軟正黑體" panose="020B0604030504040204" pitchFamily="34" charset="-120"/>
                <a:ea typeface="微軟正黑體" panose="020B0604030504040204" pitchFamily="34" charset="-120"/>
                <a:cs typeface="微軟正黑體"/>
              </a:rPr>
              <a:t>會研判</a:t>
            </a:r>
            <a:r>
              <a:rPr sz="2600" u="sng" spc="95" dirty="0" err="1" smtClean="0">
                <a:solidFill>
                  <a:srgbClr val="FF0000"/>
                </a:solidFill>
                <a:latin typeface="微軟正黑體" panose="020B0604030504040204" pitchFamily="34" charset="-120"/>
                <a:ea typeface="微軟正黑體" panose="020B0604030504040204" pitchFamily="34" charset="-120"/>
                <a:cs typeface="微軟正黑體"/>
              </a:rPr>
              <a:t>對我國有</a:t>
            </a:r>
            <a:r>
              <a:rPr sz="2600" u="sng" spc="-30" dirty="0" err="1" smtClean="0">
                <a:solidFill>
                  <a:srgbClr val="FF0000"/>
                </a:solidFill>
                <a:latin typeface="微軟正黑體" panose="020B0604030504040204" pitchFamily="34" charset="-120"/>
                <a:ea typeface="微軟正黑體" panose="020B0604030504040204" pitchFamily="34" charset="-120"/>
                <a:cs typeface="微軟正黑體"/>
              </a:rPr>
              <a:t>影</a:t>
            </a:r>
            <a:r>
              <a:rPr sz="2600" u="sng" spc="-35" dirty="0" err="1" smtClean="0">
                <a:solidFill>
                  <a:srgbClr val="FF0000"/>
                </a:solidFill>
                <a:latin typeface="微軟正黑體" panose="020B0604030504040204" pitchFamily="34" charset="-120"/>
                <a:ea typeface="微軟正黑體" panose="020B0604030504040204" pitchFamily="34" charset="-120"/>
                <a:cs typeface="微軟正黑體"/>
              </a:rPr>
              <a:t>響</a:t>
            </a:r>
            <a:r>
              <a:rPr sz="2600" spc="-30" dirty="0" err="1" smtClean="0">
                <a:solidFill>
                  <a:srgbClr val="FF0000"/>
                </a:solidFill>
                <a:latin typeface="微軟正黑體" panose="020B0604030504040204" pitchFamily="34" charset="-120"/>
                <a:ea typeface="微軟正黑體" panose="020B0604030504040204" pitchFamily="34" charset="-120"/>
                <a:cs typeface="微軟正黑體"/>
              </a:rPr>
              <a:t>時</a:t>
            </a:r>
            <a:r>
              <a:rPr sz="2600" spc="-30" dirty="0" smtClean="0">
                <a:solidFill>
                  <a:prstClr val="black"/>
                </a:solidFill>
                <a:latin typeface="微軟正黑體" panose="020B0604030504040204" pitchFamily="34" charset="-120"/>
                <a:ea typeface="微軟正黑體" panose="020B0604030504040204" pitchFamily="34" charset="-120"/>
                <a:cs typeface="微軟正黑體"/>
              </a:rPr>
              <a:t>。</a:t>
            </a:r>
            <a:endParaRPr lang="en-US" sz="2600" spc="-30" dirty="0">
              <a:solidFill>
                <a:prstClr val="black"/>
              </a:solidFill>
              <a:latin typeface="微軟正黑體" panose="020B0604030504040204" pitchFamily="34" charset="-120"/>
              <a:ea typeface="微軟正黑體" panose="020B0604030504040204" pitchFamily="34" charset="-120"/>
              <a:cs typeface="微軟正黑體"/>
            </a:endParaRPr>
          </a:p>
          <a:p>
            <a:pPr marL="577850" marR="12700" indent="-287020" algn="just">
              <a:lnSpc>
                <a:spcPts val="3020"/>
              </a:lnSpc>
            </a:pPr>
            <a:endParaRPr sz="2600" dirty="0">
              <a:solidFill>
                <a:prstClr val="black"/>
              </a:solidFill>
              <a:latin typeface="微軟正黑體"/>
              <a:cs typeface="微軟正黑體"/>
            </a:endParaRPr>
          </a:p>
        </p:txBody>
      </p:sp>
      <p:sp>
        <p:nvSpPr>
          <p:cNvPr id="8" name="object 8"/>
          <p:cNvSpPr/>
          <p:nvPr/>
        </p:nvSpPr>
        <p:spPr>
          <a:xfrm>
            <a:off x="1389125" y="689040"/>
            <a:ext cx="6623050" cy="981075"/>
          </a:xfrm>
          <a:custGeom>
            <a:avLst/>
            <a:gdLst/>
            <a:ahLst/>
            <a:cxnLst/>
            <a:rect l="l" t="t" r="r" b="b"/>
            <a:pathLst>
              <a:path w="6623050" h="981075">
                <a:moveTo>
                  <a:pt x="0" y="981075"/>
                </a:moveTo>
                <a:lnTo>
                  <a:pt x="6623050" y="981075"/>
                </a:lnTo>
                <a:lnTo>
                  <a:pt x="6623050" y="0"/>
                </a:lnTo>
                <a:lnTo>
                  <a:pt x="0" y="0"/>
                </a:lnTo>
                <a:lnTo>
                  <a:pt x="0" y="981075"/>
                </a:lnTo>
                <a:close/>
              </a:path>
            </a:pathLst>
          </a:custGeom>
          <a:ln w="25400">
            <a:solidFill>
              <a:srgbClr val="FFFFFF"/>
            </a:solidFill>
          </a:ln>
        </p:spPr>
        <p:txBody>
          <a:bodyPr wrap="square" lIns="0" tIns="0" rIns="0" bIns="0" rtlCol="0">
            <a:noAutofit/>
          </a:bodyPr>
          <a:lstStyle/>
          <a:p>
            <a:endParaRPr>
              <a:solidFill>
                <a:prstClr val="black"/>
              </a:solidFill>
            </a:endParaRPr>
          </a:p>
        </p:txBody>
      </p:sp>
      <p:sp>
        <p:nvSpPr>
          <p:cNvPr id="10" name="object 10"/>
          <p:cNvSpPr/>
          <p:nvPr/>
        </p:nvSpPr>
        <p:spPr>
          <a:xfrm>
            <a:off x="6999351" y="1600200"/>
            <a:ext cx="2143125" cy="2143125"/>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
        <p:nvSpPr>
          <p:cNvPr id="11" name="object 11"/>
          <p:cNvSpPr/>
          <p:nvPr/>
        </p:nvSpPr>
        <p:spPr>
          <a:xfrm>
            <a:off x="338137" y="1744599"/>
            <a:ext cx="1857375" cy="1933575"/>
          </a:xfrm>
          <a:prstGeom prst="rect">
            <a:avLst/>
          </a:prstGeom>
          <a:blipFill>
            <a:blip r:embed="rId6" cstate="print"/>
            <a:stretch>
              <a:fillRect/>
            </a:stretch>
          </a:blipFill>
        </p:spPr>
        <p:txBody>
          <a:bodyPr wrap="square" lIns="0" tIns="0" rIns="0" bIns="0" rtlCol="0">
            <a:noAutofit/>
          </a:bodyPr>
          <a:lstStyle/>
          <a:p>
            <a:endParaRPr>
              <a:solidFill>
                <a:prstClr val="black"/>
              </a:solidFill>
            </a:endParaRPr>
          </a:p>
        </p:txBody>
      </p:sp>
      <p:sp>
        <p:nvSpPr>
          <p:cNvPr id="12" name="object 12"/>
          <p:cNvSpPr/>
          <p:nvPr/>
        </p:nvSpPr>
        <p:spPr>
          <a:xfrm>
            <a:off x="2362200" y="1838325"/>
            <a:ext cx="4880736" cy="1789303"/>
          </a:xfrm>
          <a:custGeom>
            <a:avLst/>
            <a:gdLst/>
            <a:ahLst/>
            <a:cxnLst/>
            <a:rect l="l" t="t" r="r" b="b"/>
            <a:pathLst>
              <a:path w="4753736" h="1707261">
                <a:moveTo>
                  <a:pt x="3900170" y="0"/>
                </a:moveTo>
                <a:lnTo>
                  <a:pt x="0" y="0"/>
                </a:lnTo>
                <a:lnTo>
                  <a:pt x="853566" y="853566"/>
                </a:lnTo>
                <a:lnTo>
                  <a:pt x="0" y="1707261"/>
                </a:lnTo>
                <a:lnTo>
                  <a:pt x="3900170" y="1707261"/>
                </a:lnTo>
                <a:lnTo>
                  <a:pt x="4753736" y="853566"/>
                </a:lnTo>
                <a:lnTo>
                  <a:pt x="3900170" y="0"/>
                </a:lnTo>
                <a:close/>
              </a:path>
            </a:pathLst>
          </a:custGeom>
          <a:solidFill>
            <a:srgbClr val="BADFE2"/>
          </a:solidFill>
        </p:spPr>
        <p:txBody>
          <a:bodyPr wrap="square" lIns="0" tIns="0" rIns="0" bIns="0" rtlCol="0">
            <a:noAutofit/>
          </a:bodyPr>
          <a:lstStyle/>
          <a:p>
            <a:endParaRPr>
              <a:solidFill>
                <a:prstClr val="black"/>
              </a:solidFill>
            </a:endParaRPr>
          </a:p>
        </p:txBody>
      </p:sp>
      <p:sp>
        <p:nvSpPr>
          <p:cNvPr id="14" name="object 14"/>
          <p:cNvSpPr txBox="1"/>
          <p:nvPr/>
        </p:nvSpPr>
        <p:spPr>
          <a:xfrm>
            <a:off x="3352800" y="1857375"/>
            <a:ext cx="3570351" cy="1276350"/>
          </a:xfrm>
          <a:prstGeom prst="rect">
            <a:avLst/>
          </a:prstGeom>
        </p:spPr>
        <p:txBody>
          <a:bodyPr vert="horz" wrap="square" lIns="0" tIns="0" rIns="0" bIns="0" rtlCol="0">
            <a:noAutofit/>
          </a:bodyPr>
          <a:lstStyle/>
          <a:p>
            <a:pPr marL="546100" marR="12700" indent="-533400"/>
            <a:r>
              <a:rPr sz="4200" b="1" dirty="0" err="1" smtClean="0">
                <a:solidFill>
                  <a:prstClr val="black"/>
                </a:solidFill>
                <a:latin typeface="微軟正黑體"/>
                <a:cs typeface="微軟正黑體"/>
              </a:rPr>
              <a:t>境外核災</a:t>
            </a:r>
            <a:endParaRPr lang="en-US" sz="4200" b="1" dirty="0" smtClean="0">
              <a:solidFill>
                <a:prstClr val="black"/>
              </a:solidFill>
              <a:latin typeface="微軟正黑體"/>
              <a:cs typeface="微軟正黑體"/>
            </a:endParaRPr>
          </a:p>
          <a:p>
            <a:pPr marL="546100" marR="12700" indent="-533400"/>
            <a:r>
              <a:rPr lang="zh-TW" altLang="en-US" sz="4200" b="1" dirty="0" smtClean="0">
                <a:solidFill>
                  <a:prstClr val="black"/>
                </a:solidFill>
                <a:latin typeface="微軟正黑體"/>
                <a:cs typeface="微軟正黑體"/>
              </a:rPr>
              <a:t> </a:t>
            </a:r>
            <a:r>
              <a:rPr sz="4200" b="1" dirty="0" err="1" smtClean="0">
                <a:solidFill>
                  <a:prstClr val="black"/>
                </a:solidFill>
                <a:latin typeface="微軟正黑體"/>
                <a:cs typeface="微軟正黑體"/>
              </a:rPr>
              <a:t>處理作業要點</a:t>
            </a:r>
            <a:endParaRPr lang="en-US" sz="4200" b="1" dirty="0" smtClean="0">
              <a:solidFill>
                <a:prstClr val="black"/>
              </a:solidFill>
              <a:latin typeface="微軟正黑體"/>
              <a:cs typeface="微軟正黑體"/>
            </a:endParaRPr>
          </a:p>
          <a:p>
            <a:pPr marL="546100" marR="12700" indent="-533400"/>
            <a:r>
              <a:rPr lang="en-US" altLang="zh-TW" sz="2800" spc="-25" dirty="0">
                <a:solidFill>
                  <a:srgbClr val="0000CC"/>
                </a:solidFill>
                <a:latin typeface="微軟正黑體" panose="020B0604030504040204" pitchFamily="34" charset="-120"/>
                <a:ea typeface="微軟正黑體" panose="020B0604030504040204" pitchFamily="34" charset="-120"/>
                <a:cs typeface="微軟正黑體"/>
              </a:rPr>
              <a:t>103</a:t>
            </a:r>
            <a:r>
              <a:rPr lang="zh-TW" altLang="en-US" sz="2800" spc="-25" dirty="0">
                <a:solidFill>
                  <a:srgbClr val="0000CC"/>
                </a:solidFill>
                <a:latin typeface="微軟正黑體" panose="020B0604030504040204" pitchFamily="34" charset="-120"/>
                <a:ea typeface="微軟正黑體" panose="020B0604030504040204" pitchFamily="34" charset="-120"/>
                <a:cs typeface="微軟正黑體"/>
              </a:rPr>
              <a:t>年</a:t>
            </a:r>
            <a:r>
              <a:rPr lang="en-US" altLang="zh-TW" sz="2800" spc="-25" dirty="0">
                <a:solidFill>
                  <a:srgbClr val="0000CC"/>
                </a:solidFill>
                <a:latin typeface="微軟正黑體" panose="020B0604030504040204" pitchFamily="34" charset="-120"/>
                <a:ea typeface="微軟正黑體" panose="020B0604030504040204" pitchFamily="34" charset="-120"/>
                <a:cs typeface="微軟正黑體"/>
              </a:rPr>
              <a:t>5</a:t>
            </a:r>
            <a:r>
              <a:rPr lang="zh-TW" altLang="en-US" sz="2800" spc="-25" dirty="0">
                <a:solidFill>
                  <a:srgbClr val="0000CC"/>
                </a:solidFill>
                <a:latin typeface="微軟正黑體" panose="020B0604030504040204" pitchFamily="34" charset="-120"/>
                <a:ea typeface="微軟正黑體" panose="020B0604030504040204" pitchFamily="34" charset="-120"/>
                <a:cs typeface="微軟正黑體"/>
              </a:rPr>
              <a:t>月</a:t>
            </a:r>
            <a:r>
              <a:rPr lang="en-US" altLang="zh-TW" sz="2800" spc="-25" dirty="0">
                <a:solidFill>
                  <a:srgbClr val="0000CC"/>
                </a:solidFill>
                <a:latin typeface="微軟正黑體" panose="020B0604030504040204" pitchFamily="34" charset="-120"/>
                <a:ea typeface="微軟正黑體" panose="020B0604030504040204" pitchFamily="34" charset="-120"/>
                <a:cs typeface="微軟正黑體"/>
              </a:rPr>
              <a:t>21</a:t>
            </a:r>
            <a:r>
              <a:rPr lang="zh-TW" altLang="en-US" sz="2800" spc="-25" dirty="0">
                <a:solidFill>
                  <a:srgbClr val="0000CC"/>
                </a:solidFill>
                <a:latin typeface="微軟正黑體" panose="020B0604030504040204" pitchFamily="34" charset="-120"/>
                <a:ea typeface="微軟正黑體" panose="020B0604030504040204" pitchFamily="34" charset="-120"/>
                <a:cs typeface="微軟正黑體"/>
              </a:rPr>
              <a:t>日函頒</a:t>
            </a:r>
            <a:endParaRPr sz="2800" spc="-25" dirty="0">
              <a:solidFill>
                <a:srgbClr val="0000CC"/>
              </a:solidFill>
              <a:latin typeface="微軟正黑體" panose="020B0604030504040204" pitchFamily="34" charset="-120"/>
              <a:ea typeface="微軟正黑體" panose="020B0604030504040204" pitchFamily="34" charset="-120"/>
              <a:cs typeface="微軟正黑體"/>
            </a:endParaRPr>
          </a:p>
        </p:txBody>
      </p:sp>
      <p:sp>
        <p:nvSpPr>
          <p:cNvPr id="15" name="object 11"/>
          <p:cNvSpPr txBox="1">
            <a:spLocks noGrp="1"/>
          </p:cNvSpPr>
          <p:nvPr>
            <p:ph type="sldNum" sz="quarter" idx="4294967295"/>
          </p:nvPr>
        </p:nvSpPr>
        <p:spPr>
          <a:xfrm>
            <a:off x="8817991" y="7022617"/>
            <a:ext cx="326009" cy="224322"/>
          </a:xfrm>
          <a:prstGeom prst="rect">
            <a:avLst/>
          </a:prstGeom>
        </p:spPr>
        <p:txBody>
          <a:bodyPr vert="horz" wrap="square" lIns="0" tIns="0" rIns="0" bIns="0" rtlCol="0">
            <a:noAutofit/>
          </a:bodyPr>
          <a:lstStyle/>
          <a:p>
            <a:pPr marL="5080"/>
            <a:fld id="{81D60167-4931-47E6-BA6A-407CBD079E47}" type="slidenum">
              <a:rPr sz="1400" dirty="0" smtClean="0">
                <a:solidFill>
                  <a:prstClr val="black"/>
                </a:solidFill>
                <a:latin typeface="Arial"/>
                <a:cs typeface="Arial"/>
              </a:rPr>
              <a:pPr marL="5080"/>
              <a:t>31</a:t>
            </a:fld>
            <a:endParaRPr sz="1400" dirty="0">
              <a:solidFill>
                <a:prstClr val="black"/>
              </a:solidFill>
              <a:latin typeface="Arial"/>
              <a:cs typeface="Arial"/>
            </a:endParaRPr>
          </a:p>
        </p:txBody>
      </p:sp>
      <p:sp>
        <p:nvSpPr>
          <p:cNvPr id="16" name="標題 15"/>
          <p:cNvSpPr>
            <a:spLocks noGrp="1"/>
          </p:cNvSpPr>
          <p:nvPr>
            <p:ph type="title"/>
          </p:nvPr>
        </p:nvSpPr>
        <p:spPr>
          <a:xfrm>
            <a:off x="369633" y="682653"/>
            <a:ext cx="8404732" cy="861985"/>
          </a:xfrm>
        </p:spPr>
        <p:txBody>
          <a:bodyPr/>
          <a:lstStyle/>
          <a:p>
            <a:r>
              <a:rPr lang="zh-TW" altLang="en-US" sz="4800" b="1" dirty="0" smtClean="0">
                <a:solidFill>
                  <a:srgbClr val="0000FF"/>
                </a:solidFill>
                <a:latin typeface="微軟正黑體"/>
                <a:cs typeface="微軟正黑體"/>
              </a:rPr>
              <a:t>境外核災</a:t>
            </a:r>
            <a:endParaRPr lang="zh-TW" altLang="en-US" sz="4800" dirty="0"/>
          </a:p>
        </p:txBody>
      </p:sp>
    </p:spTree>
    <p:extLst>
      <p:ext uri="{BB962C8B-B14F-4D97-AF65-F5344CB8AC3E}">
        <p14:creationId xmlns:p14="http://schemas.microsoft.com/office/powerpoint/2010/main" val="5420464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F8D8ACD-768A-4D16-BBDA-6634016C37B3}" type="slidenum">
              <a:rPr lang="en-US" altLang="zh-TW" smtClean="0"/>
              <a:pPr>
                <a:defRPr/>
              </a:pPr>
              <a:t>32</a:t>
            </a:fld>
            <a:endParaRPr lang="en-US" altLang="zh-TW"/>
          </a:p>
        </p:txBody>
      </p:sp>
      <p:pic>
        <p:nvPicPr>
          <p:cNvPr id="3" name="圖片 2"/>
          <p:cNvPicPr>
            <a:picLocks noChangeAspect="1"/>
          </p:cNvPicPr>
          <p:nvPr/>
        </p:nvPicPr>
        <p:blipFill rotWithShape="1">
          <a:blip r:embed="rId2"/>
          <a:srcRect l="38281" t="19221" r="10565" b="14465"/>
          <a:stretch/>
        </p:blipFill>
        <p:spPr>
          <a:xfrm>
            <a:off x="323528" y="692696"/>
            <a:ext cx="8132112" cy="5929853"/>
          </a:xfrm>
          <a:prstGeom prst="rect">
            <a:avLst/>
          </a:prstGeom>
        </p:spPr>
      </p:pic>
    </p:spTree>
    <p:extLst>
      <p:ext uri="{BB962C8B-B14F-4D97-AF65-F5344CB8AC3E}">
        <p14:creationId xmlns:p14="http://schemas.microsoft.com/office/powerpoint/2010/main" val="1017026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04800" y="562691"/>
            <a:ext cx="7591425" cy="726440"/>
          </a:xfrm>
          <a:prstGeom prst="rect">
            <a:avLst/>
          </a:prstGeom>
        </p:spPr>
        <p:txBody>
          <a:bodyPr vert="horz" wrap="square" lIns="0" tIns="0" rIns="0" bIns="0" rtlCol="0">
            <a:noAutofit/>
          </a:bodyPr>
          <a:lstStyle/>
          <a:p>
            <a:pPr marL="12700">
              <a:lnSpc>
                <a:spcPts val="5720"/>
              </a:lnSpc>
            </a:pPr>
            <a:r>
              <a:rPr sz="4200" b="1" dirty="0" smtClean="0">
                <a:solidFill>
                  <a:srgbClr val="0000FF"/>
                </a:solidFill>
                <a:latin typeface="微軟正黑體"/>
                <a:cs typeface="微軟正黑體"/>
              </a:rPr>
              <a:t>輻射</a:t>
            </a:r>
            <a:r>
              <a:rPr sz="4200" b="1" spc="-5" dirty="0" smtClean="0">
                <a:solidFill>
                  <a:srgbClr val="0000FF"/>
                </a:solidFill>
                <a:latin typeface="微軟正黑體"/>
                <a:cs typeface="微軟正黑體"/>
              </a:rPr>
              <a:t>彈</a:t>
            </a:r>
            <a:r>
              <a:rPr sz="4200" b="1" spc="-10" dirty="0" smtClean="0">
                <a:solidFill>
                  <a:prstClr val="black"/>
                </a:solidFill>
                <a:latin typeface="微軟正黑體"/>
                <a:cs typeface="微軟正黑體"/>
              </a:rPr>
              <a:t>(</a:t>
            </a:r>
            <a:r>
              <a:rPr sz="4200" b="1" dirty="0" smtClean="0">
                <a:solidFill>
                  <a:prstClr val="black"/>
                </a:solidFill>
                <a:latin typeface="微軟正黑體"/>
                <a:cs typeface="微軟正黑體"/>
              </a:rPr>
              <a:t>俗稱髒</a:t>
            </a:r>
            <a:r>
              <a:rPr sz="4200" b="1" spc="-5" dirty="0" smtClean="0">
                <a:solidFill>
                  <a:prstClr val="black"/>
                </a:solidFill>
                <a:latin typeface="微軟正黑體"/>
                <a:cs typeface="微軟正黑體"/>
              </a:rPr>
              <a:t>彈)─</a:t>
            </a:r>
            <a:r>
              <a:rPr sz="4200" b="1" dirty="0" smtClean="0">
                <a:solidFill>
                  <a:prstClr val="black"/>
                </a:solidFill>
                <a:latin typeface="微軟正黑體"/>
                <a:cs typeface="微軟正黑體"/>
              </a:rPr>
              <a:t>恐怖活動</a:t>
            </a:r>
            <a:endParaRPr sz="4200" dirty="0">
              <a:solidFill>
                <a:prstClr val="black"/>
              </a:solidFill>
              <a:latin typeface="微軟正黑體"/>
              <a:cs typeface="微軟正黑體"/>
            </a:endParaRPr>
          </a:p>
        </p:txBody>
      </p:sp>
      <p:sp>
        <p:nvSpPr>
          <p:cNvPr id="14" name="object 14"/>
          <p:cNvSpPr txBox="1"/>
          <p:nvPr/>
        </p:nvSpPr>
        <p:spPr>
          <a:xfrm>
            <a:off x="535940" y="4336161"/>
            <a:ext cx="1978660" cy="1473200"/>
          </a:xfrm>
          <a:prstGeom prst="rect">
            <a:avLst/>
          </a:prstGeom>
          <a:solidFill>
            <a:schemeClr val="accent3">
              <a:lumMod val="20000"/>
              <a:lumOff val="80000"/>
            </a:schemeClr>
          </a:solidFill>
          <a:ln w="19050">
            <a:solidFill>
              <a:schemeClr val="tx1"/>
            </a:solidFill>
          </a:ln>
        </p:spPr>
        <p:txBody>
          <a:bodyPr vert="horz" wrap="square" lIns="0" tIns="0" rIns="0" bIns="0" rtlCol="0">
            <a:noAutofit/>
          </a:bodyPr>
          <a:lstStyle/>
          <a:p>
            <a:pPr marL="12700" marR="12700"/>
            <a:r>
              <a:rPr sz="2400" b="1" spc="-5" dirty="0" err="1" smtClean="0">
                <a:solidFill>
                  <a:prstClr val="black"/>
                </a:solidFill>
                <a:latin typeface="微軟正黑體" panose="020B0604030504040204" pitchFamily="34" charset="-120"/>
                <a:ea typeface="微軟正黑體" panose="020B0604030504040204" pitchFamily="34" charset="-120"/>
                <a:cs typeface="微軟正黑體"/>
              </a:rPr>
              <a:t>將傳統炸藥與</a:t>
            </a:r>
            <a:r>
              <a:rPr lang="zh-TW" altLang="en-US" sz="2400" b="1" spc="-5" dirty="0" smtClean="0">
                <a:solidFill>
                  <a:prstClr val="black"/>
                </a:solidFill>
                <a:latin typeface="微軟正黑體" panose="020B0604030504040204" pitchFamily="34" charset="-120"/>
                <a:ea typeface="微軟正黑體" panose="020B0604030504040204" pitchFamily="34" charset="-120"/>
                <a:cs typeface="微軟正黑體"/>
              </a:rPr>
              <a:t>放射性物質結合，製作</a:t>
            </a:r>
            <a:r>
              <a:rPr sz="2400" b="1" dirty="0" err="1" smtClean="0">
                <a:solidFill>
                  <a:prstClr val="black"/>
                </a:solidFill>
                <a:latin typeface="微軟正黑體" panose="020B0604030504040204" pitchFamily="34" charset="-120"/>
                <a:ea typeface="微軟正黑體" panose="020B0604030504040204" pitchFamily="34" charset="-120"/>
                <a:cs typeface="微軟正黑體"/>
              </a:rPr>
              <a:t>成輻射彈</a:t>
            </a:r>
            <a:endParaRPr sz="2400" dirty="0">
              <a:solidFill>
                <a:prstClr val="black"/>
              </a:solidFill>
              <a:latin typeface="微軟正黑體" panose="020B0604030504040204" pitchFamily="34" charset="-120"/>
              <a:ea typeface="微軟正黑體" panose="020B0604030504040204" pitchFamily="34" charset="-120"/>
              <a:cs typeface="微軟正黑體"/>
            </a:endParaRPr>
          </a:p>
        </p:txBody>
      </p:sp>
      <p:sp>
        <p:nvSpPr>
          <p:cNvPr id="17" name="object 17"/>
          <p:cNvSpPr txBox="1"/>
          <p:nvPr/>
        </p:nvSpPr>
        <p:spPr>
          <a:xfrm>
            <a:off x="3352800" y="4307840"/>
            <a:ext cx="2538349" cy="1524000"/>
          </a:xfrm>
          <a:prstGeom prst="rect">
            <a:avLst/>
          </a:prstGeom>
          <a:solidFill>
            <a:schemeClr val="accent3">
              <a:lumMod val="20000"/>
              <a:lumOff val="80000"/>
            </a:schemeClr>
          </a:solidFill>
          <a:ln w="19050">
            <a:solidFill>
              <a:schemeClr val="tx1"/>
            </a:solidFill>
          </a:ln>
        </p:spPr>
        <p:txBody>
          <a:bodyPr vert="horz" wrap="square" lIns="0" tIns="0" rIns="0" bIns="0" rtlCol="0">
            <a:noAutofit/>
          </a:bodyPr>
          <a:lstStyle>
            <a:defPPr>
              <a:defRPr lang="zh-TW"/>
            </a:defPPr>
            <a:lvl1pPr marL="12700" marR="12700">
              <a:defRPr sz="2400" b="1" spc="-5">
                <a:solidFill>
                  <a:prstClr val="black"/>
                </a:solidFill>
                <a:latin typeface="微軟正黑體" panose="020B0604030504040204" pitchFamily="34" charset="-120"/>
                <a:ea typeface="微軟正黑體" panose="020B0604030504040204" pitchFamily="34" charset="-120"/>
                <a:cs typeface="微軟正黑體"/>
              </a:defRPr>
            </a:lvl1pPr>
          </a:lstStyle>
          <a:p>
            <a:r>
              <a:rPr dirty="0" err="1"/>
              <a:t>引爆後</a:t>
            </a:r>
            <a:r>
              <a:rPr lang="zh-TW" altLang="en-US" dirty="0"/>
              <a:t>放射性物質</a:t>
            </a:r>
            <a:r>
              <a:rPr dirty="0" err="1"/>
              <a:t>會隨</a:t>
            </a:r>
            <a:r>
              <a:rPr lang="zh-TW" altLang="en-US" dirty="0"/>
              <a:t>爆炸能量</a:t>
            </a:r>
            <a:r>
              <a:rPr lang="zh-TW" altLang="en-US" dirty="0" smtClean="0"/>
              <a:t>散播</a:t>
            </a:r>
            <a:endParaRPr lang="en-US" altLang="zh-TW" dirty="0" smtClean="0"/>
          </a:p>
          <a:p>
            <a:r>
              <a:rPr lang="zh-TW" altLang="en-US" dirty="0" smtClean="0"/>
              <a:t>，</a:t>
            </a:r>
            <a:r>
              <a:rPr lang="zh-TW" altLang="en-US" dirty="0"/>
              <a:t>威力大小取決於炸藥形式與數量</a:t>
            </a:r>
          </a:p>
          <a:p>
            <a:endParaRPr dirty="0"/>
          </a:p>
        </p:txBody>
      </p:sp>
      <p:sp>
        <p:nvSpPr>
          <p:cNvPr id="22" name="object 22"/>
          <p:cNvSpPr txBox="1"/>
          <p:nvPr/>
        </p:nvSpPr>
        <p:spPr>
          <a:xfrm>
            <a:off x="6629400" y="4324794"/>
            <a:ext cx="1981200" cy="1473835"/>
          </a:xfrm>
          <a:prstGeom prst="rect">
            <a:avLst/>
          </a:prstGeom>
          <a:solidFill>
            <a:schemeClr val="accent3">
              <a:lumMod val="20000"/>
              <a:lumOff val="80000"/>
            </a:schemeClr>
          </a:solidFill>
          <a:ln w="19050">
            <a:solidFill>
              <a:schemeClr val="tx1"/>
            </a:solidFill>
          </a:ln>
        </p:spPr>
        <p:txBody>
          <a:bodyPr vert="horz" wrap="square" lIns="0" tIns="0" rIns="0" bIns="0" rtlCol="0">
            <a:noAutofit/>
          </a:bodyPr>
          <a:lstStyle>
            <a:defPPr>
              <a:defRPr lang="zh-TW"/>
            </a:defPPr>
            <a:lvl1pPr marL="12700" marR="12700">
              <a:defRPr sz="2400" b="1" spc="-5">
                <a:solidFill>
                  <a:prstClr val="black"/>
                </a:solidFill>
                <a:latin typeface="微軟正黑體" panose="020B0604030504040204" pitchFamily="34" charset="-120"/>
                <a:ea typeface="微軟正黑體" panose="020B0604030504040204" pitchFamily="34" charset="-120"/>
                <a:cs typeface="微軟正黑體"/>
              </a:defRPr>
            </a:lvl1pPr>
          </a:lstStyle>
          <a:p>
            <a:r>
              <a:rPr dirty="0" err="1" smtClean="0"/>
              <a:t>放射性物質隨風散播</a:t>
            </a:r>
            <a:r>
              <a:rPr lang="zh-TW" altLang="en-US" dirty="0"/>
              <a:t>至</a:t>
            </a:r>
            <a:r>
              <a:rPr dirty="0" err="1" smtClean="0"/>
              <a:t>下風處，</a:t>
            </a:r>
            <a:r>
              <a:rPr dirty="0" err="1"/>
              <a:t>造成局部輻射污染</a:t>
            </a:r>
            <a:endParaRPr dirty="0"/>
          </a:p>
        </p:txBody>
      </p:sp>
      <p:sp>
        <p:nvSpPr>
          <p:cNvPr id="23" name="object 23"/>
          <p:cNvSpPr/>
          <p:nvPr/>
        </p:nvSpPr>
        <p:spPr>
          <a:xfrm>
            <a:off x="2886074" y="2507615"/>
            <a:ext cx="504825" cy="304800"/>
          </a:xfrm>
          <a:custGeom>
            <a:avLst/>
            <a:gdLst/>
            <a:ahLst/>
            <a:cxnLst/>
            <a:rect l="l" t="t" r="r" b="b"/>
            <a:pathLst>
              <a:path w="504825" h="304800">
                <a:moveTo>
                  <a:pt x="333248" y="0"/>
                </a:moveTo>
                <a:lnTo>
                  <a:pt x="333248" y="76200"/>
                </a:lnTo>
                <a:lnTo>
                  <a:pt x="0" y="76200"/>
                </a:lnTo>
                <a:lnTo>
                  <a:pt x="0" y="228600"/>
                </a:lnTo>
                <a:lnTo>
                  <a:pt x="333248" y="228600"/>
                </a:lnTo>
                <a:lnTo>
                  <a:pt x="333248" y="304800"/>
                </a:lnTo>
                <a:lnTo>
                  <a:pt x="504825" y="152400"/>
                </a:lnTo>
                <a:lnTo>
                  <a:pt x="333248" y="0"/>
                </a:lnTo>
                <a:close/>
              </a:path>
            </a:pathLst>
          </a:custGeom>
          <a:solidFill>
            <a:srgbClr val="BADFE2"/>
          </a:solidFill>
          <a:ln w="28575">
            <a:solidFill>
              <a:schemeClr val="tx1"/>
            </a:solidFill>
          </a:ln>
        </p:spPr>
        <p:txBody>
          <a:bodyPr wrap="square" lIns="0" tIns="0" rIns="0" bIns="0" rtlCol="0">
            <a:noAutofit/>
          </a:bodyPr>
          <a:lstStyle/>
          <a:p>
            <a:endParaRPr>
              <a:solidFill>
                <a:prstClr val="black"/>
              </a:solidFill>
            </a:endParaRPr>
          </a:p>
        </p:txBody>
      </p:sp>
      <p:sp>
        <p:nvSpPr>
          <p:cNvPr id="27" name="object 27"/>
          <p:cNvSpPr/>
          <p:nvPr/>
        </p:nvSpPr>
        <p:spPr>
          <a:xfrm>
            <a:off x="366712" y="1262952"/>
            <a:ext cx="2462149" cy="519112"/>
          </a:xfrm>
          <a:custGeom>
            <a:avLst/>
            <a:gdLst/>
            <a:ahLst/>
            <a:cxnLst/>
            <a:rect l="l" t="t" r="r" b="b"/>
            <a:pathLst>
              <a:path w="2462149" h="519112">
                <a:moveTo>
                  <a:pt x="0" y="519112"/>
                </a:moveTo>
                <a:lnTo>
                  <a:pt x="2462149" y="519112"/>
                </a:lnTo>
                <a:lnTo>
                  <a:pt x="2462149" y="0"/>
                </a:lnTo>
                <a:lnTo>
                  <a:pt x="0" y="0"/>
                </a:lnTo>
                <a:lnTo>
                  <a:pt x="0" y="519112"/>
                </a:lnTo>
                <a:close/>
              </a:path>
            </a:pathLst>
          </a:custGeom>
          <a:solidFill>
            <a:srgbClr val="6F2F9F"/>
          </a:solidFill>
        </p:spPr>
        <p:txBody>
          <a:bodyPr wrap="square" lIns="0" tIns="0" rIns="0" bIns="0" rtlCol="0">
            <a:noAutofit/>
          </a:bodyPr>
          <a:lstStyle/>
          <a:p>
            <a:endParaRPr>
              <a:solidFill>
                <a:prstClr val="black"/>
              </a:solidFill>
            </a:endParaRPr>
          </a:p>
        </p:txBody>
      </p:sp>
      <p:sp>
        <p:nvSpPr>
          <p:cNvPr id="28" name="object 28"/>
          <p:cNvSpPr/>
          <p:nvPr/>
        </p:nvSpPr>
        <p:spPr>
          <a:xfrm>
            <a:off x="3373501" y="1274128"/>
            <a:ext cx="2462149" cy="519112"/>
          </a:xfrm>
          <a:custGeom>
            <a:avLst/>
            <a:gdLst/>
            <a:ahLst/>
            <a:cxnLst/>
            <a:rect l="l" t="t" r="r" b="b"/>
            <a:pathLst>
              <a:path w="2462149" h="519112">
                <a:moveTo>
                  <a:pt x="0" y="519112"/>
                </a:moveTo>
                <a:lnTo>
                  <a:pt x="2462149" y="519112"/>
                </a:lnTo>
                <a:lnTo>
                  <a:pt x="2462149" y="0"/>
                </a:lnTo>
                <a:lnTo>
                  <a:pt x="0" y="0"/>
                </a:lnTo>
                <a:lnTo>
                  <a:pt x="0" y="519112"/>
                </a:lnTo>
                <a:close/>
              </a:path>
            </a:pathLst>
          </a:custGeom>
          <a:solidFill>
            <a:srgbClr val="6F2F9F"/>
          </a:solidFill>
        </p:spPr>
        <p:txBody>
          <a:bodyPr wrap="square" lIns="0" tIns="0" rIns="0" bIns="0" rtlCol="0">
            <a:noAutofit/>
          </a:bodyPr>
          <a:lstStyle/>
          <a:p>
            <a:endParaRPr>
              <a:solidFill>
                <a:prstClr val="black"/>
              </a:solidFill>
            </a:endParaRPr>
          </a:p>
        </p:txBody>
      </p:sp>
      <p:sp>
        <p:nvSpPr>
          <p:cNvPr id="29" name="object 29"/>
          <p:cNvSpPr/>
          <p:nvPr/>
        </p:nvSpPr>
        <p:spPr>
          <a:xfrm>
            <a:off x="6397625" y="1274128"/>
            <a:ext cx="2392426" cy="519112"/>
          </a:xfrm>
          <a:custGeom>
            <a:avLst/>
            <a:gdLst/>
            <a:ahLst/>
            <a:cxnLst/>
            <a:rect l="l" t="t" r="r" b="b"/>
            <a:pathLst>
              <a:path w="2392426" h="519112">
                <a:moveTo>
                  <a:pt x="0" y="519112"/>
                </a:moveTo>
                <a:lnTo>
                  <a:pt x="2392426" y="519112"/>
                </a:lnTo>
                <a:lnTo>
                  <a:pt x="2392426" y="0"/>
                </a:lnTo>
                <a:lnTo>
                  <a:pt x="0" y="0"/>
                </a:lnTo>
                <a:lnTo>
                  <a:pt x="0" y="519112"/>
                </a:lnTo>
                <a:close/>
              </a:path>
            </a:pathLst>
          </a:custGeom>
          <a:solidFill>
            <a:srgbClr val="6F2F9F"/>
          </a:solidFill>
        </p:spPr>
        <p:txBody>
          <a:bodyPr wrap="square" lIns="0" tIns="0" rIns="0" bIns="0" rtlCol="0">
            <a:noAutofit/>
          </a:bodyPr>
          <a:lstStyle/>
          <a:p>
            <a:endParaRPr>
              <a:solidFill>
                <a:prstClr val="black"/>
              </a:solidFill>
            </a:endParaRPr>
          </a:p>
        </p:txBody>
      </p:sp>
      <p:sp>
        <p:nvSpPr>
          <p:cNvPr id="30" name="object 30"/>
          <p:cNvSpPr txBox="1"/>
          <p:nvPr/>
        </p:nvSpPr>
        <p:spPr>
          <a:xfrm>
            <a:off x="445414" y="1310895"/>
            <a:ext cx="8190230" cy="423545"/>
          </a:xfrm>
          <a:prstGeom prst="rect">
            <a:avLst/>
          </a:prstGeom>
        </p:spPr>
        <p:txBody>
          <a:bodyPr vert="horz" wrap="square" lIns="0" tIns="0" rIns="0" bIns="0" rtlCol="0">
            <a:noAutofit/>
          </a:bodyPr>
          <a:lstStyle/>
          <a:p>
            <a:pPr marL="12700">
              <a:lnSpc>
                <a:spcPts val="3335"/>
              </a:lnSpc>
              <a:tabLst>
                <a:tab pos="3020060" algn="l"/>
                <a:tab pos="6044565" algn="l"/>
              </a:tabLst>
            </a:pPr>
            <a:r>
              <a:rPr sz="4200" spc="-44" baseline="1984" dirty="0" smtClean="0">
                <a:solidFill>
                  <a:srgbClr val="FFFFFF"/>
                </a:solidFill>
                <a:latin typeface="微軟正黑體"/>
                <a:cs typeface="微軟正黑體"/>
              </a:rPr>
              <a:t>輻射彈之組成	</a:t>
            </a:r>
            <a:r>
              <a:rPr sz="2800" spc="-30" dirty="0" smtClean="0">
                <a:solidFill>
                  <a:srgbClr val="FFFFFF"/>
                </a:solidFill>
                <a:latin typeface="微軟正黑體"/>
                <a:cs typeface="微軟正黑體"/>
              </a:rPr>
              <a:t>輻射彈之威力	輻射彈之影響</a:t>
            </a:r>
            <a:endParaRPr sz="2800" dirty="0">
              <a:solidFill>
                <a:prstClr val="black"/>
              </a:solidFill>
              <a:latin typeface="微軟正黑體"/>
              <a:cs typeface="微軟正黑體"/>
            </a:endParaRPr>
          </a:p>
        </p:txBody>
      </p:sp>
      <p:sp>
        <p:nvSpPr>
          <p:cNvPr id="31" name="object 31"/>
          <p:cNvSpPr txBox="1">
            <a:spLocks noGrp="1"/>
          </p:cNvSpPr>
          <p:nvPr>
            <p:ph type="sldNum" sz="quarter" idx="4294967295"/>
          </p:nvPr>
        </p:nvSpPr>
        <p:spPr>
          <a:xfrm>
            <a:off x="8741791" y="6557478"/>
            <a:ext cx="326009" cy="224322"/>
          </a:xfrm>
          <a:prstGeom prst="rect">
            <a:avLst/>
          </a:prstGeom>
        </p:spPr>
        <p:txBody>
          <a:bodyPr vert="horz" wrap="square" lIns="0" tIns="0" rIns="0" bIns="0" rtlCol="0">
            <a:noAutofit/>
          </a:bodyPr>
          <a:lstStyle/>
          <a:p>
            <a:pPr marL="102235"/>
            <a:fld id="{81D60167-4931-47E6-BA6A-407CBD079E47}" type="slidenum">
              <a:rPr sz="1400" dirty="0" smtClean="0">
                <a:solidFill>
                  <a:prstClr val="black"/>
                </a:solidFill>
                <a:latin typeface="Arial"/>
                <a:cs typeface="Arial"/>
              </a:rPr>
              <a:pPr marL="102235"/>
              <a:t>33</a:t>
            </a:fld>
            <a:endParaRPr sz="1400" dirty="0">
              <a:solidFill>
                <a:prstClr val="black"/>
              </a:solidFill>
              <a:latin typeface="Arial"/>
              <a:cs typeface="Arial"/>
            </a:endParaRPr>
          </a:p>
        </p:txBody>
      </p:sp>
      <p:sp>
        <p:nvSpPr>
          <p:cNvPr id="32" name="object 23"/>
          <p:cNvSpPr/>
          <p:nvPr/>
        </p:nvSpPr>
        <p:spPr>
          <a:xfrm>
            <a:off x="5972175" y="4917440"/>
            <a:ext cx="504825" cy="304800"/>
          </a:xfrm>
          <a:custGeom>
            <a:avLst/>
            <a:gdLst/>
            <a:ahLst/>
            <a:cxnLst/>
            <a:rect l="l" t="t" r="r" b="b"/>
            <a:pathLst>
              <a:path w="504825" h="304800">
                <a:moveTo>
                  <a:pt x="333248" y="0"/>
                </a:moveTo>
                <a:lnTo>
                  <a:pt x="333248" y="76200"/>
                </a:lnTo>
                <a:lnTo>
                  <a:pt x="0" y="76200"/>
                </a:lnTo>
                <a:lnTo>
                  <a:pt x="0" y="228600"/>
                </a:lnTo>
                <a:lnTo>
                  <a:pt x="333248" y="228600"/>
                </a:lnTo>
                <a:lnTo>
                  <a:pt x="333248" y="304800"/>
                </a:lnTo>
                <a:lnTo>
                  <a:pt x="504825" y="152400"/>
                </a:lnTo>
                <a:lnTo>
                  <a:pt x="333248" y="0"/>
                </a:lnTo>
                <a:close/>
              </a:path>
            </a:pathLst>
          </a:custGeom>
          <a:solidFill>
            <a:srgbClr val="BADFE2"/>
          </a:solidFill>
          <a:ln w="28575">
            <a:solidFill>
              <a:schemeClr val="tx1"/>
            </a:solidFill>
          </a:ln>
        </p:spPr>
        <p:txBody>
          <a:bodyPr wrap="square" lIns="0" tIns="0" rIns="0" bIns="0" rtlCol="0">
            <a:noAutofit/>
          </a:bodyPr>
          <a:lstStyle/>
          <a:p>
            <a:endParaRPr>
              <a:solidFill>
                <a:prstClr val="black"/>
              </a:solidFill>
            </a:endParaRPr>
          </a:p>
        </p:txBody>
      </p:sp>
      <p:sp>
        <p:nvSpPr>
          <p:cNvPr id="33" name="object 23"/>
          <p:cNvSpPr/>
          <p:nvPr/>
        </p:nvSpPr>
        <p:spPr>
          <a:xfrm>
            <a:off x="2695575" y="4920361"/>
            <a:ext cx="504825" cy="304800"/>
          </a:xfrm>
          <a:custGeom>
            <a:avLst/>
            <a:gdLst/>
            <a:ahLst/>
            <a:cxnLst/>
            <a:rect l="l" t="t" r="r" b="b"/>
            <a:pathLst>
              <a:path w="504825" h="304800">
                <a:moveTo>
                  <a:pt x="333248" y="0"/>
                </a:moveTo>
                <a:lnTo>
                  <a:pt x="333248" y="76200"/>
                </a:lnTo>
                <a:lnTo>
                  <a:pt x="0" y="76200"/>
                </a:lnTo>
                <a:lnTo>
                  <a:pt x="0" y="228600"/>
                </a:lnTo>
                <a:lnTo>
                  <a:pt x="333248" y="228600"/>
                </a:lnTo>
                <a:lnTo>
                  <a:pt x="333248" y="304800"/>
                </a:lnTo>
                <a:lnTo>
                  <a:pt x="504825" y="152400"/>
                </a:lnTo>
                <a:lnTo>
                  <a:pt x="333248" y="0"/>
                </a:lnTo>
                <a:close/>
              </a:path>
            </a:pathLst>
          </a:custGeom>
          <a:solidFill>
            <a:srgbClr val="BADFE2"/>
          </a:solidFill>
          <a:ln w="28575">
            <a:solidFill>
              <a:schemeClr val="tx1"/>
            </a:solidFill>
          </a:ln>
        </p:spPr>
        <p:txBody>
          <a:bodyPr wrap="square" lIns="0" tIns="0" rIns="0" bIns="0" rtlCol="0">
            <a:noAutofit/>
          </a:bodyPr>
          <a:lstStyle/>
          <a:p>
            <a:endParaRPr>
              <a:solidFill>
                <a:prstClr val="black"/>
              </a:solidFill>
            </a:endParaRPr>
          </a:p>
        </p:txBody>
      </p:sp>
      <p:sp>
        <p:nvSpPr>
          <p:cNvPr id="34" name="object 23"/>
          <p:cNvSpPr/>
          <p:nvPr/>
        </p:nvSpPr>
        <p:spPr>
          <a:xfrm>
            <a:off x="5875401" y="2507615"/>
            <a:ext cx="504825" cy="304800"/>
          </a:xfrm>
          <a:custGeom>
            <a:avLst/>
            <a:gdLst/>
            <a:ahLst/>
            <a:cxnLst/>
            <a:rect l="l" t="t" r="r" b="b"/>
            <a:pathLst>
              <a:path w="504825" h="304800">
                <a:moveTo>
                  <a:pt x="333248" y="0"/>
                </a:moveTo>
                <a:lnTo>
                  <a:pt x="333248" y="76200"/>
                </a:lnTo>
                <a:lnTo>
                  <a:pt x="0" y="76200"/>
                </a:lnTo>
                <a:lnTo>
                  <a:pt x="0" y="228600"/>
                </a:lnTo>
                <a:lnTo>
                  <a:pt x="333248" y="228600"/>
                </a:lnTo>
                <a:lnTo>
                  <a:pt x="333248" y="304800"/>
                </a:lnTo>
                <a:lnTo>
                  <a:pt x="504825" y="152400"/>
                </a:lnTo>
                <a:lnTo>
                  <a:pt x="333248" y="0"/>
                </a:lnTo>
                <a:close/>
              </a:path>
            </a:pathLst>
          </a:custGeom>
          <a:solidFill>
            <a:srgbClr val="BADFE2"/>
          </a:solidFill>
          <a:ln w="28575">
            <a:solidFill>
              <a:schemeClr val="tx1"/>
            </a:solidFill>
          </a:ln>
        </p:spPr>
        <p:txBody>
          <a:bodyPr wrap="square" lIns="0" tIns="0" rIns="0" bIns="0" rtlCol="0">
            <a:noAutofit/>
          </a:bodyPr>
          <a:lstStyle/>
          <a:p>
            <a:endParaRPr>
              <a:solidFill>
                <a:prstClr val="black"/>
              </a:solidFill>
            </a:endParaRPr>
          </a:p>
        </p:txBody>
      </p:sp>
      <p:sp>
        <p:nvSpPr>
          <p:cNvPr id="8" name="文字方塊 7"/>
          <p:cNvSpPr txBox="1"/>
          <p:nvPr/>
        </p:nvSpPr>
        <p:spPr>
          <a:xfrm>
            <a:off x="507012" y="6091535"/>
            <a:ext cx="4219104" cy="646331"/>
          </a:xfrm>
          <a:prstGeom prst="rect">
            <a:avLst/>
          </a:prstGeom>
          <a:noFill/>
        </p:spPr>
        <p:txBody>
          <a:bodyPr wrap="none" rtlCol="0">
            <a:spAutoFit/>
          </a:bodyPr>
          <a:lstStyle/>
          <a:p>
            <a:pPr marL="342900" indent="-342900">
              <a:buFont typeface="Arial" panose="020B0604020202020204" pitchFamily="34" charset="0"/>
              <a:buChar char="•"/>
            </a:pPr>
            <a:r>
              <a:rPr lang="zh-TW" altLang="en-US" sz="3600" b="1" spc="-5" dirty="0" smtClean="0">
                <a:solidFill>
                  <a:prstClr val="black"/>
                </a:solidFill>
                <a:latin typeface="微軟正黑體" panose="020B0604030504040204" pitchFamily="34" charset="-120"/>
                <a:ea typeface="微軟正黑體" panose="020B0604030504040204" pitchFamily="34" charset="-120"/>
                <a:cs typeface="微軟正黑體"/>
              </a:rPr>
              <a:t>國內外</a:t>
            </a:r>
            <a:r>
              <a:rPr lang="zh-TW" altLang="en-US" sz="3600" b="1" spc="-5" dirty="0">
                <a:solidFill>
                  <a:prstClr val="black"/>
                </a:solidFill>
                <a:latin typeface="微軟正黑體" panose="020B0604030504040204" pitchFamily="34" charset="-120"/>
                <a:ea typeface="微軟正黑體" panose="020B0604030504040204" pitchFamily="34" charset="-120"/>
                <a:cs typeface="微軟正黑體"/>
              </a:rPr>
              <a:t>案例：</a:t>
            </a:r>
            <a:r>
              <a:rPr lang="zh-TW" altLang="en-US" sz="3600" b="1" spc="-5" dirty="0" smtClean="0">
                <a:solidFill>
                  <a:prstClr val="black"/>
                </a:solidFill>
                <a:latin typeface="微軟正黑體" panose="020B0604030504040204" pitchFamily="34" charset="-120"/>
                <a:ea typeface="微軟正黑體" panose="020B0604030504040204" pitchFamily="34" charset="-120"/>
                <a:cs typeface="微軟正黑體"/>
              </a:rPr>
              <a:t>無。</a:t>
            </a:r>
            <a:endParaRPr lang="zh-TW" altLang="en-US" sz="3600" b="1" spc="-5" dirty="0">
              <a:solidFill>
                <a:prstClr val="black"/>
              </a:solidFill>
              <a:latin typeface="微軟正黑體" panose="020B0604030504040204" pitchFamily="34" charset="-120"/>
              <a:ea typeface="微軟正黑體" panose="020B0604030504040204" pitchFamily="34" charset="-120"/>
              <a:cs typeface="微軟正黑體"/>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66" y="1782063"/>
            <a:ext cx="2435665" cy="2271923"/>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862" y="1790256"/>
            <a:ext cx="2388803" cy="2388803"/>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8641" y="1782063"/>
            <a:ext cx="2392293" cy="2392293"/>
          </a:xfrm>
          <a:prstGeom prst="rect">
            <a:avLst/>
          </a:prstGeom>
        </p:spPr>
      </p:pic>
    </p:spTree>
    <p:extLst>
      <p:ext uri="{BB962C8B-B14F-4D97-AF65-F5344CB8AC3E}">
        <p14:creationId xmlns:p14="http://schemas.microsoft.com/office/powerpoint/2010/main" val="18682561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369" y="2360254"/>
            <a:ext cx="3754760" cy="936104"/>
          </a:xfrm>
        </p:spPr>
        <p:txBody>
          <a:bodyPr/>
          <a:lstStyle/>
          <a:p>
            <a:pPr algn="ctr"/>
            <a:r>
              <a:rPr lang="zh-TW" altLang="en-US" sz="4400" b="1" dirty="0" smtClean="0">
                <a:solidFill>
                  <a:srgbClr val="0000FF"/>
                </a:solidFill>
                <a:effectLst/>
                <a:latin typeface="微軟正黑體"/>
              </a:rPr>
              <a:t>放射性物質</a:t>
            </a:r>
            <a:r>
              <a:rPr lang="en-US" altLang="zh-TW" sz="4400" b="1" dirty="0" smtClean="0">
                <a:solidFill>
                  <a:srgbClr val="0000FF"/>
                </a:solidFill>
                <a:effectLst/>
                <a:latin typeface="微軟正黑體"/>
              </a:rPr>
              <a:t/>
            </a:r>
            <a:br>
              <a:rPr lang="en-US" altLang="zh-TW" sz="4400" b="1" dirty="0" smtClean="0">
                <a:solidFill>
                  <a:srgbClr val="0000FF"/>
                </a:solidFill>
                <a:effectLst/>
                <a:latin typeface="微軟正黑體"/>
              </a:rPr>
            </a:br>
            <a:r>
              <a:rPr lang="zh-TW" altLang="en-US" sz="4400" b="1" dirty="0" smtClean="0">
                <a:solidFill>
                  <a:srgbClr val="0000FF"/>
                </a:solidFill>
                <a:effectLst/>
                <a:latin typeface="微軟正黑體"/>
              </a:rPr>
              <a:t>意外事件</a:t>
            </a:r>
            <a:r>
              <a:rPr lang="zh-TW" altLang="en-US" sz="4400" dirty="0" smtClean="0">
                <a:solidFill>
                  <a:srgbClr val="0000FF"/>
                </a:solidFill>
                <a:effectLst/>
                <a:latin typeface="微軟正黑體"/>
              </a:rPr>
              <a:t/>
            </a:r>
            <a:br>
              <a:rPr lang="zh-TW" altLang="en-US" sz="4400" dirty="0" smtClean="0">
                <a:solidFill>
                  <a:srgbClr val="0000FF"/>
                </a:solidFill>
                <a:effectLst/>
                <a:latin typeface="微軟正黑體"/>
              </a:rPr>
            </a:br>
            <a:endParaRPr lang="zh-TW" altLang="en-US" sz="4400" dirty="0">
              <a:solidFill>
                <a:srgbClr val="0000FF"/>
              </a:solidFill>
            </a:endParaRPr>
          </a:p>
        </p:txBody>
      </p:sp>
      <p:sp>
        <p:nvSpPr>
          <p:cNvPr id="6" name="矩形 5"/>
          <p:cNvSpPr/>
          <p:nvPr/>
        </p:nvSpPr>
        <p:spPr>
          <a:xfrm>
            <a:off x="484329" y="4752789"/>
            <a:ext cx="8220205" cy="1569660"/>
          </a:xfrm>
          <a:prstGeom prst="rect">
            <a:avLst/>
          </a:prstGeom>
        </p:spPr>
        <p:txBody>
          <a:bodyPr wrap="square">
            <a:spAutoFit/>
          </a:bodyPr>
          <a:lstStyle/>
          <a:p>
            <a:pPr latinLnBrk="1">
              <a:defRPr/>
            </a:pPr>
            <a:r>
              <a:rPr lang="zh-TW" altLang="en-US" sz="3200" dirty="0" smtClean="0">
                <a:solidFill>
                  <a:srgbClr val="333333"/>
                </a:solidFill>
                <a:latin typeface="微軟正黑體" panose="020B0604030504040204" pitchFamily="34" charset="-120"/>
                <a:ea typeface="微軟正黑體" panose="020B0604030504040204" pitchFamily="34" charset="-120"/>
              </a:rPr>
              <a:t>定義：</a:t>
            </a:r>
            <a:endParaRPr lang="en-US" altLang="zh-TW" sz="3200" dirty="0" smtClean="0">
              <a:solidFill>
                <a:srgbClr val="333333"/>
              </a:solidFill>
              <a:latin typeface="微軟正黑體" panose="020B0604030504040204" pitchFamily="34" charset="-120"/>
              <a:ea typeface="微軟正黑體" panose="020B0604030504040204" pitchFamily="34" charset="-120"/>
            </a:endParaRPr>
          </a:p>
          <a:p>
            <a:pPr latinLnBrk="1">
              <a:defRPr/>
            </a:pPr>
            <a:r>
              <a:rPr lang="zh-TW" altLang="en-US" sz="3200" dirty="0" smtClean="0">
                <a:solidFill>
                  <a:srgbClr val="333333"/>
                </a:solidFill>
                <a:latin typeface="微軟正黑體" panose="020B0604030504040204" pitchFamily="34" charset="-120"/>
                <a:ea typeface="微軟正黑體" panose="020B0604030504040204" pitchFamily="34" charset="-120"/>
              </a:rPr>
              <a:t>放射性物質於運作或運送過程中發生</a:t>
            </a:r>
            <a:r>
              <a:rPr lang="zh-TW" altLang="en-US" sz="3200" b="1" u="sng" dirty="0" smtClean="0">
                <a:solidFill>
                  <a:srgbClr val="C00000"/>
                </a:solidFill>
                <a:latin typeface="微軟正黑體" panose="020B0604030504040204" pitchFamily="34" charset="-120"/>
                <a:ea typeface="微軟正黑體" panose="020B0604030504040204" pitchFamily="34" charset="-120"/>
              </a:rPr>
              <a:t>意外</a:t>
            </a:r>
            <a:r>
              <a:rPr lang="zh-TW" altLang="en-US" sz="3200" dirty="0" smtClean="0">
                <a:solidFill>
                  <a:srgbClr val="333333"/>
                </a:solidFill>
                <a:latin typeface="微軟正黑體" panose="020B0604030504040204" pitchFamily="34" charset="-120"/>
                <a:ea typeface="微軟正黑體" panose="020B0604030504040204" pitchFamily="34" charset="-120"/>
              </a:rPr>
              <a:t>、</a:t>
            </a:r>
            <a:r>
              <a:rPr lang="zh-TW" altLang="en-US" sz="3200" b="1" u="sng" dirty="0">
                <a:solidFill>
                  <a:srgbClr val="C00000"/>
                </a:solidFill>
                <a:latin typeface="微軟正黑體" panose="020B0604030504040204" pitchFamily="34" charset="-120"/>
                <a:ea typeface="微軟正黑體" panose="020B0604030504040204" pitchFamily="34" charset="-120"/>
              </a:rPr>
              <a:t>遺失</a:t>
            </a:r>
            <a:r>
              <a:rPr lang="zh-TW" altLang="en-US" sz="3200" dirty="0">
                <a:solidFill>
                  <a:srgbClr val="333333"/>
                </a:solidFill>
                <a:latin typeface="微軟正黑體" panose="020B0604030504040204" pitchFamily="34" charset="-120"/>
                <a:ea typeface="微軟正黑體" panose="020B0604030504040204" pitchFamily="34" charset="-120"/>
              </a:rPr>
              <a:t>、</a:t>
            </a:r>
            <a:r>
              <a:rPr lang="zh-TW" altLang="en-US" sz="3200" b="1" u="sng" dirty="0">
                <a:solidFill>
                  <a:srgbClr val="C00000"/>
                </a:solidFill>
                <a:latin typeface="微軟正黑體" panose="020B0604030504040204" pitchFamily="34" charset="-120"/>
                <a:ea typeface="微軟正黑體" panose="020B0604030504040204" pitchFamily="34" charset="-120"/>
              </a:rPr>
              <a:t>遭竊</a:t>
            </a:r>
            <a:r>
              <a:rPr lang="zh-TW" altLang="en-US" sz="3200" dirty="0">
                <a:solidFill>
                  <a:srgbClr val="333333"/>
                </a:solidFill>
                <a:latin typeface="微軟正黑體" panose="020B0604030504040204" pitchFamily="34" charset="-120"/>
                <a:ea typeface="微軟正黑體" panose="020B0604030504040204" pitchFamily="34" charset="-120"/>
              </a:rPr>
              <a:t>或</a:t>
            </a:r>
            <a:r>
              <a:rPr lang="zh-TW" altLang="en-US" sz="3200" b="1" u="sng" dirty="0">
                <a:solidFill>
                  <a:srgbClr val="C00000"/>
                </a:solidFill>
                <a:latin typeface="微軟正黑體" panose="020B0604030504040204" pitchFamily="34" charset="-120"/>
                <a:ea typeface="微軟正黑體" panose="020B0604030504040204" pitchFamily="34" charset="-120"/>
              </a:rPr>
              <a:t>受破壞</a:t>
            </a:r>
            <a:r>
              <a:rPr lang="zh-TW" altLang="en-US" sz="3200" dirty="0">
                <a:solidFill>
                  <a:srgbClr val="333333"/>
                </a:solidFill>
                <a:latin typeface="微軟正黑體" panose="020B0604030504040204" pitchFamily="34" charset="-120"/>
                <a:ea typeface="微軟正黑體" panose="020B0604030504040204" pitchFamily="34" charset="-120"/>
              </a:rPr>
              <a:t>者</a:t>
            </a:r>
            <a:r>
              <a:rPr lang="zh-TW" altLang="en-US" sz="3200" dirty="0" smtClean="0">
                <a:solidFill>
                  <a:srgbClr val="333333"/>
                </a:solidFill>
                <a:latin typeface="微軟正黑體" panose="020B0604030504040204" pitchFamily="34" charset="-120"/>
                <a:ea typeface="微軟正黑體" panose="020B0604030504040204" pitchFamily="34" charset="-120"/>
              </a:rPr>
              <a:t>。</a:t>
            </a:r>
            <a:endParaRPr lang="zh-TW" altLang="en-US" sz="3200" dirty="0">
              <a:solidFill>
                <a:srgbClr val="333333"/>
              </a:solidFill>
              <a:latin typeface="微軟正黑體" panose="020B0604030504040204" pitchFamily="34" charset="-120"/>
              <a:ea typeface="微軟正黑體" panose="020B0604030504040204" pitchFamily="34" charset="-12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5299" y="990600"/>
            <a:ext cx="4900551" cy="367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投影片編號版面配置區 1"/>
          <p:cNvSpPr>
            <a:spLocks noGrp="1"/>
          </p:cNvSpPr>
          <p:nvPr>
            <p:ph type="sldNum" sz="quarter" idx="4294967295"/>
          </p:nvPr>
        </p:nvSpPr>
        <p:spPr>
          <a:xfrm>
            <a:off x="8705850" y="6477000"/>
            <a:ext cx="438150" cy="333375"/>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defRPr/>
            </a:pPr>
            <a:fld id="{DAF65407-9E20-41E1-B336-F8A6F52EF5FF}" type="slidenum">
              <a:rPr lang="zh-TW" altLang="en-US" sz="1400" smtClean="0">
                <a:solidFill>
                  <a:prstClr val="black"/>
                </a:solidFill>
                <a:latin typeface="Arial" pitchFamily="34" charset="0"/>
                <a:ea typeface="新細明體" pitchFamily="18" charset="-120"/>
              </a:rPr>
              <a:pPr>
                <a:spcBef>
                  <a:spcPct val="0"/>
                </a:spcBef>
                <a:buClrTx/>
                <a:buSzTx/>
                <a:buFontTx/>
                <a:buNone/>
                <a:defRPr/>
              </a:pPr>
              <a:t>34</a:t>
            </a:fld>
            <a:endParaRPr lang="en-US" altLang="zh-TW" sz="1400" dirty="0" smtClean="0">
              <a:solidFill>
                <a:prstClr val="black"/>
              </a:solidFill>
              <a:latin typeface="Arial" pitchFamily="34" charset="0"/>
              <a:ea typeface="新細明體" pitchFamily="18" charset="-120"/>
            </a:endParaRPr>
          </a:p>
        </p:txBody>
      </p:sp>
    </p:spTree>
    <p:extLst>
      <p:ext uri="{BB962C8B-B14F-4D97-AF65-F5344CB8AC3E}">
        <p14:creationId xmlns:p14="http://schemas.microsoft.com/office/powerpoint/2010/main" val="1143142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82880" y="677228"/>
            <a:ext cx="7848600" cy="725488"/>
          </a:xfrm>
        </p:spPr>
        <p:txBody>
          <a:bodyPr/>
          <a:lstStyle/>
          <a:p>
            <a:r>
              <a:rPr lang="zh-TW" altLang="en-US" sz="3600" b="1" dirty="0">
                <a:solidFill>
                  <a:prstClr val="black"/>
                </a:solidFill>
              </a:rPr>
              <a:t>國際</a:t>
            </a:r>
            <a:r>
              <a:rPr lang="zh-TW" altLang="en-US" sz="3600" b="1" dirty="0" smtClean="0">
                <a:solidFill>
                  <a:prstClr val="black"/>
                </a:solidFill>
              </a:rPr>
              <a:t>案例</a:t>
            </a:r>
            <a:r>
              <a:rPr lang="en-US" altLang="zh-TW" sz="3600" b="1" dirty="0">
                <a:solidFill>
                  <a:prstClr val="black"/>
                </a:solidFill>
              </a:rPr>
              <a:t>-</a:t>
            </a:r>
            <a:r>
              <a:rPr lang="zh-TW" altLang="en-US" sz="3600" b="1" dirty="0">
                <a:solidFill>
                  <a:prstClr val="black"/>
                </a:solidFill>
              </a:rPr>
              <a:t>巴西</a:t>
            </a:r>
            <a:r>
              <a:rPr lang="en-US" altLang="zh-TW" sz="3600" b="1" dirty="0">
                <a:solidFill>
                  <a:prstClr val="black"/>
                </a:solidFill>
              </a:rPr>
              <a:t>Goiania</a:t>
            </a:r>
            <a:r>
              <a:rPr lang="zh-TW" altLang="en-US" sz="3600" b="1" dirty="0">
                <a:solidFill>
                  <a:prstClr val="black"/>
                </a:solidFill>
              </a:rPr>
              <a:t>輻射污染</a:t>
            </a:r>
            <a:r>
              <a:rPr lang="zh-TW" altLang="en-US" sz="3600" b="1" dirty="0" smtClean="0">
                <a:solidFill>
                  <a:prstClr val="black"/>
                </a:solidFill>
              </a:rPr>
              <a:t>事件</a:t>
            </a:r>
            <a:endParaRPr lang="zh-TW" altLang="en-US" sz="3600" dirty="0"/>
          </a:p>
        </p:txBody>
      </p:sp>
      <p:sp>
        <p:nvSpPr>
          <p:cNvPr id="3" name="內容版面配置區 2"/>
          <p:cNvSpPr>
            <a:spLocks noGrp="1"/>
          </p:cNvSpPr>
          <p:nvPr>
            <p:ph idx="1"/>
          </p:nvPr>
        </p:nvSpPr>
        <p:spPr>
          <a:xfrm>
            <a:off x="228600" y="1438275"/>
            <a:ext cx="3962400" cy="4352925"/>
          </a:xfrm>
        </p:spPr>
        <p:txBody>
          <a:bodyPr/>
          <a:lstStyle/>
          <a:p>
            <a:r>
              <a:rPr lang="en-US" altLang="zh-TW" sz="2600" dirty="0">
                <a:solidFill>
                  <a:schemeClr val="tx1"/>
                </a:solidFill>
              </a:rPr>
              <a:t>1987</a:t>
            </a:r>
            <a:r>
              <a:rPr lang="zh-TW" altLang="en-US" sz="2600" dirty="0" smtClean="0">
                <a:solidFill>
                  <a:schemeClr val="tx1"/>
                </a:solidFill>
              </a:rPr>
              <a:t>年，</a:t>
            </a:r>
            <a:r>
              <a:rPr lang="en-US" altLang="zh-TW" sz="2600" dirty="0" smtClean="0">
                <a:solidFill>
                  <a:schemeClr val="tx1"/>
                </a:solidFill>
              </a:rPr>
              <a:t>Goiania </a:t>
            </a:r>
            <a:r>
              <a:rPr lang="zh-TW" altLang="en-US" sz="2600" dirty="0">
                <a:solidFill>
                  <a:schemeClr val="tx1"/>
                </a:solidFill>
              </a:rPr>
              <a:t>放射治療協會將</a:t>
            </a:r>
            <a:r>
              <a:rPr lang="zh-TW" altLang="en-US" sz="2600" b="1" dirty="0">
                <a:solidFill>
                  <a:srgbClr val="0000FF"/>
                </a:solidFill>
              </a:rPr>
              <a:t>淘汰的銫</a:t>
            </a:r>
            <a:r>
              <a:rPr lang="en-US" altLang="zh-TW" sz="2600" b="1" dirty="0">
                <a:solidFill>
                  <a:srgbClr val="0000FF"/>
                </a:solidFill>
              </a:rPr>
              <a:t>-137</a:t>
            </a:r>
            <a:r>
              <a:rPr lang="zh-TW" altLang="en-US" sz="2600" b="1" dirty="0">
                <a:solidFill>
                  <a:srgbClr val="0000FF"/>
                </a:solidFill>
              </a:rPr>
              <a:t>放射線治療</a:t>
            </a:r>
            <a:r>
              <a:rPr lang="zh-TW" altLang="en-US" sz="2600" b="1" dirty="0" smtClean="0">
                <a:solidFill>
                  <a:srgbClr val="0000FF"/>
                </a:solidFill>
              </a:rPr>
              <a:t>組件</a:t>
            </a:r>
            <a:r>
              <a:rPr lang="zh-TW" altLang="en-US" sz="2600" dirty="0" smtClean="0">
                <a:solidFill>
                  <a:schemeClr val="tx1"/>
                </a:solidFill>
              </a:rPr>
              <a:t>存放</a:t>
            </a:r>
            <a:r>
              <a:rPr lang="zh-TW" altLang="en-US" sz="2600" dirty="0">
                <a:solidFill>
                  <a:schemeClr val="tx1"/>
                </a:solidFill>
              </a:rPr>
              <a:t>在當地</a:t>
            </a:r>
            <a:r>
              <a:rPr lang="zh-TW" altLang="en-US" sz="2600" dirty="0" smtClean="0">
                <a:solidFill>
                  <a:schemeClr val="tx1"/>
                </a:solidFill>
              </a:rPr>
              <a:t>鬧區一</a:t>
            </a:r>
            <a:r>
              <a:rPr lang="zh-TW" altLang="en-US" sz="2600" dirty="0">
                <a:solidFill>
                  <a:schemeClr val="tx1"/>
                </a:solidFill>
              </a:rPr>
              <a:t>間老舊建築物</a:t>
            </a:r>
            <a:r>
              <a:rPr lang="zh-TW" altLang="en-US" sz="2600" dirty="0" smtClean="0">
                <a:solidFill>
                  <a:schemeClr val="tx1"/>
                </a:solidFill>
              </a:rPr>
              <a:t>，經</a:t>
            </a:r>
            <a:r>
              <a:rPr lang="en-US" altLang="zh-TW" sz="2600" dirty="0">
                <a:solidFill>
                  <a:schemeClr val="tx1"/>
                </a:solidFill>
              </a:rPr>
              <a:t>2</a:t>
            </a:r>
            <a:r>
              <a:rPr lang="zh-TW" altLang="en-US" sz="2600" dirty="0" smtClean="0">
                <a:solidFill>
                  <a:schemeClr val="tx1"/>
                </a:solidFill>
              </a:rPr>
              <a:t>名年</a:t>
            </a:r>
            <a:r>
              <a:rPr lang="zh-TW" altLang="en-US" sz="2600" dirty="0">
                <a:solidFill>
                  <a:schemeClr val="tx1"/>
                </a:solidFill>
              </a:rPr>
              <a:t>輕人偷</a:t>
            </a:r>
            <a:r>
              <a:rPr lang="zh-TW" altLang="en-US" sz="2600" dirty="0" smtClean="0">
                <a:solidFill>
                  <a:schemeClr val="tx1"/>
                </a:solidFill>
              </a:rPr>
              <a:t>出。→</a:t>
            </a:r>
            <a:r>
              <a:rPr lang="zh-TW" altLang="en-US" sz="2600" b="1" dirty="0" smtClean="0">
                <a:solidFill>
                  <a:srgbClr val="006600"/>
                </a:solidFill>
              </a:rPr>
              <a:t>體外曝露</a:t>
            </a:r>
          </a:p>
        </p:txBody>
      </p:sp>
      <p:pic>
        <p:nvPicPr>
          <p:cNvPr id="5"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410200"/>
            <a:ext cx="1828800" cy="119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mpd="tri"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內容版面配置區 2"/>
          <p:cNvSpPr txBox="1">
            <a:spLocks/>
          </p:cNvSpPr>
          <p:nvPr/>
        </p:nvSpPr>
        <p:spPr bwMode="auto">
          <a:xfrm>
            <a:off x="228600" y="3962400"/>
            <a:ext cx="855716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SzPct val="70000"/>
              <a:buFont typeface="Wingdings" pitchFamily="2" charset="2"/>
              <a:buChar char="p"/>
              <a:defRPr kumimoji="1" sz="2800" kern="1200">
                <a:solidFill>
                  <a:srgbClr val="000066"/>
                </a:solidFill>
                <a:latin typeface="微軟正黑體" panose="020B0604030504040204" pitchFamily="34" charset="-120"/>
                <a:ea typeface="微軟正黑體" panose="020B0604030504040204" pitchFamily="34" charset="-120"/>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l"/>
              <a:defRPr kumimoji="1" sz="2400" kern="1200">
                <a:solidFill>
                  <a:srgbClr val="663300"/>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spcBef>
                <a:spcPct val="20000"/>
              </a:spcBef>
              <a:spcAft>
                <a:spcPct val="0"/>
              </a:spcAft>
              <a:buClr>
                <a:srgbClr val="00CC00"/>
              </a:buClr>
              <a:buSzPct val="60000"/>
              <a:buFont typeface="Wingdings" pitchFamily="2" charset="2"/>
              <a:buChar char="u"/>
              <a:defRPr kumimoji="1"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spcBef>
                <a:spcPct val="20000"/>
              </a:spcBef>
              <a:spcAft>
                <a:spcPct val="0"/>
              </a:spcAft>
              <a:buClr>
                <a:schemeClr val="accent2"/>
              </a:buClr>
              <a:buSzPct val="60000"/>
              <a:buFont typeface="Wingdings" pitchFamily="2" charset="2"/>
              <a:buChar char="l"/>
              <a:defRPr kumimoji="1"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spcBef>
                <a:spcPct val="20000"/>
              </a:spcBef>
              <a:spcAft>
                <a:spcPct val="0"/>
              </a:spcAft>
              <a:buChar char="»"/>
              <a:defRPr kumimoji="1"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600" dirty="0" smtClean="0">
                <a:solidFill>
                  <a:srgbClr val="000000"/>
                </a:solidFill>
              </a:rPr>
              <a:t>此</a:t>
            </a:r>
            <a:r>
              <a:rPr lang="en-US" altLang="zh-TW" sz="2600" dirty="0" smtClean="0">
                <a:solidFill>
                  <a:srgbClr val="000000"/>
                </a:solidFill>
              </a:rPr>
              <a:t>2</a:t>
            </a:r>
            <a:r>
              <a:rPr lang="zh-TW" altLang="en-US" sz="2600" dirty="0" smtClean="0">
                <a:solidFill>
                  <a:srgbClr val="000000"/>
                </a:solidFill>
              </a:rPr>
              <a:t>名年輕人將組件拆除，並轉賣給廢棄物回收業者。業者發現該輻射源粉末在黑暗中會發藍光，遂邀集親屬、鄰居及好友前往參觀，眾人以手觸摸並塗抹於身體。→</a:t>
            </a:r>
            <a:r>
              <a:rPr lang="zh-TW" altLang="en-US" sz="2600" b="1" dirty="0">
                <a:solidFill>
                  <a:srgbClr val="006600"/>
                </a:solidFill>
              </a:rPr>
              <a:t>體外</a:t>
            </a:r>
            <a:r>
              <a:rPr lang="zh-TW" altLang="en-US" sz="2600" b="1" dirty="0" smtClean="0">
                <a:solidFill>
                  <a:srgbClr val="006600"/>
                </a:solidFill>
              </a:rPr>
              <a:t>曝露、體內曝露、輻射污染</a:t>
            </a:r>
            <a:endParaRPr lang="en-US" altLang="zh-TW" sz="2600" b="1" dirty="0" smtClean="0">
              <a:solidFill>
                <a:srgbClr val="006600"/>
              </a:solidFill>
            </a:endParaRPr>
          </a:p>
          <a:p>
            <a:r>
              <a:rPr lang="zh-TW" altLang="en-US" sz="2600" dirty="0" smtClean="0">
                <a:solidFill>
                  <a:srgbClr val="000000"/>
                </a:solidFill>
              </a:rPr>
              <a:t>症狀：腹瀉、皮膚潰爛、</a:t>
            </a:r>
            <a:endParaRPr lang="en-US" altLang="zh-TW" sz="2600" dirty="0" smtClean="0">
              <a:solidFill>
                <a:srgbClr val="000000"/>
              </a:solidFill>
            </a:endParaRPr>
          </a:p>
          <a:p>
            <a:pPr marL="0" indent="0">
              <a:buFont typeface="Wingdings" pitchFamily="2" charset="2"/>
              <a:buNone/>
            </a:pPr>
            <a:r>
              <a:rPr lang="zh-TW" altLang="en-US" sz="2600" dirty="0" smtClean="0">
                <a:solidFill>
                  <a:srgbClr val="000000"/>
                </a:solidFill>
              </a:rPr>
              <a:t>                頭暈、腸胃道出血等。</a:t>
            </a:r>
          </a:p>
        </p:txBody>
      </p:sp>
      <p:pic>
        <p:nvPicPr>
          <p:cNvPr id="8" name="Picture 3" descr="tele sour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175" y="1694936"/>
            <a:ext cx="1412240" cy="168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5783946" y="1643896"/>
            <a:ext cx="3055254" cy="1785104"/>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ea typeface="標楷體" panose="03000509000000000000" pitchFamily="65" charset="-120"/>
              </a:defRPr>
            </a:lvl1pPr>
            <a:lvl2pPr marL="742950" indent="-285750" eaLnBrk="0" hangingPunct="0">
              <a:defRPr>
                <a:solidFill>
                  <a:schemeClr val="tx1"/>
                </a:solidFill>
                <a:latin typeface="Times New Roman" panose="02020603050405020304" pitchFamily="18" charset="0"/>
                <a:ea typeface="標楷體" panose="03000509000000000000" pitchFamily="65" charset="-120"/>
              </a:defRPr>
            </a:lvl2pPr>
            <a:lvl3pPr marL="1143000" indent="-228600" eaLnBrk="0" hangingPunct="0">
              <a:defRPr>
                <a:solidFill>
                  <a:schemeClr val="tx1"/>
                </a:solidFill>
                <a:latin typeface="Times New Roman" panose="02020603050405020304" pitchFamily="18" charset="0"/>
                <a:ea typeface="標楷體" panose="03000509000000000000" pitchFamily="65" charset="-120"/>
              </a:defRPr>
            </a:lvl3pPr>
            <a:lvl4pPr marL="1600200" indent="-228600" eaLnBrk="0" hangingPunct="0">
              <a:defRPr>
                <a:solidFill>
                  <a:schemeClr val="tx1"/>
                </a:solidFill>
                <a:latin typeface="Times New Roman" panose="02020603050405020304" pitchFamily="18" charset="0"/>
                <a:ea typeface="標楷體" panose="03000509000000000000" pitchFamily="65" charset="-120"/>
              </a:defRPr>
            </a:lvl4pPr>
            <a:lvl5pPr marL="2057400" indent="-228600" eaLnBrk="0" hangingPunct="0">
              <a:defRPr>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標楷體" panose="03000509000000000000" pitchFamily="65" charset="-120"/>
              </a:defRPr>
            </a:lvl9pPr>
          </a:lstStyle>
          <a:p>
            <a:r>
              <a:rPr lang="en-US" altLang="zh-TW" sz="2200" dirty="0" smtClean="0">
                <a:solidFill>
                  <a:srgbClr val="000000"/>
                </a:solidFill>
                <a:latin typeface="微軟正黑體" panose="020B0604030504040204" pitchFamily="34" charset="-120"/>
                <a:ea typeface="微軟正黑體" panose="020B0604030504040204" pitchFamily="34" charset="-120"/>
              </a:rPr>
              <a:t>Cs-137</a:t>
            </a:r>
            <a:r>
              <a:rPr lang="zh-TW" altLang="en-US" sz="2200" dirty="0" smtClean="0">
                <a:solidFill>
                  <a:srgbClr val="000000"/>
                </a:solidFill>
                <a:latin typeface="微軟正黑體" panose="020B0604030504040204" pitchFamily="34" charset="-120"/>
                <a:ea typeface="微軟正黑體" panose="020B0604030504040204" pitchFamily="34" charset="-120"/>
              </a:rPr>
              <a:t>射</a:t>
            </a:r>
            <a:r>
              <a:rPr lang="zh-TW" altLang="en-US" sz="2200" dirty="0">
                <a:solidFill>
                  <a:srgbClr val="000000"/>
                </a:solidFill>
                <a:latin typeface="微軟正黑體" panose="020B0604030504040204" pitchFamily="34" charset="-120"/>
                <a:ea typeface="微軟正黑體" panose="020B0604030504040204" pitchFamily="34" charset="-120"/>
              </a:rPr>
              <a:t>源</a:t>
            </a:r>
          </a:p>
          <a:p>
            <a:pPr marL="342900" indent="-342900">
              <a:buFont typeface="Arial" panose="020B0604020202020204" pitchFamily="34" charset="0"/>
              <a:buChar char="•"/>
            </a:pPr>
            <a:r>
              <a:rPr lang="zh-TW" altLang="en-US" sz="2200" dirty="0" smtClean="0">
                <a:solidFill>
                  <a:srgbClr val="000000"/>
                </a:solidFill>
                <a:latin typeface="微軟正黑體" panose="020B0604030504040204" pitchFamily="34" charset="-120"/>
                <a:ea typeface="微軟正黑體" panose="020B0604030504040204" pitchFamily="34" charset="-120"/>
              </a:rPr>
              <a:t>直徑約</a:t>
            </a:r>
            <a:r>
              <a:rPr lang="en-US" altLang="zh-TW" sz="2200" dirty="0">
                <a:solidFill>
                  <a:srgbClr val="000000"/>
                </a:solidFill>
                <a:latin typeface="微軟正黑體" panose="020B0604030504040204" pitchFamily="34" charset="-120"/>
                <a:ea typeface="微軟正黑體" panose="020B0604030504040204" pitchFamily="34" charset="-120"/>
              </a:rPr>
              <a:t>2.5 cm </a:t>
            </a:r>
          </a:p>
          <a:p>
            <a:pPr marL="342900" indent="-342900">
              <a:buFont typeface="Arial" panose="020B0604020202020204" pitchFamily="34" charset="0"/>
              <a:buChar char="•"/>
            </a:pPr>
            <a:r>
              <a:rPr lang="zh-TW" altLang="en-US" sz="2200" b="1" dirty="0" smtClean="0">
                <a:solidFill>
                  <a:srgbClr val="000000"/>
                </a:solidFill>
                <a:latin typeface="微軟正黑體" panose="020B0604030504040204" pitchFamily="34" charset="-120"/>
                <a:ea typeface="微軟正黑體" panose="020B0604030504040204" pitchFamily="34" charset="-120"/>
              </a:rPr>
              <a:t>活度約</a:t>
            </a:r>
            <a:r>
              <a:rPr lang="en-US" altLang="zh-TW" sz="2200" dirty="0" smtClean="0">
                <a:solidFill>
                  <a:srgbClr val="000000"/>
                </a:solidFill>
                <a:latin typeface="微軟正黑體" panose="020B0604030504040204" pitchFamily="34" charset="-120"/>
                <a:ea typeface="微軟正黑體" panose="020B0604030504040204" pitchFamily="34" charset="-120"/>
              </a:rPr>
              <a:t>1400</a:t>
            </a:r>
            <a:r>
              <a:rPr lang="zh-TW" altLang="en-US" sz="2200" dirty="0" smtClean="0">
                <a:solidFill>
                  <a:srgbClr val="000000"/>
                </a:solidFill>
                <a:latin typeface="微軟正黑體" panose="020B0604030504040204" pitchFamily="34" charset="-120"/>
                <a:ea typeface="微軟正黑體" panose="020B0604030504040204" pitchFamily="34" charset="-120"/>
              </a:rPr>
              <a:t>居里</a:t>
            </a:r>
            <a:r>
              <a:rPr lang="en-US" altLang="zh-TW" sz="2200" dirty="0" smtClean="0">
                <a:solidFill>
                  <a:srgbClr val="000000"/>
                </a:solidFill>
                <a:latin typeface="微軟正黑體" panose="020B0604030504040204" pitchFamily="34" charset="-120"/>
                <a:ea typeface="微軟正黑體" panose="020B0604030504040204" pitchFamily="34" charset="-120"/>
              </a:rPr>
              <a:t>(Ci)</a:t>
            </a:r>
          </a:p>
          <a:p>
            <a:pPr marL="342900" indent="-342900">
              <a:buFont typeface="Arial" panose="020B0604020202020204" pitchFamily="34" charset="0"/>
              <a:buChar char="•"/>
            </a:pPr>
            <a:r>
              <a:rPr lang="zh-TW" altLang="en-US" sz="2200" dirty="0" smtClean="0">
                <a:solidFill>
                  <a:srgbClr val="000000"/>
                </a:solidFill>
                <a:latin typeface="微軟正黑體" panose="020B0604030504040204" pitchFamily="34" charset="-120"/>
                <a:ea typeface="微軟正黑體" panose="020B0604030504040204" pitchFamily="34" charset="-120"/>
              </a:rPr>
              <a:t>氯化銫鹽</a:t>
            </a:r>
            <a:r>
              <a:rPr lang="en-US" altLang="zh-TW" sz="2200" dirty="0" smtClean="0">
                <a:solidFill>
                  <a:srgbClr val="000000"/>
                </a:solidFill>
                <a:latin typeface="微軟正黑體" panose="020B0604030504040204" pitchFamily="34" charset="-120"/>
                <a:ea typeface="微軟正黑體" panose="020B0604030504040204" pitchFamily="34" charset="-120"/>
              </a:rPr>
              <a:t>(</a:t>
            </a:r>
            <a:r>
              <a:rPr lang="zh-TW" altLang="en-US" sz="2200" dirty="0" smtClean="0">
                <a:solidFill>
                  <a:srgbClr val="000000"/>
                </a:solidFill>
                <a:latin typeface="微軟正黑體" panose="020B0604030504040204" pitchFamily="34" charset="-120"/>
                <a:ea typeface="微軟正黑體" panose="020B0604030504040204" pitchFamily="34" charset="-120"/>
              </a:rPr>
              <a:t>米粒狀</a:t>
            </a:r>
            <a:r>
              <a:rPr lang="en-US" altLang="zh-TW" sz="2200" dirty="0">
                <a:solidFill>
                  <a:srgbClr val="000000"/>
                </a:solidFill>
                <a:latin typeface="微軟正黑體" panose="020B0604030504040204" pitchFamily="34" charset="-120"/>
                <a:ea typeface="微軟正黑體" panose="020B0604030504040204" pitchFamily="34" charset="-120"/>
              </a:rPr>
              <a:t>)</a:t>
            </a:r>
            <a:endParaRPr lang="en-US" altLang="zh-TW" sz="2200" dirty="0" smtClean="0">
              <a:solidFill>
                <a:srgbClr val="000000"/>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200" dirty="0" smtClean="0">
                <a:solidFill>
                  <a:srgbClr val="000000"/>
                </a:solidFill>
                <a:latin typeface="微軟正黑體" panose="020B0604030504040204" pitchFamily="34" charset="-120"/>
                <a:ea typeface="微軟正黑體" panose="020B0604030504040204" pitchFamily="34" charset="-120"/>
              </a:rPr>
              <a:t>溶於水 </a:t>
            </a:r>
            <a:endParaRPr lang="en-US" altLang="zh-TW" sz="2200" dirty="0">
              <a:solidFill>
                <a:srgbClr val="000000"/>
              </a:solidFill>
              <a:latin typeface="微軟正黑體" panose="020B0604030504040204" pitchFamily="34" charset="-120"/>
              <a:ea typeface="微軟正黑體" panose="020B0604030504040204" pitchFamily="34" charset="-120"/>
            </a:endParaRPr>
          </a:p>
        </p:txBody>
      </p:sp>
      <p:sp>
        <p:nvSpPr>
          <p:cNvPr id="10" name="投影片編號版面配置區 1"/>
          <p:cNvSpPr>
            <a:spLocks noGrp="1"/>
          </p:cNvSpPr>
          <p:nvPr>
            <p:ph type="sldNum" sz="quarter" idx="4294967295"/>
          </p:nvPr>
        </p:nvSpPr>
        <p:spPr>
          <a:xfrm>
            <a:off x="8705850" y="6477000"/>
            <a:ext cx="438150" cy="333375"/>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DAF65407-9E20-41E1-B336-F8A6F52EF5FF}" type="slidenum">
              <a:rPr lang="zh-TW" altLang="en-US" sz="1400" smtClean="0">
                <a:solidFill>
                  <a:srgbClr val="000000"/>
                </a:solidFill>
                <a:latin typeface="Arial" pitchFamily="34" charset="0"/>
                <a:ea typeface="新細明體" pitchFamily="18" charset="-120"/>
              </a:rPr>
              <a:pPr>
                <a:spcBef>
                  <a:spcPct val="0"/>
                </a:spcBef>
                <a:buClrTx/>
                <a:buSzTx/>
                <a:buFontTx/>
                <a:buNone/>
              </a:pPr>
              <a:t>35</a:t>
            </a:fld>
            <a:endParaRPr lang="en-US" altLang="zh-TW" sz="1400" dirty="0" smtClean="0">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val="40360036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188" y="538950"/>
            <a:ext cx="7848600" cy="725488"/>
          </a:xfrm>
        </p:spPr>
        <p:txBody>
          <a:bodyPr/>
          <a:lstStyle/>
          <a:p>
            <a:r>
              <a:rPr lang="zh-TW" altLang="en-US" sz="3200" b="1" dirty="0">
                <a:solidFill>
                  <a:prstClr val="black"/>
                </a:solidFill>
              </a:rPr>
              <a:t>國際</a:t>
            </a:r>
            <a:r>
              <a:rPr lang="zh-TW" altLang="en-US" sz="3200" b="1" dirty="0" smtClean="0">
                <a:solidFill>
                  <a:prstClr val="black"/>
                </a:solidFill>
              </a:rPr>
              <a:t>案例</a:t>
            </a:r>
            <a:r>
              <a:rPr lang="en-US" altLang="zh-TW" sz="3200" b="1" dirty="0">
                <a:solidFill>
                  <a:prstClr val="black"/>
                </a:solidFill>
              </a:rPr>
              <a:t>-</a:t>
            </a:r>
            <a:r>
              <a:rPr lang="zh-TW" altLang="en-US" sz="3200" b="1" dirty="0">
                <a:solidFill>
                  <a:prstClr val="black"/>
                </a:solidFill>
              </a:rPr>
              <a:t>巴西</a:t>
            </a:r>
            <a:r>
              <a:rPr lang="en-US" altLang="zh-TW" sz="3200" b="1" dirty="0">
                <a:solidFill>
                  <a:prstClr val="black"/>
                </a:solidFill>
              </a:rPr>
              <a:t>Goiania</a:t>
            </a:r>
            <a:r>
              <a:rPr lang="zh-TW" altLang="en-US" sz="3200" b="1" dirty="0">
                <a:solidFill>
                  <a:prstClr val="black"/>
                </a:solidFill>
              </a:rPr>
              <a:t>輻射污染</a:t>
            </a:r>
            <a:r>
              <a:rPr lang="zh-TW" altLang="en-US" sz="3200" b="1" dirty="0" smtClean="0">
                <a:solidFill>
                  <a:prstClr val="black"/>
                </a:solidFill>
              </a:rPr>
              <a:t>事件</a:t>
            </a:r>
            <a:endParaRPr lang="zh-TW" altLang="en-US" dirty="0"/>
          </a:p>
        </p:txBody>
      </p:sp>
      <p:sp>
        <p:nvSpPr>
          <p:cNvPr id="3" name="內容版面配置區 2"/>
          <p:cNvSpPr>
            <a:spLocks noGrp="1"/>
          </p:cNvSpPr>
          <p:nvPr>
            <p:ph idx="1"/>
          </p:nvPr>
        </p:nvSpPr>
        <p:spPr>
          <a:xfrm>
            <a:off x="381000" y="1244431"/>
            <a:ext cx="8458200" cy="1600200"/>
          </a:xfrm>
        </p:spPr>
        <p:txBody>
          <a:bodyPr/>
          <a:lstStyle/>
          <a:p>
            <a:r>
              <a:rPr lang="zh-TW" altLang="en-US" dirty="0" smtClean="0">
                <a:solidFill>
                  <a:schemeClr val="tx1"/>
                </a:solidFill>
              </a:rPr>
              <a:t>結果：</a:t>
            </a:r>
            <a:r>
              <a:rPr lang="en-US" altLang="zh-TW" dirty="0">
                <a:solidFill>
                  <a:schemeClr val="tx1"/>
                </a:solidFill>
              </a:rPr>
              <a:t>4</a:t>
            </a:r>
            <a:r>
              <a:rPr lang="zh-TW" altLang="en-US" dirty="0">
                <a:solidFill>
                  <a:schemeClr val="tx1"/>
                </a:solidFill>
              </a:rPr>
              <a:t>人死亡、</a:t>
            </a:r>
            <a:r>
              <a:rPr lang="en-US" altLang="zh-TW" dirty="0">
                <a:solidFill>
                  <a:schemeClr val="tx1"/>
                </a:solidFill>
              </a:rPr>
              <a:t>28</a:t>
            </a:r>
            <a:r>
              <a:rPr lang="zh-TW" altLang="en-US" dirty="0">
                <a:solidFill>
                  <a:schemeClr val="tx1"/>
                </a:solidFill>
              </a:rPr>
              <a:t>人皮膚嚴重傷害</a:t>
            </a:r>
            <a:r>
              <a:rPr lang="en-US" altLang="en-US" dirty="0">
                <a:solidFill>
                  <a:schemeClr val="tx1"/>
                </a:solidFill>
              </a:rPr>
              <a:t>、</a:t>
            </a:r>
            <a:r>
              <a:rPr lang="en-US" altLang="zh-TW" dirty="0">
                <a:solidFill>
                  <a:schemeClr val="tx1"/>
                </a:solidFill>
              </a:rPr>
              <a:t>50</a:t>
            </a:r>
            <a:r>
              <a:rPr lang="zh-TW" altLang="en-US" dirty="0" smtClean="0">
                <a:solidFill>
                  <a:schemeClr val="tx1"/>
                </a:solidFill>
              </a:rPr>
              <a:t>人食入污染物</a:t>
            </a:r>
            <a:r>
              <a:rPr lang="zh-TW" altLang="en-US" dirty="0">
                <a:solidFill>
                  <a:schemeClr val="tx1"/>
                </a:solidFill>
              </a:rPr>
              <a:t>造成體內輻射曝</a:t>
            </a:r>
            <a:r>
              <a:rPr lang="zh-TW" altLang="en-US" dirty="0" smtClean="0">
                <a:solidFill>
                  <a:schemeClr val="tx1"/>
                </a:solidFill>
              </a:rPr>
              <a:t>露</a:t>
            </a:r>
            <a:r>
              <a:rPr lang="zh-TW" altLang="en-US" dirty="0">
                <a:solidFill>
                  <a:schemeClr val="tx1"/>
                </a:solidFill>
              </a:rPr>
              <a:t>，並造成</a:t>
            </a:r>
            <a:r>
              <a:rPr lang="zh-TW" altLang="en-US" dirty="0" smtClean="0">
                <a:solidFill>
                  <a:schemeClr val="tx1"/>
                </a:solidFill>
              </a:rPr>
              <a:t>大範圍輻射污染。</a:t>
            </a:r>
            <a:endParaRPr lang="zh-TW" altLang="en-US" dirty="0">
              <a:solidFill>
                <a:schemeClr val="tx1"/>
              </a:solidFill>
            </a:endParaRPr>
          </a:p>
          <a:p>
            <a:r>
              <a:rPr lang="zh-TW" altLang="en-US" dirty="0" smtClean="0">
                <a:solidFill>
                  <a:schemeClr val="tx1"/>
                </a:solidFill>
              </a:rPr>
              <a:t>除污：高污染區房屋拆解、表土移除。</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26188" y="4798320"/>
            <a:ext cx="2756378" cy="176690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307342527070501801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42" y="2654294"/>
            <a:ext cx="3105158" cy="207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未命名"/>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5969" y="2708931"/>
            <a:ext cx="2760333" cy="186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g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726379"/>
            <a:ext cx="2590800" cy="191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243" y="2670400"/>
            <a:ext cx="2752382" cy="19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內容版面配置區 3"/>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435743" y="4724400"/>
            <a:ext cx="2764657" cy="192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矩形 15"/>
          <p:cNvSpPr/>
          <p:nvPr/>
        </p:nvSpPr>
        <p:spPr>
          <a:xfrm>
            <a:off x="414401" y="6637171"/>
            <a:ext cx="1109599" cy="246221"/>
          </a:xfrm>
          <a:prstGeom prst="rect">
            <a:avLst/>
          </a:prstGeom>
        </p:spPr>
        <p:txBody>
          <a:bodyPr wrap="none">
            <a:spAutoFit/>
          </a:bodyPr>
          <a:lstStyle/>
          <a:p>
            <a:r>
              <a:rPr kumimoji="1" lang="zh-TW" altLang="en-US" sz="1000" dirty="0" smtClean="0">
                <a:solidFill>
                  <a:srgbClr val="000000"/>
                </a:solidFill>
                <a:latin typeface="Microsoft JhengHei" charset="-120"/>
                <a:ea typeface="Microsoft JhengHei" charset="-120"/>
                <a:cs typeface="Microsoft JhengHei" charset="-120"/>
              </a:rPr>
              <a:t>圖片來源：</a:t>
            </a:r>
            <a:r>
              <a:rPr kumimoji="1" lang="en-US" altLang="zh-TW" sz="1000" dirty="0" smtClean="0">
                <a:solidFill>
                  <a:srgbClr val="000000"/>
                </a:solidFill>
                <a:latin typeface="Microsoft JhengHei" charset="-120"/>
                <a:ea typeface="Microsoft JhengHei" charset="-120"/>
                <a:cs typeface="Microsoft JhengHei" charset="-120"/>
              </a:rPr>
              <a:t>IAEA</a:t>
            </a:r>
            <a:endParaRPr lang="zh-TW" altLang="en-US" sz="1000" dirty="0">
              <a:solidFill>
                <a:srgbClr val="000000"/>
              </a:solidFill>
            </a:endParaRPr>
          </a:p>
        </p:txBody>
      </p:sp>
      <p:sp>
        <p:nvSpPr>
          <p:cNvPr id="17" name="投影片編號版面配置區 1"/>
          <p:cNvSpPr>
            <a:spLocks noGrp="1"/>
          </p:cNvSpPr>
          <p:nvPr>
            <p:ph type="sldNum" sz="quarter" idx="4294967295"/>
          </p:nvPr>
        </p:nvSpPr>
        <p:spPr>
          <a:xfrm>
            <a:off x="8705850" y="6477000"/>
            <a:ext cx="438150" cy="333375"/>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DAF65407-9E20-41E1-B336-F8A6F52EF5FF}" type="slidenum">
              <a:rPr lang="zh-TW" altLang="en-US" sz="1400" smtClean="0">
                <a:solidFill>
                  <a:srgbClr val="000000"/>
                </a:solidFill>
                <a:latin typeface="Arial" pitchFamily="34" charset="0"/>
                <a:ea typeface="新細明體" pitchFamily="18" charset="-120"/>
              </a:rPr>
              <a:pPr>
                <a:spcBef>
                  <a:spcPct val="0"/>
                </a:spcBef>
                <a:buClrTx/>
                <a:buSzTx/>
                <a:buFontTx/>
                <a:buNone/>
              </a:pPr>
              <a:t>36</a:t>
            </a:fld>
            <a:endParaRPr lang="en-US" altLang="zh-TW" sz="1400" dirty="0" smtClean="0">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val="9320749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標題 2"/>
          <p:cNvSpPr>
            <a:spLocks/>
          </p:cNvSpPr>
          <p:nvPr/>
        </p:nvSpPr>
        <p:spPr bwMode="auto">
          <a:xfrm>
            <a:off x="2123728" y="548680"/>
            <a:ext cx="468052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lgn="ctr" eaLnBrk="0" fontAlgn="base" hangingPunct="0">
              <a:spcBef>
                <a:spcPct val="0"/>
              </a:spcBef>
              <a:spcAft>
                <a:spcPct val="0"/>
              </a:spcAft>
              <a:buClrTx/>
              <a:buSzTx/>
              <a:buFontTx/>
              <a:buNone/>
              <a:defRPr/>
            </a:pPr>
            <a:r>
              <a:rPr lang="zh-TW" altLang="en-US" sz="4000" b="1" dirty="0" smtClean="0">
                <a:solidFill>
                  <a:srgbClr val="002060"/>
                </a:solidFill>
              </a:rPr>
              <a:t>國內案例與樣態</a:t>
            </a:r>
            <a:endParaRPr lang="zh-TW" altLang="en-US" sz="4000" b="1" dirty="0" smtClean="0">
              <a:solidFill>
                <a:srgbClr val="002060"/>
              </a:solidFill>
              <a:latin typeface="標楷體" pitchFamily="65" charset="-120"/>
              <a:ea typeface="標楷體" pitchFamily="65" charset="-120"/>
            </a:endParaRPr>
          </a:p>
        </p:txBody>
      </p:sp>
      <p:sp>
        <p:nvSpPr>
          <p:cNvPr id="36875" name="矩形 3"/>
          <p:cNvSpPr>
            <a:spLocks noChangeArrowheads="1"/>
          </p:cNvSpPr>
          <p:nvPr/>
        </p:nvSpPr>
        <p:spPr bwMode="auto">
          <a:xfrm>
            <a:off x="587896" y="1484784"/>
            <a:ext cx="8382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marL="342900" indent="-342900" algn="just" eaLnBrk="0" fontAlgn="base" hangingPunct="0">
              <a:spcBef>
                <a:spcPct val="0"/>
              </a:spcBef>
              <a:spcAft>
                <a:spcPct val="0"/>
              </a:spcAft>
              <a:buClrTx/>
              <a:buSzTx/>
              <a:defRPr/>
            </a:pPr>
            <a:r>
              <a:rPr lang="zh-TW" altLang="en-US" sz="2600" dirty="0">
                <a:solidFill>
                  <a:srgbClr val="000000"/>
                </a:solidFill>
              </a:rPr>
              <a:t>國內</a:t>
            </a:r>
            <a:r>
              <a:rPr lang="zh-TW" altLang="en-US" sz="2600" dirty="0" smtClean="0">
                <a:solidFill>
                  <a:srgbClr val="000000"/>
                </a:solidFill>
              </a:rPr>
              <a:t>案例</a:t>
            </a:r>
            <a:r>
              <a:rPr lang="zh-TW" altLang="en-US" sz="2600" dirty="0">
                <a:solidFill>
                  <a:srgbClr val="000000"/>
                </a:solidFill>
              </a:rPr>
              <a:t>樣態</a:t>
            </a:r>
            <a:endParaRPr lang="en-US" altLang="zh-TW" sz="2600" dirty="0">
              <a:solidFill>
                <a:srgbClr val="000000"/>
              </a:solidFill>
            </a:endParaRPr>
          </a:p>
          <a:p>
            <a:pPr marL="1085850" lvl="1" indent="-342900" algn="just" eaLnBrk="0" fontAlgn="base" hangingPunct="0">
              <a:spcBef>
                <a:spcPct val="0"/>
              </a:spcBef>
              <a:spcAft>
                <a:spcPct val="0"/>
              </a:spcAft>
              <a:buClrTx/>
              <a:buSzTx/>
              <a:defRPr/>
            </a:pPr>
            <a:r>
              <a:rPr kumimoji="0" lang="zh-TW" altLang="en-US" sz="2600" dirty="0">
                <a:solidFill>
                  <a:srgbClr val="000000"/>
                </a:solidFill>
                <a:latin typeface="Lucida Sans Unicode" pitchFamily="34" charset="0"/>
              </a:rPr>
              <a:t>射源遺失：</a:t>
            </a:r>
            <a:r>
              <a:rPr kumimoji="0" lang="en-US" altLang="zh-TW" sz="2600" dirty="0">
                <a:solidFill>
                  <a:srgbClr val="000000"/>
                </a:solidFill>
                <a:latin typeface="Lucida Sans Unicode" pitchFamily="34" charset="0"/>
              </a:rPr>
              <a:t>Ir-192</a:t>
            </a:r>
          </a:p>
          <a:p>
            <a:pPr marL="1085850" lvl="1" indent="-342900" algn="just" eaLnBrk="0" fontAlgn="base" hangingPunct="0">
              <a:spcBef>
                <a:spcPct val="0"/>
              </a:spcBef>
              <a:spcAft>
                <a:spcPct val="0"/>
              </a:spcAft>
              <a:buClrTx/>
              <a:buSzTx/>
              <a:defRPr/>
            </a:pPr>
            <a:r>
              <a:rPr kumimoji="0" lang="zh-TW" altLang="en-US" sz="2600" dirty="0">
                <a:solidFill>
                  <a:srgbClr val="000000"/>
                </a:solidFill>
                <a:latin typeface="Lucida Sans Unicode" pitchFamily="34" charset="0"/>
              </a:rPr>
              <a:t>民眾拾獲放射性物質：花蓮</a:t>
            </a:r>
            <a:r>
              <a:rPr kumimoji="0" lang="en-US" altLang="zh-TW" sz="2600" dirty="0">
                <a:solidFill>
                  <a:srgbClr val="000000"/>
                </a:solidFill>
                <a:latin typeface="Lucida Sans Unicode" pitchFamily="34" charset="0"/>
              </a:rPr>
              <a:t>(</a:t>
            </a:r>
            <a:r>
              <a:rPr kumimoji="0" lang="zh-TW" altLang="en-US" sz="2600" dirty="0">
                <a:solidFill>
                  <a:srgbClr val="000000"/>
                </a:solidFill>
                <a:latin typeface="Lucida Sans Unicode" pitchFamily="34" charset="0"/>
              </a:rPr>
              <a:t>豁免管制</a:t>
            </a:r>
            <a:r>
              <a:rPr kumimoji="0" lang="en-US" altLang="zh-TW" sz="2600" dirty="0">
                <a:solidFill>
                  <a:srgbClr val="000000"/>
                </a:solidFill>
                <a:latin typeface="Lucida Sans Unicode" pitchFamily="34" charset="0"/>
              </a:rPr>
              <a:t>)</a:t>
            </a:r>
          </a:p>
          <a:p>
            <a:pPr marL="1085850" lvl="1" indent="-342900" algn="just" eaLnBrk="0" fontAlgn="base" hangingPunct="0">
              <a:spcBef>
                <a:spcPct val="0"/>
              </a:spcBef>
              <a:spcAft>
                <a:spcPct val="0"/>
              </a:spcAft>
              <a:buClrTx/>
              <a:buSzTx/>
              <a:defRPr/>
            </a:pPr>
            <a:r>
              <a:rPr kumimoji="0" lang="zh-TW" altLang="en-US" sz="2600" dirty="0">
                <a:solidFill>
                  <a:srgbClr val="000000"/>
                </a:solidFill>
                <a:latin typeface="Lucida Sans Unicode" pitchFamily="34" charset="0"/>
              </a:rPr>
              <a:t>輻射污染：</a:t>
            </a:r>
            <a:r>
              <a:rPr kumimoji="0" lang="en-US" altLang="zh-TW" sz="2600" dirty="0">
                <a:solidFill>
                  <a:srgbClr val="000000"/>
                </a:solidFill>
                <a:latin typeface="Lucida Sans Unicode" pitchFamily="34" charset="0"/>
              </a:rPr>
              <a:t>I-131</a:t>
            </a:r>
            <a:r>
              <a:rPr kumimoji="0" lang="zh-TW" altLang="en-US" sz="2600" dirty="0">
                <a:solidFill>
                  <a:srgbClr val="000000"/>
                </a:solidFill>
                <a:latin typeface="Lucida Sans Unicode" pitchFamily="34" charset="0"/>
              </a:rPr>
              <a:t>病房、廢水管線洩漏</a:t>
            </a:r>
            <a:endParaRPr kumimoji="0" lang="en-US" altLang="zh-TW" sz="2600" dirty="0">
              <a:solidFill>
                <a:srgbClr val="000000"/>
              </a:solidFill>
              <a:latin typeface="Lucida Sans Unicode" pitchFamily="34" charset="0"/>
            </a:endParaRPr>
          </a:p>
          <a:p>
            <a:pPr marL="1085850" lvl="1" indent="-342900" algn="just" eaLnBrk="0" fontAlgn="base" hangingPunct="0">
              <a:spcBef>
                <a:spcPct val="0"/>
              </a:spcBef>
              <a:spcAft>
                <a:spcPct val="0"/>
              </a:spcAft>
              <a:buClrTx/>
              <a:buSzTx/>
              <a:defRPr/>
            </a:pPr>
            <a:r>
              <a:rPr kumimoji="0" lang="zh-TW" altLang="en-US" sz="2600" dirty="0">
                <a:solidFill>
                  <a:srgbClr val="000000"/>
                </a:solidFill>
                <a:latin typeface="Lucida Sans Unicode" pitchFamily="34" charset="0"/>
              </a:rPr>
              <a:t>輻射超標：鋼鐵廠、焚化廠</a:t>
            </a:r>
            <a:endParaRPr kumimoji="0" lang="en-US" altLang="zh-TW" sz="2600" dirty="0">
              <a:solidFill>
                <a:srgbClr val="000000"/>
              </a:solidFill>
              <a:latin typeface="Lucida Sans Unicode" pitchFamily="34" charset="0"/>
            </a:endParaRPr>
          </a:p>
          <a:p>
            <a:pPr marL="1085850" lvl="1" indent="-342900" algn="just" eaLnBrk="0" fontAlgn="base" hangingPunct="0">
              <a:spcBef>
                <a:spcPct val="0"/>
              </a:spcBef>
              <a:spcAft>
                <a:spcPct val="0"/>
              </a:spcAft>
              <a:buClrTx/>
              <a:buSzTx/>
              <a:defRPr/>
            </a:pPr>
            <a:r>
              <a:rPr kumimoji="0" lang="zh-TW" altLang="en-US" sz="2600" dirty="0">
                <a:solidFill>
                  <a:srgbClr val="000000"/>
                </a:solidFill>
                <a:latin typeface="Lucida Sans Unicode" pitchFamily="34" charset="0"/>
              </a:rPr>
              <a:t>場所事故：實驗室火災</a:t>
            </a:r>
            <a:endParaRPr kumimoji="0" lang="en-US" altLang="zh-TW" sz="2600" dirty="0">
              <a:solidFill>
                <a:srgbClr val="000000"/>
              </a:solidFill>
              <a:latin typeface="Lucida Sans Unicode" pitchFamily="34" charset="0"/>
            </a:endParaRPr>
          </a:p>
          <a:p>
            <a:pPr marL="1085850" lvl="1" indent="-342900" algn="just" eaLnBrk="0" fontAlgn="base" hangingPunct="0">
              <a:spcBef>
                <a:spcPct val="0"/>
              </a:spcBef>
              <a:spcAft>
                <a:spcPct val="0"/>
              </a:spcAft>
              <a:buClrTx/>
              <a:buSzTx/>
              <a:defRPr/>
            </a:pPr>
            <a:r>
              <a:rPr kumimoji="0" lang="zh-TW" altLang="en-US" sz="2600" dirty="0">
                <a:solidFill>
                  <a:srgbClr val="000000"/>
                </a:solidFill>
                <a:latin typeface="Lucida Sans Unicode" pitchFamily="34" charset="0"/>
              </a:rPr>
              <a:t>人員劑量管理：佩章讀值異常</a:t>
            </a:r>
            <a:endParaRPr kumimoji="0" lang="en-US" altLang="zh-TW" sz="2600" dirty="0">
              <a:solidFill>
                <a:srgbClr val="000000"/>
              </a:solidFill>
              <a:latin typeface="Lucida Sans Unicode" pitchFamily="34" charset="0"/>
            </a:endParaRPr>
          </a:p>
          <a:p>
            <a:pPr algn="just" eaLnBrk="0" fontAlgn="base" hangingPunct="0">
              <a:spcBef>
                <a:spcPct val="0"/>
              </a:spcBef>
              <a:spcAft>
                <a:spcPct val="0"/>
              </a:spcAft>
              <a:buClrTx/>
              <a:buSzTx/>
              <a:buFont typeface="Wingdings" pitchFamily="2" charset="2"/>
              <a:buNone/>
              <a:defRPr/>
            </a:pPr>
            <a:endParaRPr lang="en-US" altLang="zh-TW" sz="1000" dirty="0" smtClean="0">
              <a:solidFill>
                <a:srgbClr val="000000"/>
              </a:solidFill>
            </a:endParaRPr>
          </a:p>
          <a:p>
            <a:pPr marL="342900" indent="-342900" algn="just" eaLnBrk="0" fontAlgn="base" hangingPunct="0">
              <a:spcBef>
                <a:spcPct val="0"/>
              </a:spcBef>
              <a:spcAft>
                <a:spcPct val="0"/>
              </a:spcAft>
              <a:buClrTx/>
              <a:buSzTx/>
              <a:defRPr/>
            </a:pPr>
            <a:r>
              <a:rPr lang="en-US" altLang="zh-TW" sz="2600" dirty="0" smtClean="0">
                <a:solidFill>
                  <a:srgbClr val="000000"/>
                </a:solidFill>
              </a:rPr>
              <a:t>102-107</a:t>
            </a:r>
            <a:r>
              <a:rPr lang="zh-TW" altLang="en-US" sz="2600" dirty="0" smtClean="0">
                <a:solidFill>
                  <a:srgbClr val="000000"/>
                </a:solidFill>
              </a:rPr>
              <a:t>年</a:t>
            </a:r>
            <a:r>
              <a:rPr lang="zh-TW" altLang="en-US" sz="2600" dirty="0" smtClean="0">
                <a:solidFill>
                  <a:srgbClr val="FF0000"/>
                </a:solidFill>
              </a:rPr>
              <a:t>共</a:t>
            </a:r>
            <a:r>
              <a:rPr lang="en-US" altLang="zh-TW" sz="2600" dirty="0" smtClean="0">
                <a:solidFill>
                  <a:srgbClr val="FF0000"/>
                </a:solidFill>
              </a:rPr>
              <a:t>12</a:t>
            </a:r>
            <a:r>
              <a:rPr lang="zh-TW" altLang="en-US" sz="2600" dirty="0" smtClean="0">
                <a:solidFill>
                  <a:srgbClr val="FF0000"/>
                </a:solidFill>
              </a:rPr>
              <a:t>起。</a:t>
            </a:r>
            <a:r>
              <a:rPr lang="zh-TW" altLang="en-US" sz="2600" dirty="0" smtClean="0">
                <a:solidFill>
                  <a:srgbClr val="000000"/>
                </a:solidFill>
              </a:rPr>
              <a:t>均屬輻射異常事件。</a:t>
            </a:r>
            <a:endParaRPr lang="en-US" altLang="zh-TW" sz="2600" dirty="0" smtClean="0">
              <a:solidFill>
                <a:srgbClr val="000000"/>
              </a:solidFill>
            </a:endParaRPr>
          </a:p>
          <a:p>
            <a:pPr marL="1085850" lvl="1" indent="-342900" algn="just" eaLnBrk="0" fontAlgn="base" hangingPunct="0">
              <a:spcBef>
                <a:spcPct val="0"/>
              </a:spcBef>
              <a:spcAft>
                <a:spcPct val="0"/>
              </a:spcAft>
              <a:buClrTx/>
              <a:buSzTx/>
              <a:defRPr/>
            </a:pPr>
            <a:r>
              <a:rPr lang="en-US" altLang="zh-TW" sz="2200" dirty="0" smtClean="0">
                <a:solidFill>
                  <a:srgbClr val="000000"/>
                </a:solidFill>
              </a:rPr>
              <a:t>102-104</a:t>
            </a:r>
            <a:r>
              <a:rPr lang="zh-TW" altLang="en-US" sz="2200" dirty="0" smtClean="0">
                <a:solidFill>
                  <a:srgbClr val="000000"/>
                </a:solidFill>
              </a:rPr>
              <a:t>年：</a:t>
            </a:r>
            <a:r>
              <a:rPr lang="en-US" altLang="zh-TW" sz="2200" dirty="0" smtClean="0">
                <a:solidFill>
                  <a:srgbClr val="000000"/>
                </a:solidFill>
              </a:rPr>
              <a:t>5</a:t>
            </a:r>
            <a:r>
              <a:rPr lang="zh-TW" altLang="en-US" sz="2200" dirty="0" smtClean="0">
                <a:solidFill>
                  <a:srgbClr val="000000"/>
                </a:solidFill>
              </a:rPr>
              <a:t>起</a:t>
            </a:r>
            <a:endParaRPr lang="en-US" altLang="zh-TW" sz="2200" dirty="0" smtClean="0">
              <a:solidFill>
                <a:srgbClr val="000000"/>
              </a:solidFill>
            </a:endParaRPr>
          </a:p>
          <a:p>
            <a:pPr marL="1085850" lvl="1" indent="-342900" algn="just" eaLnBrk="0" fontAlgn="base" hangingPunct="0">
              <a:spcBef>
                <a:spcPct val="0"/>
              </a:spcBef>
              <a:spcAft>
                <a:spcPct val="0"/>
              </a:spcAft>
              <a:buClrTx/>
              <a:buSzTx/>
              <a:defRPr/>
            </a:pPr>
            <a:r>
              <a:rPr lang="en-US" altLang="zh-TW" sz="2200" dirty="0" smtClean="0">
                <a:solidFill>
                  <a:srgbClr val="000000"/>
                </a:solidFill>
              </a:rPr>
              <a:t>105</a:t>
            </a:r>
            <a:r>
              <a:rPr lang="zh-TW" altLang="en-US" sz="2200" dirty="0" smtClean="0">
                <a:solidFill>
                  <a:srgbClr val="000000"/>
                </a:solidFill>
              </a:rPr>
              <a:t>年：</a:t>
            </a:r>
            <a:r>
              <a:rPr lang="en-US" altLang="zh-TW" sz="2200" dirty="0" smtClean="0">
                <a:solidFill>
                  <a:srgbClr val="000000"/>
                </a:solidFill>
              </a:rPr>
              <a:t>2</a:t>
            </a:r>
            <a:r>
              <a:rPr lang="zh-TW" altLang="en-US" sz="2200" dirty="0" smtClean="0">
                <a:solidFill>
                  <a:srgbClr val="000000"/>
                </a:solidFill>
              </a:rPr>
              <a:t>起</a:t>
            </a:r>
            <a:endParaRPr lang="en-US" altLang="zh-TW" sz="2200" dirty="0" smtClean="0">
              <a:solidFill>
                <a:srgbClr val="000000"/>
              </a:solidFill>
            </a:endParaRPr>
          </a:p>
          <a:p>
            <a:pPr marL="1085850" lvl="1" indent="-342900" algn="just" eaLnBrk="0" fontAlgn="base" hangingPunct="0">
              <a:spcBef>
                <a:spcPct val="0"/>
              </a:spcBef>
              <a:spcAft>
                <a:spcPct val="0"/>
              </a:spcAft>
              <a:buClrTx/>
              <a:buSzTx/>
              <a:defRPr/>
            </a:pPr>
            <a:r>
              <a:rPr lang="en-US" altLang="zh-TW" sz="2200" dirty="0" smtClean="0">
                <a:solidFill>
                  <a:srgbClr val="000000"/>
                </a:solidFill>
              </a:rPr>
              <a:t>106</a:t>
            </a:r>
            <a:r>
              <a:rPr lang="zh-TW" altLang="en-US" sz="2200" dirty="0" smtClean="0">
                <a:solidFill>
                  <a:srgbClr val="000000"/>
                </a:solidFill>
              </a:rPr>
              <a:t>年：</a:t>
            </a:r>
            <a:r>
              <a:rPr lang="en-US" altLang="zh-TW" sz="2200" dirty="0" smtClean="0">
                <a:solidFill>
                  <a:srgbClr val="000000"/>
                </a:solidFill>
              </a:rPr>
              <a:t>5</a:t>
            </a:r>
            <a:r>
              <a:rPr lang="zh-TW" altLang="en-US" sz="2200" dirty="0" smtClean="0">
                <a:solidFill>
                  <a:srgbClr val="000000"/>
                </a:solidFill>
              </a:rPr>
              <a:t>起</a:t>
            </a:r>
            <a:endParaRPr lang="en-US" altLang="zh-TW" sz="2200" dirty="0" smtClean="0">
              <a:solidFill>
                <a:srgbClr val="000000"/>
              </a:solidFill>
            </a:endParaRPr>
          </a:p>
          <a:p>
            <a:pPr marL="1085850" lvl="1" indent="-342900" algn="just" eaLnBrk="0" fontAlgn="base" hangingPunct="0">
              <a:spcBef>
                <a:spcPct val="0"/>
              </a:spcBef>
              <a:spcAft>
                <a:spcPct val="0"/>
              </a:spcAft>
              <a:buClrTx/>
              <a:buSzTx/>
              <a:defRPr/>
            </a:pPr>
            <a:r>
              <a:rPr lang="en-US" altLang="zh-TW" sz="2200" dirty="0" smtClean="0">
                <a:solidFill>
                  <a:srgbClr val="000000"/>
                </a:solidFill>
              </a:rPr>
              <a:t>107</a:t>
            </a:r>
            <a:r>
              <a:rPr lang="zh-TW" altLang="en-US" sz="2200" dirty="0" smtClean="0">
                <a:solidFill>
                  <a:srgbClr val="000000"/>
                </a:solidFill>
              </a:rPr>
              <a:t>年：</a:t>
            </a:r>
            <a:r>
              <a:rPr lang="en-US" altLang="zh-TW" sz="2200" dirty="0" smtClean="0">
                <a:solidFill>
                  <a:srgbClr val="000000"/>
                </a:solidFill>
              </a:rPr>
              <a:t>0</a:t>
            </a:r>
            <a:r>
              <a:rPr lang="zh-TW" altLang="en-US" sz="2200" dirty="0" smtClean="0">
                <a:solidFill>
                  <a:srgbClr val="000000"/>
                </a:solidFill>
              </a:rPr>
              <a:t>起</a:t>
            </a:r>
            <a:endParaRPr lang="en-US" altLang="zh-TW" sz="2200" dirty="0" smtClean="0">
              <a:solidFill>
                <a:srgbClr val="000000"/>
              </a:solidFill>
            </a:endParaRPr>
          </a:p>
        </p:txBody>
      </p:sp>
      <p:sp>
        <p:nvSpPr>
          <p:cNvPr id="36876" name="投影片編號版面配置區 7"/>
          <p:cNvSpPr>
            <a:spLocks noGrp="1"/>
          </p:cNvSpPr>
          <p:nvPr>
            <p:ph type="sldNum" sz="quarter" idx="12"/>
          </p:nvPr>
        </p:nvSpPr>
        <p:spPr>
          <a:xfrm>
            <a:off x="6934200" y="6381750"/>
            <a:ext cx="2133600" cy="476250"/>
          </a:xfr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defRPr/>
            </a:pPr>
            <a:fld id="{9FA3EE83-BEFC-41D8-A8CA-9755B1DDD165}" type="slidenum">
              <a:rPr lang="zh-TW" altLang="en-US" sz="1400" smtClean="0">
                <a:solidFill>
                  <a:srgbClr val="000000"/>
                </a:solidFill>
                <a:latin typeface="Arial" charset="0"/>
                <a:ea typeface="新細明體" pitchFamily="18" charset="-120"/>
              </a:rPr>
              <a:pPr>
                <a:spcBef>
                  <a:spcPct val="0"/>
                </a:spcBef>
                <a:buClrTx/>
                <a:buSzTx/>
                <a:buFontTx/>
                <a:buNone/>
                <a:defRPr/>
              </a:pPr>
              <a:t>37</a:t>
            </a:fld>
            <a:endParaRPr lang="en-US" altLang="zh-TW" sz="1400" dirty="0" smtClean="0">
              <a:solidFill>
                <a:srgbClr val="000000"/>
              </a:solidFill>
              <a:latin typeface="Arial" charset="0"/>
              <a:ea typeface="新細明體" pitchFamily="18" charset="-120"/>
            </a:endParaRPr>
          </a:p>
        </p:txBody>
      </p:sp>
    </p:spTree>
    <p:extLst>
      <p:ext uri="{BB962C8B-B14F-4D97-AF65-F5344CB8AC3E}">
        <p14:creationId xmlns:p14="http://schemas.microsoft.com/office/powerpoint/2010/main" val="980048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683692"/>
            <a:ext cx="9143999" cy="0"/>
          </a:xfrm>
          <a:custGeom>
            <a:avLst/>
            <a:gdLst/>
            <a:ahLst/>
            <a:cxnLst/>
            <a:rect l="l" t="t" r="r" b="b"/>
            <a:pathLst>
              <a:path w="9143999">
                <a:moveTo>
                  <a:pt x="0" y="0"/>
                </a:moveTo>
                <a:lnTo>
                  <a:pt x="9143999" y="0"/>
                </a:lnTo>
              </a:path>
            </a:pathLst>
          </a:custGeom>
          <a:ln w="48895">
            <a:solidFill>
              <a:srgbClr val="A6A6A6"/>
            </a:solidFill>
          </a:ln>
        </p:spPr>
        <p:txBody>
          <a:bodyPr wrap="square" lIns="0" tIns="0" rIns="0" bIns="0" rtlCol="0">
            <a:noAutofit/>
          </a:bodyPr>
          <a:lstStyle/>
          <a:p>
            <a:endParaRPr>
              <a:solidFill>
                <a:prstClr val="black"/>
              </a:solidFill>
            </a:endParaRPr>
          </a:p>
        </p:txBody>
      </p:sp>
      <p:sp>
        <p:nvSpPr>
          <p:cNvPr id="3" name="object 3"/>
          <p:cNvSpPr/>
          <p:nvPr/>
        </p:nvSpPr>
        <p:spPr>
          <a:xfrm>
            <a:off x="0" y="6721474"/>
            <a:ext cx="9144000" cy="128587"/>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p:nvPr/>
        </p:nvSpPr>
        <p:spPr>
          <a:xfrm>
            <a:off x="467544" y="1428910"/>
            <a:ext cx="8674867" cy="5240177"/>
          </a:xfrm>
          <a:custGeom>
            <a:avLst/>
            <a:gdLst/>
            <a:ahLst/>
            <a:cxnLst/>
            <a:rect l="l" t="t" r="r" b="b"/>
            <a:pathLst>
              <a:path w="9142411" h="6669087">
                <a:moveTo>
                  <a:pt x="1588" y="6669151"/>
                </a:moveTo>
                <a:lnTo>
                  <a:pt x="9144000" y="6669151"/>
                </a:lnTo>
                <a:lnTo>
                  <a:pt x="9144000" y="63"/>
                </a:lnTo>
                <a:lnTo>
                  <a:pt x="1588" y="63"/>
                </a:lnTo>
                <a:lnTo>
                  <a:pt x="1588" y="6669151"/>
                </a:lnTo>
              </a:path>
            </a:pathLst>
          </a:custGeom>
          <a:solidFill>
            <a:srgbClr val="FFFFFF"/>
          </a:solidFill>
        </p:spPr>
        <p:txBody>
          <a:bodyPr wrap="square" lIns="0" tIns="0" rIns="0" bIns="0" rtlCol="0">
            <a:noAutofit/>
          </a:bodyPr>
          <a:lstStyle/>
          <a:p>
            <a:endParaRPr>
              <a:solidFill>
                <a:prstClr val="black"/>
              </a:solidFill>
            </a:endParaRPr>
          </a:p>
        </p:txBody>
      </p:sp>
      <p:sp>
        <p:nvSpPr>
          <p:cNvPr id="5" name="object 5"/>
          <p:cNvSpPr/>
          <p:nvPr/>
        </p:nvSpPr>
        <p:spPr>
          <a:xfrm>
            <a:off x="0" y="0"/>
            <a:ext cx="9142411" cy="6669087"/>
          </a:xfrm>
          <a:custGeom>
            <a:avLst/>
            <a:gdLst/>
            <a:ahLst/>
            <a:cxnLst/>
            <a:rect l="l" t="t" r="r" b="b"/>
            <a:pathLst>
              <a:path w="9142411" h="6669087">
                <a:moveTo>
                  <a:pt x="1588" y="6669151"/>
                </a:moveTo>
                <a:lnTo>
                  <a:pt x="9144000" y="6669151"/>
                </a:lnTo>
                <a:lnTo>
                  <a:pt x="9144000" y="63"/>
                </a:lnTo>
              </a:path>
            </a:pathLst>
          </a:custGeom>
          <a:ln w="12700">
            <a:solidFill>
              <a:srgbClr val="FFFFFF"/>
            </a:solidFill>
          </a:ln>
        </p:spPr>
        <p:txBody>
          <a:bodyPr wrap="square" lIns="0" tIns="0" rIns="0" bIns="0" rtlCol="0">
            <a:noAutofit/>
          </a:bodyPr>
          <a:lstStyle/>
          <a:p>
            <a:endParaRPr>
              <a:solidFill>
                <a:prstClr val="black"/>
              </a:solidFill>
            </a:endParaRPr>
          </a:p>
        </p:txBody>
      </p:sp>
      <p:sp>
        <p:nvSpPr>
          <p:cNvPr id="6" name="object 6"/>
          <p:cNvSpPr txBox="1"/>
          <p:nvPr/>
        </p:nvSpPr>
        <p:spPr>
          <a:xfrm>
            <a:off x="402742" y="1586865"/>
            <a:ext cx="4702658" cy="4280535"/>
          </a:xfrm>
          <a:prstGeom prst="rect">
            <a:avLst/>
          </a:prstGeom>
        </p:spPr>
        <p:txBody>
          <a:bodyPr vert="horz" wrap="square" lIns="0" tIns="0" rIns="0" bIns="0" rtlCol="0">
            <a:noAutofit/>
          </a:bodyPr>
          <a:lstStyle/>
          <a:p>
            <a:pPr marL="12700"/>
            <a:r>
              <a:rPr sz="2800" b="1" spc="-30" dirty="0" err="1" smtClean="0">
                <a:solidFill>
                  <a:prstClr val="black"/>
                </a:solidFill>
                <a:latin typeface="微軟正黑體" panose="020B0604030504040204" pitchFamily="34" charset="-120"/>
                <a:ea typeface="微軟正黑體" panose="020B0604030504040204" pitchFamily="34" charset="-120"/>
                <a:cs typeface="微軟正黑體"/>
              </a:rPr>
              <a:t>事件經過</a:t>
            </a:r>
            <a:r>
              <a:rPr lang="en-US" altLang="zh-TW" sz="2800" b="1" spc="-30" dirty="0" smtClean="0">
                <a:solidFill>
                  <a:prstClr val="black"/>
                </a:solidFill>
                <a:latin typeface="微軟正黑體" panose="020B0604030504040204" pitchFamily="34" charset="-120"/>
                <a:ea typeface="微軟正黑體" panose="020B0604030504040204" pitchFamily="34" charset="-120"/>
                <a:cs typeface="微軟正黑體"/>
              </a:rPr>
              <a:t>(</a:t>
            </a:r>
            <a:r>
              <a:rPr lang="zh-TW" altLang="en-US" sz="2800" b="1" spc="-30" dirty="0" smtClean="0">
                <a:solidFill>
                  <a:prstClr val="black"/>
                </a:solidFill>
                <a:latin typeface="微軟正黑體" panose="020B0604030504040204" pitchFamily="34" charset="-120"/>
                <a:ea typeface="微軟正黑體" panose="020B0604030504040204" pitchFamily="34" charset="-120"/>
                <a:cs typeface="微軟正黑體"/>
              </a:rPr>
              <a:t>民國</a:t>
            </a:r>
            <a:r>
              <a:rPr lang="en-US" altLang="zh-TW" sz="2800" b="1" spc="-30" dirty="0" smtClean="0">
                <a:solidFill>
                  <a:prstClr val="black"/>
                </a:solidFill>
                <a:latin typeface="微軟正黑體" panose="020B0604030504040204" pitchFamily="34" charset="-120"/>
                <a:ea typeface="微軟正黑體" panose="020B0604030504040204" pitchFamily="34" charset="-120"/>
                <a:cs typeface="微軟正黑體"/>
              </a:rPr>
              <a:t>99</a:t>
            </a:r>
            <a:r>
              <a:rPr lang="zh-TW" altLang="en-US" sz="2800" b="1" spc="-30" dirty="0" smtClean="0">
                <a:solidFill>
                  <a:prstClr val="black"/>
                </a:solidFill>
                <a:latin typeface="微軟正黑體" panose="020B0604030504040204" pitchFamily="34" charset="-120"/>
                <a:ea typeface="微軟正黑體" panose="020B0604030504040204" pitchFamily="34" charset="-120"/>
                <a:cs typeface="微軟正黑體"/>
              </a:rPr>
              <a:t>年</a:t>
            </a:r>
            <a:r>
              <a:rPr lang="en-US" altLang="zh-TW" sz="2800" b="1" spc="-30" dirty="0" smtClean="0">
                <a:solidFill>
                  <a:prstClr val="black"/>
                </a:solidFill>
                <a:latin typeface="微軟正黑體" panose="020B0604030504040204" pitchFamily="34" charset="-120"/>
                <a:ea typeface="微軟正黑體" panose="020B0604030504040204" pitchFamily="34" charset="-120"/>
                <a:cs typeface="微軟正黑體"/>
              </a:rPr>
              <a:t>)</a:t>
            </a:r>
            <a:endParaRPr lang="en-US" altLang="zh-TW" sz="2800" dirty="0">
              <a:solidFill>
                <a:prstClr val="black"/>
              </a:solidFill>
              <a:latin typeface="微軟正黑體" panose="020B0604030504040204" pitchFamily="34" charset="-120"/>
              <a:ea typeface="微軟正黑體" panose="020B0604030504040204" pitchFamily="34" charset="-120"/>
              <a:cs typeface="微軟正黑體"/>
            </a:endParaRPr>
          </a:p>
          <a:p>
            <a:pPr marL="355600" indent="-342900">
              <a:buFont typeface="Wingdings" panose="05000000000000000000" pitchFamily="2" charset="2"/>
              <a:buChar char="p"/>
            </a:pPr>
            <a:r>
              <a:rPr lang="zh-TW" altLang="en-US" sz="2400" spc="-15" dirty="0" smtClean="0">
                <a:solidFill>
                  <a:srgbClr val="000066"/>
                </a:solidFill>
                <a:latin typeface="微軟正黑體" panose="020B0604030504040204" pitchFamily="34" charset="-120"/>
                <a:ea typeface="微軟正黑體" panose="020B0604030504040204" pitchFamily="34" charset="-120"/>
                <a:cs typeface="Times New Roman"/>
              </a:rPr>
              <a:t>某</a:t>
            </a:r>
            <a:r>
              <a:rPr sz="2400" spc="-15" dirty="0" err="1" smtClean="0">
                <a:solidFill>
                  <a:srgbClr val="000066"/>
                </a:solidFill>
                <a:latin typeface="微軟正黑體" panose="020B0604030504040204" pitchFamily="34" charset="-120"/>
                <a:ea typeface="微軟正黑體" panose="020B0604030504040204" pitchFamily="34" charset="-120"/>
                <a:cs typeface="微軟正黑體"/>
              </a:rPr>
              <a:t>大學地質研究所實驗室發生</a:t>
            </a:r>
            <a:r>
              <a:rPr sz="2400" spc="-5" dirty="0" err="1" smtClean="0">
                <a:solidFill>
                  <a:srgbClr val="000066"/>
                </a:solidFill>
                <a:latin typeface="微軟正黑體" panose="020B0604030504040204" pitchFamily="34" charset="-120"/>
                <a:ea typeface="微軟正黑體" panose="020B0604030504040204" pitchFamily="34" charset="-120"/>
                <a:cs typeface="微軟正黑體"/>
              </a:rPr>
              <a:t>火災，</a:t>
            </a:r>
            <a:r>
              <a:rPr sz="2400" spc="-5" dirty="0" err="1" smtClean="0">
                <a:solidFill>
                  <a:srgbClr val="FF0000"/>
                </a:solidFill>
                <a:latin typeface="微軟正黑體" panose="020B0604030504040204" pitchFamily="34" charset="-120"/>
                <a:ea typeface="微軟正黑體" panose="020B0604030504040204" pitchFamily="34" charset="-120"/>
                <a:cs typeface="微軟正黑體"/>
              </a:rPr>
              <a:t>消防人</a:t>
            </a:r>
            <a:r>
              <a:rPr sz="2400" dirty="0" err="1" smtClean="0">
                <a:solidFill>
                  <a:srgbClr val="FF0000"/>
                </a:solidFill>
                <a:latin typeface="微軟正黑體" panose="020B0604030504040204" pitchFamily="34" charset="-120"/>
                <a:ea typeface="微軟正黑體" panose="020B0604030504040204" pitchFamily="34" charset="-120"/>
                <a:cs typeface="微軟正黑體"/>
              </a:rPr>
              <a:t>員</a:t>
            </a:r>
            <a:r>
              <a:rPr sz="2400" spc="-5" dirty="0" err="1" smtClean="0">
                <a:solidFill>
                  <a:srgbClr val="000066"/>
                </a:solidFill>
                <a:latin typeface="微軟正黑體" panose="020B0604030504040204" pitchFamily="34" charset="-120"/>
                <a:ea typeface="微軟正黑體" panose="020B0604030504040204" pitchFamily="34" charset="-120"/>
                <a:cs typeface="微軟正黑體"/>
              </a:rPr>
              <a:t>進入現場時，發現</a:t>
            </a:r>
            <a:r>
              <a:rPr sz="2400" dirty="0" err="1" smtClean="0">
                <a:solidFill>
                  <a:srgbClr val="000066"/>
                </a:solidFill>
                <a:latin typeface="微軟正黑體" panose="020B0604030504040204" pitchFamily="34" charset="-120"/>
                <a:ea typeface="微軟正黑體" panose="020B0604030504040204" pitchFamily="34" charset="-120"/>
                <a:cs typeface="微軟正黑體"/>
              </a:rPr>
              <a:t>張</a:t>
            </a:r>
            <a:r>
              <a:rPr sz="2400" spc="-5" dirty="0" err="1" smtClean="0">
                <a:solidFill>
                  <a:srgbClr val="000066"/>
                </a:solidFill>
                <a:latin typeface="微軟正黑體" panose="020B0604030504040204" pitchFamily="34" charset="-120"/>
                <a:ea typeface="微軟正黑體" panose="020B0604030504040204" pitchFamily="34" charset="-120"/>
                <a:cs typeface="微軟正黑體"/>
              </a:rPr>
              <a:t>貼</a:t>
            </a:r>
            <a:r>
              <a:rPr sz="2400" dirty="0" err="1" smtClean="0">
                <a:solidFill>
                  <a:srgbClr val="FF0000"/>
                </a:solidFill>
                <a:latin typeface="微軟正黑體" panose="020B0604030504040204" pitchFamily="34" charset="-120"/>
                <a:ea typeface="微軟正黑體" panose="020B0604030504040204" pitchFamily="34" charset="-120"/>
                <a:cs typeface="微軟正黑體"/>
              </a:rPr>
              <a:t>輻射標誌</a:t>
            </a:r>
            <a:r>
              <a:rPr sz="2400" dirty="0" err="1" smtClean="0">
                <a:solidFill>
                  <a:srgbClr val="000066"/>
                </a:solidFill>
                <a:latin typeface="微軟正黑體" panose="020B0604030504040204" pitchFamily="34" charset="-120"/>
                <a:ea typeface="微軟正黑體" panose="020B0604030504040204" pitchFamily="34" charset="-120"/>
                <a:cs typeface="微軟正黑體"/>
              </a:rPr>
              <a:t>的儲物櫃</a:t>
            </a:r>
            <a:r>
              <a:rPr lang="zh-TW" altLang="en-US" sz="2400" dirty="0" smtClean="0">
                <a:solidFill>
                  <a:srgbClr val="000066"/>
                </a:solidFill>
                <a:latin typeface="微軟正黑體" panose="020B0604030504040204" pitchFamily="34" charset="-120"/>
                <a:ea typeface="微軟正黑體" panose="020B0604030504040204" pitchFamily="34" charset="-120"/>
                <a:cs typeface="微軟正黑體"/>
              </a:rPr>
              <a:t>。</a:t>
            </a:r>
            <a:endParaRPr lang="en-US" altLang="zh-TW" sz="2400" dirty="0">
              <a:solidFill>
                <a:srgbClr val="000066"/>
              </a:solidFill>
              <a:latin typeface="微軟正黑體" panose="020B0604030504040204" pitchFamily="34" charset="-120"/>
              <a:ea typeface="微軟正黑體" panose="020B0604030504040204" pitchFamily="34" charset="-120"/>
              <a:cs typeface="微軟正黑體"/>
            </a:endParaRPr>
          </a:p>
          <a:p>
            <a:pPr marL="355600" indent="-342900">
              <a:buFont typeface="Wingdings" panose="05000000000000000000" pitchFamily="2" charset="2"/>
              <a:buChar char="p"/>
            </a:pPr>
            <a:r>
              <a:rPr sz="2400" spc="10" dirty="0" err="1" smtClean="0">
                <a:solidFill>
                  <a:srgbClr val="000066"/>
                </a:solidFill>
                <a:latin typeface="微軟正黑體" panose="020B0604030504040204" pitchFamily="34" charset="-120"/>
                <a:ea typeface="微軟正黑體" panose="020B0604030504040204" pitchFamily="34" charset="-120"/>
                <a:cs typeface="微軟正黑體"/>
              </a:rPr>
              <a:t>核安監管中心</a:t>
            </a:r>
            <a:r>
              <a:rPr lang="zh-TW" altLang="en-US" sz="2400" spc="10" dirty="0" smtClean="0">
                <a:solidFill>
                  <a:srgbClr val="000066"/>
                </a:solidFill>
                <a:latin typeface="微軟正黑體" panose="020B0604030504040204" pitchFamily="34" charset="-120"/>
                <a:ea typeface="微軟正黑體" panose="020B0604030504040204" pitchFamily="34" charset="-120"/>
                <a:cs typeface="微軟正黑體"/>
              </a:rPr>
              <a:t>於</a:t>
            </a:r>
            <a:r>
              <a:rPr sz="2400" spc="10" dirty="0" err="1" smtClean="0">
                <a:solidFill>
                  <a:srgbClr val="000066"/>
                </a:solidFill>
                <a:latin typeface="微軟正黑體" panose="020B0604030504040204" pitchFamily="34" charset="-120"/>
                <a:ea typeface="微軟正黑體" panose="020B0604030504040204" pitchFamily="34" charset="-120"/>
                <a:cs typeface="微軟正黑體"/>
              </a:rPr>
              <a:t>接獲台北市消防局通報後，立即</a:t>
            </a:r>
            <a:r>
              <a:rPr lang="zh-TW" altLang="en-US" sz="2400" spc="10" dirty="0" smtClean="0">
                <a:solidFill>
                  <a:srgbClr val="000066"/>
                </a:solidFill>
                <a:latin typeface="微軟正黑體" panose="020B0604030504040204" pitchFamily="34" charset="-120"/>
                <a:ea typeface="微軟正黑體" panose="020B0604030504040204" pitchFamily="34" charset="-120"/>
                <a:cs typeface="微軟正黑體"/>
              </a:rPr>
              <a:t>轉知負責同仁處理，本會同仁即</a:t>
            </a:r>
            <a:r>
              <a:rPr sz="2400" spc="10" dirty="0" err="1" smtClean="0">
                <a:solidFill>
                  <a:srgbClr val="000066"/>
                </a:solidFill>
                <a:latin typeface="微軟正黑體" panose="020B0604030504040204" pitchFamily="34" charset="-120"/>
                <a:ea typeface="微軟正黑體" panose="020B0604030504040204" pitchFamily="34" charset="-120"/>
                <a:cs typeface="微軟正黑體"/>
              </a:rPr>
              <a:t>攜帶</a:t>
            </a:r>
            <a:r>
              <a:rPr sz="2400" spc="10" dirty="0" err="1" smtClean="0">
                <a:solidFill>
                  <a:srgbClr val="FF0000"/>
                </a:solidFill>
                <a:latin typeface="微軟正黑體" panose="020B0604030504040204" pitchFamily="34" charset="-120"/>
                <a:ea typeface="微軟正黑體" panose="020B0604030504040204" pitchFamily="34" charset="-120"/>
                <a:cs typeface="微軟正黑體"/>
              </a:rPr>
              <a:t>輻射偵測儀器</a:t>
            </a:r>
            <a:r>
              <a:rPr lang="zh-TW" altLang="en-US" sz="2400" dirty="0" smtClean="0">
                <a:solidFill>
                  <a:srgbClr val="000066"/>
                </a:solidFill>
                <a:latin typeface="微軟正黑體" panose="020B0604030504040204" pitchFamily="34" charset="-120"/>
                <a:ea typeface="微軟正黑體" panose="020B0604030504040204" pitchFamily="34" charset="-120"/>
                <a:cs typeface="微軟正黑體"/>
              </a:rPr>
              <a:t>趕赴</a:t>
            </a:r>
            <a:r>
              <a:rPr sz="2400" dirty="0" err="1" smtClean="0">
                <a:solidFill>
                  <a:srgbClr val="000066"/>
                </a:solidFill>
                <a:latin typeface="微軟正黑體" panose="020B0604030504040204" pitchFamily="34" charset="-120"/>
                <a:ea typeface="微軟正黑體" panose="020B0604030504040204" pitchFamily="34" charset="-120"/>
                <a:cs typeface="微軟正黑體"/>
              </a:rPr>
              <a:t>現場進</a:t>
            </a:r>
            <a:r>
              <a:rPr sz="2400" dirty="0" err="1" smtClean="0">
                <a:solidFill>
                  <a:prstClr val="black"/>
                </a:solidFill>
                <a:latin typeface="微軟正黑體" panose="020B0604030504040204" pitchFamily="34" charset="-120"/>
                <a:ea typeface="微軟正黑體" panose="020B0604030504040204" pitchFamily="34" charset="-120"/>
                <a:cs typeface="微軟正黑體"/>
              </a:rPr>
              <a:t>行量測</a:t>
            </a:r>
            <a:r>
              <a:rPr sz="2400" dirty="0" smtClean="0">
                <a:solidFill>
                  <a:srgbClr val="000066"/>
                </a:solidFill>
                <a:latin typeface="微軟正黑體" panose="020B0604030504040204" pitchFamily="34" charset="-120"/>
                <a:ea typeface="微軟正黑體" panose="020B0604030504040204" pitchFamily="34" charset="-120"/>
                <a:cs typeface="微軟正黑體"/>
              </a:rPr>
              <a:t>。</a:t>
            </a:r>
            <a:endParaRPr lang="en-US" sz="2400" dirty="0" smtClean="0">
              <a:solidFill>
                <a:srgbClr val="000066"/>
              </a:solidFill>
              <a:latin typeface="微軟正黑體" panose="020B0604030504040204" pitchFamily="34" charset="-120"/>
              <a:ea typeface="微軟正黑體" panose="020B0604030504040204" pitchFamily="34" charset="-120"/>
              <a:cs typeface="微軟正黑體"/>
            </a:endParaRPr>
          </a:p>
          <a:p>
            <a:pPr marL="355600" indent="-342900">
              <a:buFont typeface="Wingdings" panose="05000000000000000000" pitchFamily="2" charset="2"/>
              <a:buChar char="p"/>
            </a:pPr>
            <a:r>
              <a:rPr lang="zh-TW" altLang="en-US" sz="2400" dirty="0">
                <a:solidFill>
                  <a:srgbClr val="000066"/>
                </a:solidFill>
                <a:latin typeface="微軟正黑體" panose="020B0604030504040204" pitchFamily="34" charset="-120"/>
                <a:ea typeface="微軟正黑體" panose="020B0604030504040204" pitchFamily="34" charset="-120"/>
                <a:cs typeface="微軟正黑體"/>
              </a:rPr>
              <a:t>輻射</a:t>
            </a:r>
            <a:r>
              <a:rPr lang="zh-TW" altLang="en-US" sz="2400" dirty="0" smtClean="0">
                <a:solidFill>
                  <a:srgbClr val="000066"/>
                </a:solidFill>
                <a:latin typeface="微軟正黑體" panose="020B0604030504040204" pitchFamily="34" charset="-120"/>
                <a:ea typeface="微軟正黑體" panose="020B0604030504040204" pitchFamily="34" charset="-120"/>
                <a:cs typeface="微軟正黑體"/>
              </a:rPr>
              <a:t>值：</a:t>
            </a:r>
            <a:r>
              <a:rPr sz="2400" dirty="0" err="1" smtClean="0">
                <a:solidFill>
                  <a:srgbClr val="000066"/>
                </a:solidFill>
                <a:latin typeface="微軟正黑體" panose="020B0604030504040204" pitchFamily="34" charset="-120"/>
                <a:ea typeface="微軟正黑體" panose="020B0604030504040204" pitchFamily="34" charset="-120"/>
                <a:cs typeface="微軟正黑體"/>
              </a:rPr>
              <a:t>實驗室</a:t>
            </a:r>
            <a:r>
              <a:rPr lang="zh-TW" altLang="en-US" sz="2400" dirty="0" smtClean="0">
                <a:solidFill>
                  <a:srgbClr val="000066"/>
                </a:solidFill>
                <a:latin typeface="微軟正黑體" panose="020B0604030504040204" pitchFamily="34" charset="-120"/>
                <a:ea typeface="微軟正黑體" panose="020B0604030504040204" pitchFamily="34" charset="-120"/>
                <a:cs typeface="微軟正黑體"/>
              </a:rPr>
              <a:t>、</a:t>
            </a:r>
            <a:r>
              <a:rPr sz="2400" dirty="0" err="1" smtClean="0">
                <a:solidFill>
                  <a:srgbClr val="000066"/>
                </a:solidFill>
                <a:latin typeface="微軟正黑體" panose="020B0604030504040204" pitchFamily="34" charset="-120"/>
                <a:ea typeface="微軟正黑體" panose="020B0604030504040204" pitchFamily="34" charset="-120"/>
                <a:cs typeface="微軟正黑體"/>
              </a:rPr>
              <a:t>大樓四周</a:t>
            </a:r>
            <a:r>
              <a:rPr lang="zh-TW" altLang="en-US" sz="2400" dirty="0" smtClean="0">
                <a:solidFill>
                  <a:srgbClr val="000066"/>
                </a:solidFill>
                <a:latin typeface="微軟正黑體" panose="020B0604030504040204" pitchFamily="34" charset="-120"/>
                <a:ea typeface="微軟正黑體" panose="020B0604030504040204" pitchFamily="34" charset="-120"/>
                <a:cs typeface="微軟正黑體"/>
              </a:rPr>
              <a:t>及</a:t>
            </a:r>
            <a:r>
              <a:rPr lang="zh-TW" altLang="en-US" sz="2400" spc="-5" dirty="0" smtClean="0">
                <a:solidFill>
                  <a:srgbClr val="000066"/>
                </a:solidFill>
                <a:latin typeface="微軟正黑體" panose="020B0604030504040204" pitchFamily="34" charset="-120"/>
                <a:ea typeface="微軟正黑體" panose="020B0604030504040204" pitchFamily="34" charset="-120"/>
                <a:cs typeface="微軟正黑體"/>
              </a:rPr>
              <a:t>張貼有輻射標誌</a:t>
            </a:r>
            <a:r>
              <a:rPr sz="2400" spc="-5" dirty="0" err="1" smtClean="0">
                <a:solidFill>
                  <a:srgbClr val="000066"/>
                </a:solidFill>
                <a:latin typeface="微軟正黑體" panose="020B0604030504040204" pitchFamily="34" charset="-120"/>
                <a:ea typeface="微軟正黑體" panose="020B0604030504040204" pitchFamily="34" charset="-120"/>
                <a:cs typeface="微軟正黑體"/>
              </a:rPr>
              <a:t>儲</a:t>
            </a:r>
            <a:r>
              <a:rPr sz="2400" dirty="0" err="1" smtClean="0">
                <a:solidFill>
                  <a:srgbClr val="000066"/>
                </a:solidFill>
                <a:latin typeface="微軟正黑體" panose="020B0604030504040204" pitchFamily="34" charset="-120"/>
                <a:ea typeface="微軟正黑體" panose="020B0604030504040204" pitchFamily="34" charset="-120"/>
                <a:cs typeface="微軟正黑體"/>
              </a:rPr>
              <a:t>物</a:t>
            </a:r>
            <a:r>
              <a:rPr lang="zh-TW" altLang="en-US" sz="2400" dirty="0" smtClean="0">
                <a:solidFill>
                  <a:srgbClr val="000066"/>
                </a:solidFill>
                <a:latin typeface="微軟正黑體" panose="020B0604030504040204" pitchFamily="34" charset="-120"/>
                <a:ea typeface="微軟正黑體" panose="020B0604030504040204" pitchFamily="34" charset="-120"/>
                <a:cs typeface="微軟正黑體"/>
              </a:rPr>
              <a:t>櫃</a:t>
            </a:r>
            <a:r>
              <a:rPr sz="2400" dirty="0" err="1" smtClean="0">
                <a:solidFill>
                  <a:srgbClr val="000066"/>
                </a:solidFill>
                <a:latin typeface="微軟正黑體" panose="020B0604030504040204" pitchFamily="34" charset="-120"/>
                <a:ea typeface="微軟正黑體" panose="020B0604030504040204" pitchFamily="34" charset="-120"/>
                <a:cs typeface="微軟正黑體"/>
              </a:rPr>
              <a:t>表</a:t>
            </a:r>
            <a:r>
              <a:rPr sz="2400" spc="-5" dirty="0" err="1" smtClean="0">
                <a:solidFill>
                  <a:srgbClr val="000066"/>
                </a:solidFill>
                <a:latin typeface="微軟正黑體" panose="020B0604030504040204" pitchFamily="34" charset="-120"/>
                <a:ea typeface="微軟正黑體" panose="020B0604030504040204" pitchFamily="34" charset="-120"/>
                <a:cs typeface="微軟正黑體"/>
              </a:rPr>
              <a:t>面</a:t>
            </a:r>
            <a:r>
              <a:rPr sz="2400" dirty="0" err="1" smtClean="0">
                <a:solidFill>
                  <a:prstClr val="black"/>
                </a:solidFill>
                <a:latin typeface="微軟正黑體" panose="020B0604030504040204" pitchFamily="34" charset="-120"/>
                <a:ea typeface="微軟正黑體" panose="020B0604030504040204" pitchFamily="34" charset="-120"/>
                <a:cs typeface="微軟正黑體"/>
              </a:rPr>
              <a:t>均在</a:t>
            </a:r>
            <a:r>
              <a:rPr sz="2400" dirty="0" err="1" smtClean="0">
                <a:solidFill>
                  <a:srgbClr val="006600"/>
                </a:solidFill>
                <a:latin typeface="微軟正黑體" panose="020B0604030504040204" pitchFamily="34" charset="-120"/>
                <a:ea typeface="微軟正黑體" panose="020B0604030504040204" pitchFamily="34" charset="-120"/>
                <a:cs typeface="微軟正黑體"/>
              </a:rPr>
              <a:t>一般背景輻射範圍</a:t>
            </a:r>
            <a:r>
              <a:rPr sz="2400" dirty="0" smtClean="0">
                <a:solidFill>
                  <a:srgbClr val="006600"/>
                </a:solidFill>
                <a:latin typeface="微軟正黑體" panose="020B0604030504040204" pitchFamily="34" charset="-120"/>
                <a:ea typeface="微軟正黑體" panose="020B0604030504040204" pitchFamily="34" charset="-120"/>
                <a:cs typeface="微軟正黑體"/>
              </a:rPr>
              <a:t>(0.2μ</a:t>
            </a:r>
            <a:r>
              <a:rPr sz="2400" spc="-70" dirty="0" smtClean="0">
                <a:solidFill>
                  <a:srgbClr val="006600"/>
                </a:solidFill>
                <a:latin typeface="微軟正黑體" panose="020B0604030504040204" pitchFamily="34" charset="-120"/>
                <a:ea typeface="微軟正黑體" panose="020B0604030504040204" pitchFamily="34" charset="-120"/>
                <a:cs typeface="微軟正黑體"/>
              </a:rPr>
              <a:t>S</a:t>
            </a:r>
            <a:r>
              <a:rPr sz="2400" dirty="0" smtClean="0">
                <a:solidFill>
                  <a:srgbClr val="006600"/>
                </a:solidFill>
                <a:latin typeface="微軟正黑體" panose="020B0604030504040204" pitchFamily="34" charset="-120"/>
                <a:ea typeface="微軟正黑體" panose="020B0604030504040204" pitchFamily="34" charset="-120"/>
                <a:cs typeface="微軟正黑體"/>
              </a:rPr>
              <a:t>v/</a:t>
            </a:r>
            <a:r>
              <a:rPr sz="2400" spc="-15" dirty="0" smtClean="0">
                <a:solidFill>
                  <a:srgbClr val="006600"/>
                </a:solidFill>
                <a:latin typeface="微軟正黑體" panose="020B0604030504040204" pitchFamily="34" charset="-120"/>
                <a:ea typeface="微軟正黑體" panose="020B0604030504040204" pitchFamily="34" charset="-120"/>
                <a:cs typeface="微軟正黑體"/>
              </a:rPr>
              <a:t>h)</a:t>
            </a:r>
            <a:r>
              <a:rPr sz="2400" dirty="0" err="1" smtClean="0">
                <a:solidFill>
                  <a:srgbClr val="000066"/>
                </a:solidFill>
                <a:latin typeface="微軟正黑體" panose="020B0604030504040204" pitchFamily="34" charset="-120"/>
                <a:ea typeface="微軟正黑體" panose="020B0604030504040204" pitchFamily="34" charset="-120"/>
                <a:cs typeface="微軟正黑體"/>
              </a:rPr>
              <a:t>內，無輻射安全顧慮</a:t>
            </a:r>
            <a:r>
              <a:rPr lang="zh-TW" altLang="en-US" sz="2400" dirty="0" smtClean="0">
                <a:solidFill>
                  <a:srgbClr val="000066"/>
                </a:solidFill>
                <a:latin typeface="微軟正黑體" panose="020B0604030504040204" pitchFamily="34" charset="-120"/>
                <a:ea typeface="微軟正黑體" panose="020B0604030504040204" pitchFamily="34" charset="-120"/>
                <a:cs typeface="微軟正黑體"/>
              </a:rPr>
              <a:t>。</a:t>
            </a:r>
            <a:endParaRPr sz="2400" dirty="0">
              <a:solidFill>
                <a:prstClr val="black"/>
              </a:solidFill>
              <a:latin typeface="微軟正黑體" panose="020B0604030504040204" pitchFamily="34" charset="-120"/>
              <a:ea typeface="微軟正黑體" panose="020B0604030504040204" pitchFamily="34" charset="-120"/>
              <a:cs typeface="微軟正黑體"/>
            </a:endParaRPr>
          </a:p>
        </p:txBody>
      </p:sp>
      <p:sp>
        <p:nvSpPr>
          <p:cNvPr id="7" name="object 7"/>
          <p:cNvSpPr/>
          <p:nvPr/>
        </p:nvSpPr>
        <p:spPr>
          <a:xfrm>
            <a:off x="5486400" y="1447800"/>
            <a:ext cx="3276600" cy="2451100"/>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8" name="object 8"/>
          <p:cNvSpPr/>
          <p:nvPr/>
        </p:nvSpPr>
        <p:spPr>
          <a:xfrm>
            <a:off x="5486400" y="4114800"/>
            <a:ext cx="3281299" cy="2187575"/>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
        <p:nvSpPr>
          <p:cNvPr id="9" name="object 9"/>
          <p:cNvSpPr txBox="1">
            <a:spLocks noGrp="1"/>
          </p:cNvSpPr>
          <p:nvPr>
            <p:ph type="title"/>
          </p:nvPr>
        </p:nvSpPr>
        <p:spPr>
          <a:xfrm>
            <a:off x="189615" y="577850"/>
            <a:ext cx="8579866" cy="762000"/>
          </a:xfrm>
          <a:prstGeom prst="rect">
            <a:avLst/>
          </a:prstGeom>
        </p:spPr>
        <p:txBody>
          <a:bodyPr vert="horz" wrap="square" lIns="0" tIns="87757" rIns="0" bIns="0" rtlCol="0">
            <a:noAutofit/>
          </a:bodyPr>
          <a:lstStyle/>
          <a:p>
            <a:pPr marL="298450">
              <a:lnSpc>
                <a:spcPts val="5720"/>
              </a:lnSpc>
            </a:pPr>
            <a:r>
              <a:rPr lang="zh-TW" altLang="en-US" sz="4200" b="1" dirty="0">
                <a:latin typeface="微軟正黑體"/>
                <a:cs typeface="微軟正黑體"/>
              </a:rPr>
              <a:t>國內</a:t>
            </a:r>
            <a:r>
              <a:rPr sz="4200" b="1" dirty="0" err="1" smtClean="0">
                <a:latin typeface="微軟正黑體"/>
                <a:cs typeface="微軟正黑體"/>
              </a:rPr>
              <a:t>案例</a:t>
            </a:r>
            <a:r>
              <a:rPr sz="4200" b="1" spc="5" dirty="0" smtClean="0">
                <a:latin typeface="微軟正黑體"/>
                <a:cs typeface="微軟正黑體"/>
              </a:rPr>
              <a:t>:</a:t>
            </a:r>
            <a:r>
              <a:rPr lang="zh-TW" altLang="en-US" sz="4200" b="1" dirty="0">
                <a:solidFill>
                  <a:srgbClr val="0000CC"/>
                </a:solidFill>
                <a:latin typeface="微軟正黑體"/>
                <a:cs typeface="微軟正黑體"/>
              </a:rPr>
              <a:t>某</a:t>
            </a:r>
            <a:r>
              <a:rPr lang="zh-TW" altLang="en-US" sz="4200" b="1" dirty="0" smtClean="0">
                <a:solidFill>
                  <a:srgbClr val="0000CC"/>
                </a:solidFill>
                <a:latin typeface="微軟正黑體"/>
                <a:cs typeface="微軟正黑體"/>
              </a:rPr>
              <a:t>大學</a:t>
            </a:r>
            <a:r>
              <a:rPr sz="4200" b="1" spc="0" dirty="0" err="1" smtClean="0">
                <a:solidFill>
                  <a:srgbClr val="0000CC"/>
                </a:solidFill>
                <a:latin typeface="微軟正黑體"/>
                <a:cs typeface="微軟正黑體"/>
              </a:rPr>
              <a:t>實驗室火災</a:t>
            </a:r>
            <a:r>
              <a:rPr lang="en-US" altLang="zh-TW" sz="4200" b="1" spc="0" dirty="0" smtClean="0">
                <a:solidFill>
                  <a:schemeClr val="tx1"/>
                </a:solidFill>
                <a:latin typeface="微軟正黑體"/>
                <a:cs typeface="微軟正黑體"/>
              </a:rPr>
              <a:t>(1/2)</a:t>
            </a:r>
            <a:endParaRPr sz="4200" dirty="0">
              <a:solidFill>
                <a:schemeClr val="tx1"/>
              </a:solidFill>
              <a:latin typeface="微軟正黑體"/>
              <a:cs typeface="微軟正黑體"/>
            </a:endParaRPr>
          </a:p>
        </p:txBody>
      </p:sp>
      <p:sp>
        <p:nvSpPr>
          <p:cNvPr id="11" name="投影片編號版面配置區 5"/>
          <p:cNvSpPr>
            <a:spLocks noGrp="1"/>
          </p:cNvSpPr>
          <p:nvPr>
            <p:ph type="sldNum" sz="quarter" idx="4294967295"/>
          </p:nvPr>
        </p:nvSpPr>
        <p:spPr>
          <a:xfrm>
            <a:off x="6934200" y="6305550"/>
            <a:ext cx="2133600" cy="476250"/>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lgn="r">
              <a:spcBef>
                <a:spcPct val="0"/>
              </a:spcBef>
              <a:buClrTx/>
              <a:buSzTx/>
              <a:buFontTx/>
              <a:buNone/>
            </a:pPr>
            <a:fld id="{64052747-2746-46BF-81E8-883AE3A4D4EE}" type="slidenum">
              <a:rPr lang="zh-TW" altLang="en-US" sz="1600" smtClean="0">
                <a:solidFill>
                  <a:srgbClr val="000000"/>
                </a:solidFill>
                <a:latin typeface="Arial" charset="0"/>
                <a:ea typeface="新細明體" pitchFamily="18" charset="-120"/>
              </a:rPr>
              <a:pPr algn="r">
                <a:spcBef>
                  <a:spcPct val="0"/>
                </a:spcBef>
                <a:buClrTx/>
                <a:buSzTx/>
                <a:buFontTx/>
                <a:buNone/>
              </a:pPr>
              <a:t>38</a:t>
            </a:fld>
            <a:endParaRPr lang="en-US" altLang="zh-TW" sz="1600" dirty="0" smtClean="0">
              <a:solidFill>
                <a:srgbClr val="000000"/>
              </a:solidFill>
              <a:latin typeface="Arial" charset="0"/>
              <a:ea typeface="新細明體" pitchFamily="18" charset="-120"/>
            </a:endParaRPr>
          </a:p>
        </p:txBody>
      </p:sp>
    </p:spTree>
    <p:extLst>
      <p:ext uri="{BB962C8B-B14F-4D97-AF65-F5344CB8AC3E}">
        <p14:creationId xmlns:p14="http://schemas.microsoft.com/office/powerpoint/2010/main" val="23002769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673850"/>
            <a:ext cx="9143999" cy="0"/>
          </a:xfrm>
          <a:custGeom>
            <a:avLst/>
            <a:gdLst/>
            <a:ahLst/>
            <a:cxnLst/>
            <a:rect l="l" t="t" r="r" b="b"/>
            <a:pathLst>
              <a:path w="9143999">
                <a:moveTo>
                  <a:pt x="0" y="0"/>
                </a:moveTo>
                <a:lnTo>
                  <a:pt x="9143999" y="0"/>
                </a:lnTo>
              </a:path>
            </a:pathLst>
          </a:custGeom>
          <a:ln w="48895">
            <a:solidFill>
              <a:srgbClr val="A6A6A6"/>
            </a:solidFill>
          </a:ln>
        </p:spPr>
        <p:txBody>
          <a:bodyPr wrap="square" lIns="0" tIns="0" rIns="0" bIns="0" rtlCol="0">
            <a:noAutofit/>
          </a:bodyPr>
          <a:lstStyle/>
          <a:p>
            <a:endParaRPr>
              <a:solidFill>
                <a:prstClr val="black"/>
              </a:solidFill>
            </a:endParaRPr>
          </a:p>
        </p:txBody>
      </p:sp>
      <p:sp>
        <p:nvSpPr>
          <p:cNvPr id="3" name="object 3"/>
          <p:cNvSpPr/>
          <p:nvPr/>
        </p:nvSpPr>
        <p:spPr>
          <a:xfrm>
            <a:off x="0" y="6721474"/>
            <a:ext cx="9144000" cy="128587"/>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4" name="object 4"/>
          <p:cNvSpPr txBox="1"/>
          <p:nvPr/>
        </p:nvSpPr>
        <p:spPr>
          <a:xfrm>
            <a:off x="354888" y="2010410"/>
            <a:ext cx="8189595" cy="4009390"/>
          </a:xfrm>
          <a:prstGeom prst="rect">
            <a:avLst/>
          </a:prstGeom>
        </p:spPr>
        <p:txBody>
          <a:bodyPr vert="horz" wrap="square" lIns="0" tIns="0" rIns="0" bIns="0" rtlCol="0">
            <a:noAutofit/>
          </a:bodyPr>
          <a:lstStyle/>
          <a:p>
            <a:pPr marL="12700"/>
            <a:r>
              <a:rPr sz="2800" b="1" spc="-30" dirty="0" smtClean="0">
                <a:solidFill>
                  <a:prstClr val="black"/>
                </a:solidFill>
                <a:latin typeface="微軟正黑體"/>
                <a:cs typeface="微軟正黑體"/>
              </a:rPr>
              <a:t>後續辦理情形</a:t>
            </a:r>
            <a:endParaRPr sz="2800" dirty="0">
              <a:solidFill>
                <a:prstClr val="black"/>
              </a:solidFill>
              <a:latin typeface="微軟正黑體"/>
              <a:cs typeface="微軟正黑體"/>
            </a:endParaRPr>
          </a:p>
          <a:p>
            <a:pPr>
              <a:lnSpc>
                <a:spcPts val="650"/>
              </a:lnSpc>
              <a:spcBef>
                <a:spcPts val="21"/>
              </a:spcBef>
            </a:pPr>
            <a:endParaRPr sz="650" dirty="0">
              <a:solidFill>
                <a:prstClr val="black"/>
              </a:solidFill>
            </a:endParaRPr>
          </a:p>
          <a:p>
            <a:pPr marL="355600" marR="12700" indent="-343535"/>
            <a:r>
              <a:rPr sz="1950" dirty="0" smtClean="0">
                <a:solidFill>
                  <a:srgbClr val="CC0000"/>
                </a:solidFill>
                <a:latin typeface="Wingdings"/>
                <a:cs typeface="Wingdings"/>
              </a:rPr>
              <a:t></a:t>
            </a:r>
            <a:r>
              <a:rPr sz="1950" dirty="0" smtClean="0">
                <a:solidFill>
                  <a:srgbClr val="CC0000"/>
                </a:solidFill>
                <a:latin typeface="Times New Roman"/>
                <a:cs typeface="Times New Roman"/>
              </a:rPr>
              <a:t> </a:t>
            </a:r>
            <a:r>
              <a:rPr sz="1950" spc="-20" dirty="0" smtClean="0">
                <a:solidFill>
                  <a:srgbClr val="CC0000"/>
                </a:solidFill>
                <a:latin typeface="Times New Roman"/>
                <a:cs typeface="Times New Roman"/>
              </a:rPr>
              <a:t> </a:t>
            </a:r>
            <a:r>
              <a:rPr sz="2800" spc="-30" dirty="0" smtClean="0">
                <a:solidFill>
                  <a:srgbClr val="000066"/>
                </a:solidFill>
                <a:latin typeface="微軟正黑體"/>
                <a:cs typeface="微軟正黑體"/>
              </a:rPr>
              <a:t>本會到場人員協助辦理事</a:t>
            </a:r>
            <a:r>
              <a:rPr sz="2800" spc="-50" dirty="0" smtClean="0">
                <a:solidFill>
                  <a:srgbClr val="000066"/>
                </a:solidFill>
                <a:latin typeface="微軟正黑體"/>
                <a:cs typeface="微軟正黑體"/>
              </a:rPr>
              <a:t>項</a:t>
            </a:r>
            <a:r>
              <a:rPr sz="2800" spc="-30" dirty="0" smtClean="0">
                <a:solidFill>
                  <a:srgbClr val="000066"/>
                </a:solidFill>
                <a:latin typeface="微軟正黑體"/>
                <a:cs typeface="微軟正黑體"/>
              </a:rPr>
              <a:t>包</a:t>
            </a:r>
            <a:r>
              <a:rPr sz="2800" spc="-35" dirty="0" smtClean="0">
                <a:solidFill>
                  <a:srgbClr val="000066"/>
                </a:solidFill>
                <a:latin typeface="微軟正黑體"/>
                <a:cs typeface="微軟正黑體"/>
              </a:rPr>
              <a:t>含</a:t>
            </a:r>
            <a:r>
              <a:rPr sz="2800" dirty="0" smtClean="0">
                <a:solidFill>
                  <a:srgbClr val="000066"/>
                </a:solidFill>
                <a:latin typeface="微軟正黑體"/>
                <a:cs typeface="微軟正黑體"/>
              </a:rPr>
              <a:t>:</a:t>
            </a:r>
            <a:r>
              <a:rPr sz="2800" spc="-20" dirty="0" smtClean="0">
                <a:solidFill>
                  <a:srgbClr val="000066"/>
                </a:solidFill>
                <a:latin typeface="微軟正黑體"/>
                <a:cs typeface="微軟正黑體"/>
              </a:rPr>
              <a:t>輻</a:t>
            </a:r>
            <a:r>
              <a:rPr sz="2800" spc="-30" dirty="0" smtClean="0">
                <a:solidFill>
                  <a:srgbClr val="000066"/>
                </a:solidFill>
                <a:latin typeface="微軟正黑體"/>
                <a:cs typeface="微軟正黑體"/>
              </a:rPr>
              <a:t>射偵</a:t>
            </a:r>
            <a:r>
              <a:rPr sz="2800" spc="-15" dirty="0" smtClean="0">
                <a:solidFill>
                  <a:srgbClr val="000066"/>
                </a:solidFill>
                <a:latin typeface="微軟正黑體"/>
                <a:cs typeface="微軟正黑體"/>
              </a:rPr>
              <a:t>測</a:t>
            </a:r>
            <a:r>
              <a:rPr sz="2800" spc="-30" dirty="0" smtClean="0">
                <a:solidFill>
                  <a:srgbClr val="000066"/>
                </a:solidFill>
                <a:latin typeface="微軟正黑體"/>
                <a:cs typeface="微軟正黑體"/>
              </a:rPr>
              <a:t>、環境</a:t>
            </a:r>
            <a:r>
              <a:rPr sz="2800" spc="-25" dirty="0" smtClean="0">
                <a:solidFill>
                  <a:srgbClr val="000066"/>
                </a:solidFill>
                <a:latin typeface="微軟正黑體"/>
                <a:cs typeface="微軟正黑體"/>
              </a:rPr>
              <a:t> </a:t>
            </a:r>
            <a:r>
              <a:rPr sz="2800" spc="-25" dirty="0" err="1" smtClean="0">
                <a:solidFill>
                  <a:srgbClr val="000066"/>
                </a:solidFill>
                <a:latin typeface="微軟正黑體"/>
                <a:cs typeface="微軟正黑體"/>
              </a:rPr>
              <a:t>檢測</a:t>
            </a:r>
            <a:r>
              <a:rPr sz="2800" spc="-40" dirty="0" err="1" smtClean="0">
                <a:solidFill>
                  <a:srgbClr val="000066"/>
                </a:solidFill>
                <a:latin typeface="微軟正黑體"/>
                <a:cs typeface="微軟正黑體"/>
              </a:rPr>
              <a:t>、</a:t>
            </a:r>
            <a:r>
              <a:rPr sz="2800" spc="-30" dirty="0" err="1" smtClean="0">
                <a:solidFill>
                  <a:srgbClr val="FF0000"/>
                </a:solidFill>
                <a:latin typeface="微軟正黑體"/>
                <a:cs typeface="微軟正黑體"/>
              </a:rPr>
              <a:t>提供輻射管制、廢棄物處理</a:t>
            </a:r>
            <a:r>
              <a:rPr sz="2800" spc="-25" dirty="0" smtClean="0">
                <a:solidFill>
                  <a:srgbClr val="FF0000"/>
                </a:solidFill>
                <a:latin typeface="微軟正黑體"/>
                <a:cs typeface="微軟正黑體"/>
              </a:rPr>
              <a:t>、</a:t>
            </a:r>
            <a:r>
              <a:rPr lang="zh-TW" altLang="en-US" sz="2800" spc="-25" dirty="0" smtClean="0">
                <a:solidFill>
                  <a:srgbClr val="FF0000"/>
                </a:solidFill>
                <a:latin typeface="微軟正黑體" panose="020B0604030504040204" pitchFamily="34" charset="-120"/>
                <a:ea typeface="微軟正黑體" panose="020B0604030504040204" pitchFamily="34" charset="-120"/>
                <a:cs typeface="微軟正黑體"/>
              </a:rPr>
              <a:t>放射性物質</a:t>
            </a:r>
            <a:r>
              <a:rPr sz="2800" spc="-30" dirty="0" err="1" smtClean="0">
                <a:solidFill>
                  <a:srgbClr val="FF0000"/>
                </a:solidFill>
                <a:latin typeface="微軟正黑體"/>
                <a:cs typeface="微軟正黑體"/>
              </a:rPr>
              <a:t>清點</a:t>
            </a:r>
            <a:r>
              <a:rPr sz="2800" spc="-25" dirty="0" err="1" smtClean="0">
                <a:solidFill>
                  <a:srgbClr val="FF0000"/>
                </a:solidFill>
                <a:latin typeface="微軟正黑體"/>
                <a:cs typeface="微軟正黑體"/>
              </a:rPr>
              <a:t>等輻</a:t>
            </a:r>
            <a:r>
              <a:rPr sz="2800" spc="-35" dirty="0" err="1" smtClean="0">
                <a:solidFill>
                  <a:srgbClr val="FF0000"/>
                </a:solidFill>
                <a:latin typeface="微軟正黑體"/>
                <a:cs typeface="微軟正黑體"/>
              </a:rPr>
              <a:t>射</a:t>
            </a:r>
            <a:r>
              <a:rPr sz="2800" spc="-30" dirty="0" err="1" smtClean="0">
                <a:solidFill>
                  <a:srgbClr val="FF0000"/>
                </a:solidFill>
                <a:latin typeface="微軟正黑體"/>
                <a:cs typeface="微軟正黑體"/>
              </a:rPr>
              <a:t>技</a:t>
            </a:r>
            <a:r>
              <a:rPr sz="2800" spc="-35" dirty="0" err="1" smtClean="0">
                <a:solidFill>
                  <a:srgbClr val="FF0000"/>
                </a:solidFill>
                <a:latin typeface="微軟正黑體"/>
                <a:cs typeface="微軟正黑體"/>
              </a:rPr>
              <a:t>術</a:t>
            </a:r>
            <a:r>
              <a:rPr sz="2800" spc="-30" dirty="0" err="1" smtClean="0">
                <a:solidFill>
                  <a:srgbClr val="FF0000"/>
                </a:solidFill>
                <a:latin typeface="微軟正黑體"/>
                <a:cs typeface="微軟正黑體"/>
              </a:rPr>
              <a:t>諮</a:t>
            </a:r>
            <a:r>
              <a:rPr sz="2800" spc="-35" dirty="0" err="1" smtClean="0">
                <a:solidFill>
                  <a:srgbClr val="FF0000"/>
                </a:solidFill>
                <a:latin typeface="微軟正黑體"/>
                <a:cs typeface="微軟正黑體"/>
              </a:rPr>
              <a:t>詢</a:t>
            </a:r>
            <a:r>
              <a:rPr sz="2800" spc="-30" dirty="0" smtClean="0">
                <a:solidFill>
                  <a:srgbClr val="000066"/>
                </a:solidFill>
                <a:latin typeface="微軟正黑體"/>
                <a:cs typeface="微軟正黑體"/>
              </a:rPr>
              <a:t>。</a:t>
            </a:r>
            <a:endParaRPr sz="2800" dirty="0">
              <a:solidFill>
                <a:prstClr val="black"/>
              </a:solidFill>
              <a:latin typeface="微軟正黑體"/>
              <a:cs typeface="微軟正黑體"/>
            </a:endParaRPr>
          </a:p>
          <a:p>
            <a:pPr>
              <a:lnSpc>
                <a:spcPts val="650"/>
              </a:lnSpc>
              <a:spcBef>
                <a:spcPts val="21"/>
              </a:spcBef>
            </a:pPr>
            <a:endParaRPr sz="650" dirty="0">
              <a:solidFill>
                <a:prstClr val="black"/>
              </a:solidFill>
            </a:endParaRPr>
          </a:p>
          <a:p>
            <a:pPr marL="355600" marR="12700" indent="-343535" algn="just"/>
            <a:r>
              <a:rPr sz="1950" dirty="0" smtClean="0">
                <a:solidFill>
                  <a:srgbClr val="CC0000"/>
                </a:solidFill>
                <a:latin typeface="Wingdings"/>
                <a:cs typeface="Wingdings"/>
              </a:rPr>
              <a:t></a:t>
            </a:r>
            <a:r>
              <a:rPr sz="1950" dirty="0" smtClean="0">
                <a:solidFill>
                  <a:srgbClr val="CC0000"/>
                </a:solidFill>
                <a:latin typeface="Times New Roman"/>
                <a:cs typeface="Times New Roman"/>
              </a:rPr>
              <a:t> </a:t>
            </a:r>
            <a:r>
              <a:rPr sz="1950" spc="-20" dirty="0" smtClean="0">
                <a:solidFill>
                  <a:srgbClr val="CC0000"/>
                </a:solidFill>
                <a:latin typeface="Times New Roman"/>
                <a:cs typeface="Times New Roman"/>
              </a:rPr>
              <a:t> </a:t>
            </a:r>
            <a:r>
              <a:rPr sz="2800" spc="-30" dirty="0" smtClean="0">
                <a:solidFill>
                  <a:srgbClr val="000066"/>
                </a:solidFill>
                <a:latin typeface="微軟正黑體"/>
                <a:cs typeface="微軟正黑體"/>
              </a:rPr>
              <a:t>爲強化放射性物質作業場所火災事</a:t>
            </a:r>
            <a:r>
              <a:rPr sz="2800" spc="-20" dirty="0" smtClean="0">
                <a:solidFill>
                  <a:srgbClr val="000066"/>
                </a:solidFill>
                <a:latin typeface="微軟正黑體"/>
                <a:cs typeface="微軟正黑體"/>
              </a:rPr>
              <a:t>故</a:t>
            </a:r>
            <a:r>
              <a:rPr sz="2800" spc="-30" dirty="0" smtClean="0">
                <a:solidFill>
                  <a:srgbClr val="000066"/>
                </a:solidFill>
                <a:latin typeface="微軟正黑體"/>
                <a:cs typeface="微軟正黑體"/>
              </a:rPr>
              <a:t>發生</a:t>
            </a:r>
            <a:r>
              <a:rPr sz="2800" spc="-20" dirty="0" smtClean="0">
                <a:solidFill>
                  <a:srgbClr val="000066"/>
                </a:solidFill>
                <a:latin typeface="微軟正黑體"/>
                <a:cs typeface="微軟正黑體"/>
              </a:rPr>
              <a:t>時</a:t>
            </a:r>
            <a:r>
              <a:rPr sz="2800" spc="-30" dirty="0" smtClean="0">
                <a:solidFill>
                  <a:srgbClr val="000066"/>
                </a:solidFill>
                <a:latin typeface="微軟正黑體"/>
                <a:cs typeface="微軟正黑體"/>
              </a:rPr>
              <a:t>之應變</a:t>
            </a:r>
            <a:r>
              <a:rPr sz="2800" spc="-25" dirty="0" smtClean="0">
                <a:solidFill>
                  <a:srgbClr val="000066"/>
                </a:solidFill>
                <a:latin typeface="微軟正黑體"/>
                <a:cs typeface="微軟正黑體"/>
              </a:rPr>
              <a:t> </a:t>
            </a:r>
            <a:r>
              <a:rPr sz="2800" spc="-25" dirty="0" err="1" smtClean="0">
                <a:solidFill>
                  <a:srgbClr val="000066"/>
                </a:solidFill>
                <a:latin typeface="微軟正黑體"/>
                <a:cs typeface="微軟正黑體"/>
              </a:rPr>
              <a:t>處理能</a:t>
            </a:r>
            <a:r>
              <a:rPr sz="2800" spc="-40" dirty="0" err="1" smtClean="0">
                <a:solidFill>
                  <a:srgbClr val="000066"/>
                </a:solidFill>
                <a:latin typeface="微軟正黑體"/>
                <a:cs typeface="微軟正黑體"/>
              </a:rPr>
              <a:t>力</a:t>
            </a:r>
            <a:r>
              <a:rPr sz="2800" spc="-30" dirty="0" err="1" smtClean="0">
                <a:solidFill>
                  <a:srgbClr val="000066"/>
                </a:solidFill>
                <a:latin typeface="微軟正黑體"/>
                <a:cs typeface="微軟正黑體"/>
              </a:rPr>
              <a:t>，本會訂定</a:t>
            </a:r>
            <a:r>
              <a:rPr sz="2800" spc="-35" dirty="0" err="1" smtClean="0">
                <a:solidFill>
                  <a:srgbClr val="FF0000"/>
                </a:solidFill>
                <a:latin typeface="微軟正黑體"/>
                <a:cs typeface="微軟正黑體"/>
              </a:rPr>
              <a:t>「</a:t>
            </a:r>
            <a:r>
              <a:rPr sz="2800" spc="-30" dirty="0" err="1" smtClean="0">
                <a:solidFill>
                  <a:srgbClr val="FF0000"/>
                </a:solidFill>
                <a:latin typeface="微軟正黑體"/>
                <a:cs typeface="微軟正黑體"/>
              </a:rPr>
              <a:t>放射性物</a:t>
            </a:r>
            <a:r>
              <a:rPr sz="2800" spc="-25" dirty="0" err="1" smtClean="0">
                <a:solidFill>
                  <a:srgbClr val="FF0000"/>
                </a:solidFill>
                <a:latin typeface="微軟正黑體"/>
                <a:cs typeface="微軟正黑體"/>
              </a:rPr>
              <a:t>質</a:t>
            </a:r>
            <a:r>
              <a:rPr sz="2800" spc="-30" dirty="0" err="1" smtClean="0">
                <a:solidFill>
                  <a:srgbClr val="FF0000"/>
                </a:solidFill>
                <a:latin typeface="微軟正黑體"/>
                <a:cs typeface="微軟正黑體"/>
              </a:rPr>
              <a:t>作業</a:t>
            </a:r>
            <a:r>
              <a:rPr sz="2800" spc="-25" dirty="0" err="1" smtClean="0">
                <a:solidFill>
                  <a:srgbClr val="FF0000"/>
                </a:solidFill>
                <a:latin typeface="微軟正黑體"/>
                <a:cs typeface="微軟正黑體"/>
              </a:rPr>
              <a:t>場</a:t>
            </a:r>
            <a:r>
              <a:rPr sz="2800" spc="-30" dirty="0" err="1" smtClean="0">
                <a:solidFill>
                  <a:srgbClr val="FF0000"/>
                </a:solidFill>
                <a:latin typeface="微軟正黑體"/>
                <a:cs typeface="微軟正黑體"/>
              </a:rPr>
              <a:t>所火災</a:t>
            </a:r>
            <a:r>
              <a:rPr sz="2800" spc="-25" dirty="0" smtClean="0">
                <a:solidFill>
                  <a:srgbClr val="FF0000"/>
                </a:solidFill>
                <a:latin typeface="微軟正黑體"/>
                <a:cs typeface="微軟正黑體"/>
              </a:rPr>
              <a:t> 處理程序</a:t>
            </a:r>
            <a:r>
              <a:rPr sz="2800" spc="-40" dirty="0" smtClean="0">
                <a:solidFill>
                  <a:srgbClr val="FF0000"/>
                </a:solidFill>
                <a:latin typeface="微軟正黑體"/>
                <a:cs typeface="微軟正黑體"/>
              </a:rPr>
              <a:t>」</a:t>
            </a:r>
            <a:r>
              <a:rPr sz="2800" spc="-30" dirty="0" smtClean="0">
                <a:solidFill>
                  <a:srgbClr val="000066"/>
                </a:solidFill>
                <a:latin typeface="微軟正黑體"/>
                <a:cs typeface="微軟正黑體"/>
              </a:rPr>
              <a:t>，重點包括平時整備及</a:t>
            </a:r>
            <a:r>
              <a:rPr sz="2800" spc="-20" dirty="0" smtClean="0">
                <a:solidFill>
                  <a:srgbClr val="000066"/>
                </a:solidFill>
                <a:latin typeface="微軟正黑體"/>
                <a:cs typeface="微軟正黑體"/>
              </a:rPr>
              <a:t>應</a:t>
            </a:r>
            <a:r>
              <a:rPr sz="2800" spc="-30" dirty="0" smtClean="0">
                <a:solidFill>
                  <a:srgbClr val="000066"/>
                </a:solidFill>
                <a:latin typeface="微軟正黑體"/>
                <a:cs typeface="微軟正黑體"/>
              </a:rPr>
              <a:t>變要</a:t>
            </a:r>
            <a:r>
              <a:rPr sz="2800" spc="-20" dirty="0" smtClean="0">
                <a:solidFill>
                  <a:srgbClr val="000066"/>
                </a:solidFill>
                <a:latin typeface="微軟正黑體"/>
                <a:cs typeface="微軟正黑體"/>
              </a:rPr>
              <a:t>領</a:t>
            </a:r>
            <a:r>
              <a:rPr sz="2800" spc="-30" dirty="0" smtClean="0">
                <a:solidFill>
                  <a:srgbClr val="000066"/>
                </a:solidFill>
                <a:latin typeface="微軟正黑體"/>
                <a:cs typeface="微軟正黑體"/>
              </a:rPr>
              <a:t>等，以 供設施經營者訂定相關處</a:t>
            </a:r>
            <a:r>
              <a:rPr sz="2800" spc="-55" dirty="0" smtClean="0">
                <a:solidFill>
                  <a:srgbClr val="000066"/>
                </a:solidFill>
                <a:latin typeface="微軟正黑體"/>
                <a:cs typeface="微軟正黑體"/>
              </a:rPr>
              <a:t>理</a:t>
            </a:r>
            <a:r>
              <a:rPr sz="2800" spc="-30" dirty="0" smtClean="0">
                <a:solidFill>
                  <a:srgbClr val="000066"/>
                </a:solidFill>
                <a:latin typeface="微軟正黑體"/>
                <a:cs typeface="微軟正黑體"/>
              </a:rPr>
              <a:t>程</a:t>
            </a:r>
            <a:r>
              <a:rPr sz="2800" spc="-35" dirty="0" smtClean="0">
                <a:solidFill>
                  <a:srgbClr val="000066"/>
                </a:solidFill>
                <a:latin typeface="微軟正黑體"/>
                <a:cs typeface="微軟正黑體"/>
              </a:rPr>
              <a:t>序</a:t>
            </a:r>
            <a:r>
              <a:rPr sz="2800" spc="-20" dirty="0" smtClean="0">
                <a:solidFill>
                  <a:srgbClr val="000066"/>
                </a:solidFill>
                <a:latin typeface="標楷體"/>
                <a:cs typeface="標楷體"/>
              </a:rPr>
              <a:t>，</a:t>
            </a:r>
            <a:r>
              <a:rPr sz="2800" spc="-30" dirty="0" smtClean="0">
                <a:solidFill>
                  <a:srgbClr val="000066"/>
                </a:solidFill>
                <a:latin typeface="微軟正黑體"/>
                <a:cs typeface="微軟正黑體"/>
              </a:rPr>
              <a:t>俾於火</a:t>
            </a:r>
            <a:r>
              <a:rPr sz="2800" spc="-15" dirty="0" smtClean="0">
                <a:solidFill>
                  <a:srgbClr val="000066"/>
                </a:solidFill>
                <a:latin typeface="微軟正黑體"/>
                <a:cs typeface="微軟正黑體"/>
              </a:rPr>
              <a:t>災</a:t>
            </a:r>
            <a:r>
              <a:rPr sz="2800" spc="-30" dirty="0" smtClean="0">
                <a:solidFill>
                  <a:srgbClr val="000066"/>
                </a:solidFill>
                <a:latin typeface="微軟正黑體"/>
                <a:cs typeface="微軟正黑體"/>
              </a:rPr>
              <a:t>事故發 生時有所依循。</a:t>
            </a:r>
            <a:endParaRPr sz="2800" dirty="0">
              <a:solidFill>
                <a:prstClr val="black"/>
              </a:solidFill>
              <a:latin typeface="微軟正黑體"/>
              <a:cs typeface="微軟正黑體"/>
            </a:endParaRPr>
          </a:p>
        </p:txBody>
      </p:sp>
      <p:sp>
        <p:nvSpPr>
          <p:cNvPr id="7" name="object 9"/>
          <p:cNvSpPr txBox="1">
            <a:spLocks noGrp="1"/>
          </p:cNvSpPr>
          <p:nvPr>
            <p:ph type="title"/>
          </p:nvPr>
        </p:nvSpPr>
        <p:spPr>
          <a:xfrm>
            <a:off x="282066" y="843599"/>
            <a:ext cx="8579866" cy="762000"/>
          </a:xfrm>
          <a:prstGeom prst="rect">
            <a:avLst/>
          </a:prstGeom>
        </p:spPr>
        <p:txBody>
          <a:bodyPr vert="horz" wrap="square" lIns="0" tIns="87757" rIns="0" bIns="0" rtlCol="0">
            <a:noAutofit/>
          </a:bodyPr>
          <a:lstStyle/>
          <a:p>
            <a:pPr marL="298450">
              <a:lnSpc>
                <a:spcPts val="5720"/>
              </a:lnSpc>
            </a:pPr>
            <a:r>
              <a:rPr lang="zh-TW" altLang="en-US" sz="4200" b="1" dirty="0" smtClean="0">
                <a:latin typeface="微軟正黑體"/>
                <a:cs typeface="微軟正黑體"/>
              </a:rPr>
              <a:t>國內</a:t>
            </a:r>
            <a:r>
              <a:rPr sz="4200" b="1" dirty="0" err="1" smtClean="0">
                <a:latin typeface="微軟正黑體"/>
                <a:cs typeface="微軟正黑體"/>
              </a:rPr>
              <a:t>案例</a:t>
            </a:r>
            <a:r>
              <a:rPr sz="4200" b="1" spc="5" dirty="0" smtClean="0">
                <a:latin typeface="微軟正黑體"/>
                <a:cs typeface="微軟正黑體"/>
              </a:rPr>
              <a:t>:</a:t>
            </a:r>
            <a:r>
              <a:rPr lang="zh-TW" altLang="en-US" sz="4200" b="1" dirty="0" smtClean="0">
                <a:solidFill>
                  <a:srgbClr val="0000CC"/>
                </a:solidFill>
                <a:latin typeface="微軟正黑體"/>
                <a:cs typeface="微軟正黑體"/>
              </a:rPr>
              <a:t>某大學</a:t>
            </a:r>
            <a:r>
              <a:rPr lang="zh-TW" altLang="en-US" sz="4200" b="1" spc="0" dirty="0" smtClean="0">
                <a:solidFill>
                  <a:srgbClr val="0000CC"/>
                </a:solidFill>
                <a:latin typeface="微軟正黑體"/>
                <a:cs typeface="微軟正黑體"/>
              </a:rPr>
              <a:t>實驗室火災</a:t>
            </a:r>
            <a:r>
              <a:rPr lang="en-US" altLang="zh-TW" sz="4200" b="1" spc="0" dirty="0" smtClean="0">
                <a:solidFill>
                  <a:schemeClr val="tx1"/>
                </a:solidFill>
                <a:latin typeface="微軟正黑體"/>
                <a:cs typeface="微軟正黑體"/>
              </a:rPr>
              <a:t>(2/2)</a:t>
            </a:r>
            <a:endParaRPr sz="4200" dirty="0">
              <a:solidFill>
                <a:schemeClr val="tx1"/>
              </a:solidFill>
              <a:latin typeface="微軟正黑體"/>
              <a:cs typeface="微軟正黑體"/>
            </a:endParaRPr>
          </a:p>
        </p:txBody>
      </p:sp>
      <p:sp>
        <p:nvSpPr>
          <p:cNvPr id="9" name="投影片編號版面配置區 5"/>
          <p:cNvSpPr>
            <a:spLocks noGrp="1"/>
          </p:cNvSpPr>
          <p:nvPr>
            <p:ph type="sldNum" sz="quarter" idx="4294967295"/>
          </p:nvPr>
        </p:nvSpPr>
        <p:spPr>
          <a:xfrm>
            <a:off x="6858000" y="6245225"/>
            <a:ext cx="2133600" cy="476250"/>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lgn="r">
              <a:spcBef>
                <a:spcPct val="0"/>
              </a:spcBef>
              <a:buClrTx/>
              <a:buSzTx/>
              <a:buFontTx/>
              <a:buNone/>
            </a:pPr>
            <a:fld id="{64052747-2746-46BF-81E8-883AE3A4D4EE}" type="slidenum">
              <a:rPr lang="zh-TW" altLang="en-US" sz="1600" smtClean="0">
                <a:solidFill>
                  <a:srgbClr val="000000"/>
                </a:solidFill>
                <a:latin typeface="Arial" charset="0"/>
                <a:ea typeface="新細明體" pitchFamily="18" charset="-120"/>
              </a:rPr>
              <a:pPr algn="r">
                <a:spcBef>
                  <a:spcPct val="0"/>
                </a:spcBef>
                <a:buClrTx/>
                <a:buSzTx/>
                <a:buFontTx/>
                <a:buNone/>
              </a:pPr>
              <a:t>39</a:t>
            </a:fld>
            <a:endParaRPr lang="en-US" altLang="zh-TW" sz="1600" dirty="0" smtClean="0">
              <a:solidFill>
                <a:srgbClr val="000000"/>
              </a:solidFill>
              <a:latin typeface="Arial" charset="0"/>
              <a:ea typeface="新細明體" pitchFamily="18" charset="-120"/>
            </a:endParaRPr>
          </a:p>
        </p:txBody>
      </p:sp>
    </p:spTree>
    <p:extLst>
      <p:ext uri="{BB962C8B-B14F-4D97-AF65-F5344CB8AC3E}">
        <p14:creationId xmlns:p14="http://schemas.microsoft.com/office/powerpoint/2010/main" val="3474690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 y="0"/>
            <a:ext cx="9144554" cy="6400800"/>
          </a:xfrm>
          <a:prstGeom prst="rect">
            <a:avLst/>
          </a:prstGeom>
        </p:spPr>
      </p:pic>
      <p:sp>
        <p:nvSpPr>
          <p:cNvPr id="9220" name="投影片編號版面配置區 1"/>
          <p:cNvSpPr>
            <a:spLocks noGrp="1"/>
          </p:cNvSpPr>
          <p:nvPr>
            <p:ph type="sldNum" sz="quarter" idx="4294967295"/>
          </p:nvPr>
        </p:nvSpPr>
        <p:spPr>
          <a:xfrm>
            <a:off x="8610600" y="6381750"/>
            <a:ext cx="533400" cy="476250"/>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lgn="ctr">
              <a:spcBef>
                <a:spcPct val="0"/>
              </a:spcBef>
              <a:buClrTx/>
              <a:buSzTx/>
              <a:buFontTx/>
              <a:buNone/>
            </a:pPr>
            <a:fld id="{67D1152B-C2DD-4919-ADAE-3122CAE1022C}" type="slidenum">
              <a:rPr lang="zh-TW" altLang="en-US" sz="1600" smtClean="0">
                <a:solidFill>
                  <a:schemeClr val="tx1"/>
                </a:solidFill>
                <a:latin typeface="Arial" pitchFamily="34" charset="0"/>
                <a:ea typeface="新細明體" pitchFamily="18" charset="-120"/>
              </a:rPr>
              <a:pPr algn="ctr">
                <a:spcBef>
                  <a:spcPct val="0"/>
                </a:spcBef>
                <a:buClrTx/>
                <a:buSzTx/>
                <a:buFontTx/>
                <a:buNone/>
              </a:pPr>
              <a:t>4</a:t>
            </a:fld>
            <a:endParaRPr lang="en-US" altLang="zh-TW" sz="1600" dirty="0" smtClean="0">
              <a:solidFill>
                <a:schemeClr val="tx1"/>
              </a:solidFill>
              <a:latin typeface="Arial" pitchFamily="34" charset="0"/>
              <a:ea typeface="新細明體" pitchFamily="18" charset="-120"/>
            </a:endParaRPr>
          </a:p>
        </p:txBody>
      </p:sp>
      <p:pic>
        <p:nvPicPr>
          <p:cNvPr id="2050" name="Picture 2" descr="C:\Users\cllai\Desktop\雜雜\圖片、簡報與影視資料\輻射標誌.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3048000"/>
            <a:ext cx="765969" cy="76596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823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內容版面配置區 2"/>
          <p:cNvSpPr>
            <a:spLocks noGrp="1"/>
          </p:cNvSpPr>
          <p:nvPr>
            <p:ph idx="1"/>
          </p:nvPr>
        </p:nvSpPr>
        <p:spPr>
          <a:xfrm>
            <a:off x="264948" y="1196752"/>
            <a:ext cx="3983360" cy="4525963"/>
          </a:xfrm>
        </p:spPr>
        <p:txBody>
          <a:bodyPr/>
          <a:lstStyle/>
          <a:p>
            <a:pPr marL="0" indent="0">
              <a:buNone/>
            </a:pPr>
            <a:r>
              <a:rPr lang="en-US" altLang="zh-TW" sz="3400" dirty="0"/>
              <a:t>X</a:t>
            </a:r>
            <a:r>
              <a:rPr lang="zh-TW" altLang="en-US" sz="3400" dirty="0"/>
              <a:t>光機只要</a:t>
            </a:r>
            <a:r>
              <a:rPr lang="zh-TW" altLang="en-US" sz="3400" dirty="0" smtClean="0"/>
              <a:t>沒通電、沒有打開</a:t>
            </a:r>
            <a:r>
              <a:rPr lang="zh-TW" altLang="en-US" sz="3400" dirty="0"/>
              <a:t>開關</a:t>
            </a:r>
            <a:r>
              <a:rPr lang="zh-TW" altLang="en-US" sz="3400" dirty="0" smtClean="0"/>
              <a:t>，</a:t>
            </a:r>
            <a:r>
              <a:rPr lang="zh-TW" altLang="en-US" sz="3400" dirty="0"/>
              <a:t>就不會產生</a:t>
            </a:r>
            <a:r>
              <a:rPr lang="en-US" altLang="zh-TW" sz="3400" dirty="0" smtClean="0"/>
              <a:t>X</a:t>
            </a:r>
            <a:r>
              <a:rPr lang="zh-TW" altLang="en-US" sz="3400" dirty="0" smtClean="0"/>
              <a:t>光。</a:t>
            </a:r>
            <a:endParaRPr lang="en-US" altLang="zh-TW" sz="3400" dirty="0"/>
          </a:p>
        </p:txBody>
      </p:sp>
      <p:pic>
        <p:nvPicPr>
          <p:cNvPr id="5" name="Picture 5" descr="火機"/>
          <p:cNvPicPr>
            <a:picLocks noChangeAspect="1" noChangeArrowheads="1"/>
          </p:cNvPicPr>
          <p:nvPr/>
        </p:nvPicPr>
        <p:blipFill>
          <a:blip r:embed="rId3"/>
          <a:srcRect/>
          <a:stretch>
            <a:fillRect/>
          </a:stretch>
        </p:blipFill>
        <p:spPr bwMode="auto">
          <a:xfrm>
            <a:off x="4427984" y="730798"/>
            <a:ext cx="4028054" cy="598335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文字方塊 6"/>
          <p:cNvSpPr txBox="1">
            <a:spLocks noChangeArrowheads="1"/>
          </p:cNvSpPr>
          <p:nvPr/>
        </p:nvSpPr>
        <p:spPr bwMode="auto">
          <a:xfrm>
            <a:off x="152400" y="6344363"/>
            <a:ext cx="10580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dirty="0">
                <a:solidFill>
                  <a:srgbClr val="000000"/>
                </a:solidFill>
              </a:rPr>
              <a:t>圖片來源：自由時報 </a:t>
            </a:r>
            <a:r>
              <a:rPr lang="en-US" altLang="zh-TW" sz="1000" dirty="0">
                <a:solidFill>
                  <a:srgbClr val="000000"/>
                </a:solidFill>
              </a:rPr>
              <a:t>(2011.11.28)</a:t>
            </a:r>
          </a:p>
        </p:txBody>
      </p:sp>
      <p:sp>
        <p:nvSpPr>
          <p:cNvPr id="8" name="八角星形 6"/>
          <p:cNvSpPr>
            <a:spLocks noChangeArrowheads="1"/>
          </p:cNvSpPr>
          <p:nvPr/>
        </p:nvSpPr>
        <p:spPr bwMode="auto">
          <a:xfrm>
            <a:off x="349613" y="3645024"/>
            <a:ext cx="3810000" cy="1928813"/>
          </a:xfrm>
          <a:prstGeom prst="star8">
            <a:avLst>
              <a:gd name="adj" fmla="val 37500"/>
            </a:avLst>
          </a:prstGeom>
          <a:solidFill>
            <a:srgbClr val="FFF0C1"/>
          </a:solidFill>
          <a:ln w="9525">
            <a:solidFill>
              <a:srgbClr val="B6DCDF"/>
            </a:solidFill>
            <a:miter lim="800000"/>
            <a:headEnd/>
            <a:tailEnd/>
          </a:ln>
          <a:effectLst>
            <a:outerShdw blurRad="40000" dist="23000" dir="5400000" rotWithShape="0">
              <a:srgbClr val="808080">
                <a:alpha val="34998"/>
              </a:srgbClr>
            </a:outerShdw>
          </a:effectLst>
        </p:spPr>
        <p:txBody>
          <a:bodyPr anchor="ctr"/>
          <a:lstStyle>
            <a:lvl1pPr>
              <a:spcBef>
                <a:spcPct val="20000"/>
              </a:spcBef>
              <a:buClr>
                <a:srgbClr val="CC0000"/>
              </a:buClr>
              <a:buSzPct val="70000"/>
              <a:buFont typeface="Wingdings" pitchFamily="2" charset="2"/>
              <a:buChar char="p"/>
              <a:defRPr kumimoji="1" sz="2400">
                <a:solidFill>
                  <a:srgbClr val="000066"/>
                </a:solidFill>
                <a:latin typeface="微軟正黑體" pitchFamily="34" charset="-120"/>
                <a:ea typeface="微軟正黑體" pitchFamily="34" charset="-120"/>
                <a:cs typeface="新細明體" pitchFamily="18" charset="-120"/>
              </a:defRPr>
            </a:lvl1pPr>
            <a:lvl2pPr marL="742950" indent="-285750">
              <a:spcBef>
                <a:spcPct val="20000"/>
              </a:spcBef>
              <a:buClr>
                <a:srgbClr val="CC0000"/>
              </a:buClr>
              <a:buSzPct val="70000"/>
              <a:buFont typeface="Wingdings" pitchFamily="2" charset="2"/>
              <a:buChar char="l"/>
              <a:defRPr kumimoji="1" sz="2000">
                <a:solidFill>
                  <a:srgbClr val="663300"/>
                </a:solidFill>
                <a:latin typeface="微軟正黑體" pitchFamily="34" charset="-120"/>
                <a:ea typeface="微軟正黑體" pitchFamily="34" charset="-120"/>
                <a:cs typeface="新細明體" pitchFamily="18"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cs typeface="新細明體" pitchFamily="18" charset="-120"/>
              </a:defRPr>
            </a:lvl3pPr>
            <a:lvl4pPr marL="1600200" indent="-228600">
              <a:spcBef>
                <a:spcPct val="20000"/>
              </a:spcBef>
              <a:buClr>
                <a:schemeClr val="accent2"/>
              </a:buClr>
              <a:buSzPct val="60000"/>
              <a:buFont typeface="Wingdings" pitchFamily="2" charset="2"/>
              <a:buChar char="l"/>
              <a:defRPr kumimoji="1" sz="2000">
                <a:solidFill>
                  <a:schemeClr val="tx1"/>
                </a:solidFill>
                <a:latin typeface="微軟正黑體" pitchFamily="34" charset="-120"/>
                <a:ea typeface="微軟正黑體" pitchFamily="34" charset="-120"/>
                <a:cs typeface="新細明體" pitchFamily="18" charset="-120"/>
              </a:defRPr>
            </a:lvl4pPr>
            <a:lvl5pPr marL="2057400" indent="-228600">
              <a:spcBef>
                <a:spcPct val="20000"/>
              </a:spcBef>
              <a:buChar char="»"/>
              <a:defRPr kumimoji="1" sz="2000">
                <a:solidFill>
                  <a:schemeClr val="tx1"/>
                </a:solidFill>
                <a:latin typeface="微軟正黑體" pitchFamily="34" charset="-120"/>
                <a:ea typeface="微軟正黑體" pitchFamily="34" charset="-120"/>
                <a:cs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9pPr>
          </a:lstStyle>
          <a:p>
            <a:pPr algn="ctr">
              <a:spcBef>
                <a:spcPct val="0"/>
              </a:spcBef>
              <a:buClrTx/>
              <a:buSzTx/>
              <a:buFontTx/>
              <a:buNone/>
              <a:defRPr/>
            </a:pPr>
            <a:r>
              <a:rPr lang="en-US" altLang="zh-TW" sz="3200" b="1" dirty="0">
                <a:solidFill>
                  <a:srgbClr val="C00000"/>
                </a:solidFill>
              </a:rPr>
              <a:t>X</a:t>
            </a:r>
            <a:r>
              <a:rPr lang="zh-TW" altLang="en-US" sz="3200" b="1" dirty="0">
                <a:solidFill>
                  <a:srgbClr val="C00000"/>
                </a:solidFill>
              </a:rPr>
              <a:t>光機不啟動就沒有輻射</a:t>
            </a:r>
            <a:endParaRPr lang="en-US" altLang="zh-TW" sz="3200" b="1" dirty="0">
              <a:solidFill>
                <a:srgbClr val="C00000"/>
              </a:solidFill>
            </a:endParaRPr>
          </a:p>
        </p:txBody>
      </p:sp>
      <p:sp>
        <p:nvSpPr>
          <p:cNvPr id="2" name="投影片編號版面配置區 1">
            <a:extLst>
              <a:ext uri="{FF2B5EF4-FFF2-40B4-BE49-F238E27FC236}">
                <a16:creationId xmlns:a16="http://schemas.microsoft.com/office/drawing/2014/main" id="{65E9D4A9-D497-9849-8722-E6ED2FA1440D}"/>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40</a:t>
            </a:fld>
            <a:endParaRPr lang="en-US" altLang="zh-TW">
              <a:solidFill>
                <a:srgbClr val="000000"/>
              </a:solidFill>
            </a:endParaRPr>
          </a:p>
        </p:txBody>
      </p:sp>
    </p:spTree>
    <p:extLst>
      <p:ext uri="{BB962C8B-B14F-4D97-AF65-F5344CB8AC3E}">
        <p14:creationId xmlns:p14="http://schemas.microsoft.com/office/powerpoint/2010/main" val="28162657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683692"/>
            <a:ext cx="9143999" cy="0"/>
          </a:xfrm>
          <a:custGeom>
            <a:avLst/>
            <a:gdLst/>
            <a:ahLst/>
            <a:cxnLst/>
            <a:rect l="l" t="t" r="r" b="b"/>
            <a:pathLst>
              <a:path w="9143999">
                <a:moveTo>
                  <a:pt x="0" y="0"/>
                </a:moveTo>
                <a:lnTo>
                  <a:pt x="9143999" y="0"/>
                </a:lnTo>
              </a:path>
            </a:pathLst>
          </a:custGeom>
          <a:ln w="48895">
            <a:solidFill>
              <a:srgbClr val="A6A6A6"/>
            </a:solidFill>
          </a:ln>
        </p:spPr>
        <p:txBody>
          <a:bodyPr wrap="square" lIns="0" tIns="0" rIns="0" bIns="0" rtlCol="0">
            <a:noAutofit/>
          </a:bodyPr>
          <a:lstStyle/>
          <a:p>
            <a:endParaRPr>
              <a:solidFill>
                <a:prstClr val="black"/>
              </a:solidFill>
            </a:endParaRPr>
          </a:p>
        </p:txBody>
      </p:sp>
      <p:sp>
        <p:nvSpPr>
          <p:cNvPr id="3" name="object 3"/>
          <p:cNvSpPr/>
          <p:nvPr/>
        </p:nvSpPr>
        <p:spPr>
          <a:xfrm>
            <a:off x="0" y="6721474"/>
            <a:ext cx="9144000" cy="128587"/>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5" name="object 5"/>
          <p:cNvSpPr/>
          <p:nvPr/>
        </p:nvSpPr>
        <p:spPr>
          <a:xfrm>
            <a:off x="0" y="0"/>
            <a:ext cx="9142411" cy="6669087"/>
          </a:xfrm>
          <a:custGeom>
            <a:avLst/>
            <a:gdLst/>
            <a:ahLst/>
            <a:cxnLst/>
            <a:rect l="l" t="t" r="r" b="b"/>
            <a:pathLst>
              <a:path w="9142411" h="6669087">
                <a:moveTo>
                  <a:pt x="1588" y="6669151"/>
                </a:moveTo>
                <a:lnTo>
                  <a:pt x="9144000" y="6669151"/>
                </a:lnTo>
                <a:lnTo>
                  <a:pt x="9144000" y="63"/>
                </a:lnTo>
              </a:path>
            </a:pathLst>
          </a:custGeom>
          <a:ln w="12700">
            <a:solidFill>
              <a:srgbClr val="FFFFFF"/>
            </a:solidFill>
          </a:ln>
        </p:spPr>
        <p:txBody>
          <a:bodyPr wrap="square" lIns="0" tIns="0" rIns="0" bIns="0" rtlCol="0">
            <a:noAutofit/>
          </a:bodyPr>
          <a:lstStyle/>
          <a:p>
            <a:endParaRPr>
              <a:solidFill>
                <a:prstClr val="black"/>
              </a:solidFill>
            </a:endParaRPr>
          </a:p>
        </p:txBody>
      </p:sp>
      <p:sp>
        <p:nvSpPr>
          <p:cNvPr id="6" name="object 6"/>
          <p:cNvSpPr txBox="1"/>
          <p:nvPr/>
        </p:nvSpPr>
        <p:spPr>
          <a:xfrm>
            <a:off x="304800" y="1267460"/>
            <a:ext cx="4572000" cy="5361940"/>
          </a:xfrm>
          <a:prstGeom prst="rect">
            <a:avLst/>
          </a:prstGeom>
        </p:spPr>
        <p:txBody>
          <a:bodyPr vert="horz" wrap="square" lIns="0" tIns="0" rIns="0" bIns="0" rtlCol="0">
            <a:noAutofit/>
          </a:bodyPr>
          <a:lstStyle/>
          <a:p>
            <a:pPr marL="12700"/>
            <a:r>
              <a:rPr sz="3200" b="1" dirty="0" err="1" smtClean="0">
                <a:solidFill>
                  <a:prstClr val="black"/>
                </a:solidFill>
                <a:latin typeface="微軟正黑體" panose="020B0604030504040204" pitchFamily="34" charset="-120"/>
                <a:ea typeface="微軟正黑體" panose="020B0604030504040204" pitchFamily="34" charset="-120"/>
                <a:cs typeface="微軟正黑體"/>
              </a:rPr>
              <a:t>事件經過</a:t>
            </a:r>
            <a:r>
              <a:rPr lang="en-US" altLang="zh-TW" sz="3200" b="1" dirty="0" smtClean="0">
                <a:solidFill>
                  <a:prstClr val="black"/>
                </a:solidFill>
                <a:latin typeface="微軟正黑體" panose="020B0604030504040204" pitchFamily="34" charset="-120"/>
                <a:ea typeface="微軟正黑體" panose="020B0604030504040204" pitchFamily="34" charset="-120"/>
                <a:cs typeface="微軟正黑體"/>
              </a:rPr>
              <a:t>(104</a:t>
            </a:r>
            <a:r>
              <a:rPr lang="zh-TW" altLang="en-US" sz="3200" b="1" dirty="0" smtClean="0">
                <a:solidFill>
                  <a:prstClr val="black"/>
                </a:solidFill>
                <a:latin typeface="微軟正黑體" panose="020B0604030504040204" pitchFamily="34" charset="-120"/>
                <a:ea typeface="微軟正黑體" panose="020B0604030504040204" pitchFamily="34" charset="-120"/>
                <a:cs typeface="微軟正黑體"/>
              </a:rPr>
              <a:t>年</a:t>
            </a:r>
            <a:r>
              <a:rPr lang="en-US" altLang="zh-TW" sz="3200" b="1" dirty="0" smtClean="0">
                <a:solidFill>
                  <a:prstClr val="black"/>
                </a:solidFill>
                <a:latin typeface="微軟正黑體" panose="020B0604030504040204" pitchFamily="34" charset="-120"/>
                <a:ea typeface="微軟正黑體" panose="020B0604030504040204" pitchFamily="34" charset="-120"/>
                <a:cs typeface="微軟正黑體"/>
              </a:rPr>
              <a:t>)</a:t>
            </a:r>
            <a:endParaRPr sz="3200" dirty="0">
              <a:solidFill>
                <a:prstClr val="black"/>
              </a:solidFill>
              <a:latin typeface="微軟正黑體" panose="020B0604030504040204" pitchFamily="34" charset="-120"/>
              <a:ea typeface="微軟正黑體" panose="020B0604030504040204" pitchFamily="34" charset="-120"/>
              <a:cs typeface="微軟正黑體"/>
            </a:endParaRPr>
          </a:p>
          <a:p>
            <a:pPr>
              <a:lnSpc>
                <a:spcPts val="650"/>
              </a:lnSpc>
              <a:spcBef>
                <a:spcPts val="29"/>
              </a:spcBef>
            </a:pPr>
            <a:endParaRPr sz="650" dirty="0">
              <a:solidFill>
                <a:prstClr val="black"/>
              </a:solidFill>
              <a:latin typeface="微軟正黑體" panose="020B0604030504040204" pitchFamily="34" charset="-120"/>
              <a:ea typeface="微軟正黑體" panose="020B0604030504040204" pitchFamily="34" charset="-120"/>
            </a:endParaRPr>
          </a:p>
          <a:p>
            <a:pPr marL="469900" marR="93980" indent="-457200">
              <a:lnSpc>
                <a:spcPts val="2810"/>
              </a:lnSpc>
              <a:buFont typeface="Wingdings" panose="05000000000000000000" pitchFamily="2" charset="2"/>
              <a:buChar char="n"/>
            </a:pPr>
            <a:r>
              <a:rPr sz="2600" spc="-5" dirty="0" err="1" smtClean="0">
                <a:solidFill>
                  <a:prstClr val="black"/>
                </a:solidFill>
                <a:latin typeface="微軟正黑體" panose="020B0604030504040204" pitchFamily="34" charset="-120"/>
                <a:ea typeface="微軟正黑體" panose="020B0604030504040204" pitchFamily="34" charset="-120"/>
                <a:cs typeface="微軟正黑體"/>
              </a:rPr>
              <a:t>行政院環保署</a:t>
            </a:r>
            <a:r>
              <a:rPr lang="zh-TW" altLang="en-US" sz="2600" spc="-5" dirty="0" smtClean="0">
                <a:solidFill>
                  <a:prstClr val="black"/>
                </a:solidFill>
                <a:latin typeface="微軟正黑體" panose="020B0604030504040204" pitchFamily="34" charset="-120"/>
                <a:ea typeface="微軟正黑體" panose="020B0604030504040204" pitchFamily="34" charset="-120"/>
                <a:cs typeface="微軟正黑體"/>
              </a:rPr>
              <a:t>依</a:t>
            </a:r>
            <a:r>
              <a:rPr sz="2600" dirty="0" smtClean="0">
                <a:solidFill>
                  <a:prstClr val="black"/>
                </a:solidFill>
                <a:latin typeface="微軟正黑體" panose="020B0604030504040204" pitchFamily="34" charset="-120"/>
                <a:ea typeface="微軟正黑體" panose="020B0604030504040204" pitchFamily="34" charset="-120"/>
                <a:cs typeface="微軟正黑體"/>
              </a:rPr>
              <a:t>「</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一般</a:t>
            </a:r>
            <a:r>
              <a:rPr sz="2600" spc="-20" dirty="0" err="1" smtClean="0">
                <a:solidFill>
                  <a:prstClr val="black"/>
                </a:solidFill>
                <a:latin typeface="微軟正黑體" panose="020B0604030504040204" pitchFamily="34" charset="-120"/>
                <a:ea typeface="微軟正黑體" panose="020B0604030504040204" pitchFamily="34" charset="-120"/>
                <a:cs typeface="微軟正黑體"/>
              </a:rPr>
              <a:t>廢</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棄物</a:t>
            </a:r>
            <a:r>
              <a:rPr sz="2600" spc="-20" dirty="0" err="1" smtClean="0">
                <a:solidFill>
                  <a:prstClr val="black"/>
                </a:solidFill>
                <a:latin typeface="微軟正黑體" panose="020B0604030504040204" pitchFamily="34" charset="-120"/>
                <a:ea typeface="微軟正黑體" panose="020B0604030504040204" pitchFamily="34" charset="-120"/>
                <a:cs typeface="微軟正黑體"/>
              </a:rPr>
              <a:t>焚</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化廠</a:t>
            </a:r>
            <a:r>
              <a:rPr sz="2600" spc="-20" dirty="0" err="1" smtClean="0">
                <a:solidFill>
                  <a:prstClr val="black"/>
                </a:solidFill>
                <a:latin typeface="微軟正黑體" panose="020B0604030504040204" pitchFamily="34" charset="-120"/>
                <a:ea typeface="微軟正黑體" panose="020B0604030504040204" pitchFamily="34" charset="-120"/>
                <a:cs typeface="微軟正黑體"/>
              </a:rPr>
              <a:t>廢</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棄物</a:t>
            </a:r>
            <a:r>
              <a:rPr sz="2600" spc="-20" dirty="0" err="1" smtClean="0">
                <a:solidFill>
                  <a:prstClr val="black"/>
                </a:solidFill>
                <a:latin typeface="微軟正黑體" panose="020B0604030504040204" pitchFamily="34" charset="-120"/>
                <a:ea typeface="微軟正黑體" panose="020B0604030504040204" pitchFamily="34" charset="-120"/>
                <a:cs typeface="微軟正黑體"/>
              </a:rPr>
              <a:t>進</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廠管理</a:t>
            </a:r>
            <a:r>
              <a:rPr sz="2600" dirty="0" smtClean="0">
                <a:solidFill>
                  <a:prstClr val="black"/>
                </a:solidFill>
                <a:latin typeface="微軟正黑體" panose="020B0604030504040204" pitchFamily="34" charset="-120"/>
                <a:ea typeface="微軟正黑體" panose="020B0604030504040204" pitchFamily="34" charset="-120"/>
                <a:cs typeface="微軟正黑體"/>
              </a:rPr>
              <a:t> </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規範」要求焚化廠設</a:t>
            </a:r>
            <a:r>
              <a:rPr sz="2600" spc="-15" dirty="0" err="1" smtClean="0">
                <a:solidFill>
                  <a:prstClr val="black"/>
                </a:solidFill>
                <a:latin typeface="微軟正黑體" panose="020B0604030504040204" pitchFamily="34" charset="-120"/>
                <a:ea typeface="微軟正黑體" panose="020B0604030504040204" pitchFamily="34" charset="-120"/>
                <a:cs typeface="微軟正黑體"/>
              </a:rPr>
              <a:t>置</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輻射</a:t>
            </a:r>
            <a:r>
              <a:rPr sz="2600" spc="-15" dirty="0" err="1" smtClean="0">
                <a:solidFill>
                  <a:prstClr val="black"/>
                </a:solidFill>
                <a:latin typeface="微軟正黑體" panose="020B0604030504040204" pitchFamily="34" charset="-120"/>
                <a:ea typeface="微軟正黑體" panose="020B0604030504040204" pitchFamily="34" charset="-120"/>
                <a:cs typeface="微軟正黑體"/>
              </a:rPr>
              <a:t>偵</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檢</a:t>
            </a:r>
            <a:r>
              <a:rPr lang="zh-TW" altLang="en-US" sz="2600" dirty="0" smtClean="0">
                <a:solidFill>
                  <a:prstClr val="black"/>
                </a:solidFill>
                <a:latin typeface="微軟正黑體" panose="020B0604030504040204" pitchFamily="34" charset="-120"/>
                <a:ea typeface="微軟正黑體" panose="020B0604030504040204" pitchFamily="34" charset="-120"/>
                <a:cs typeface="微軟正黑體"/>
              </a:rPr>
              <a:t>器</a:t>
            </a:r>
            <a:r>
              <a:rPr sz="2600" dirty="0" smtClean="0">
                <a:solidFill>
                  <a:prstClr val="black"/>
                </a:solidFill>
                <a:latin typeface="微軟正黑體" panose="020B0604030504040204" pitchFamily="34" charset="-120"/>
                <a:ea typeface="微軟正黑體" panose="020B0604030504040204" pitchFamily="34" charset="-120"/>
                <a:cs typeface="微軟正黑體"/>
              </a:rPr>
              <a:t>，</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對</a:t>
            </a:r>
            <a:r>
              <a:rPr sz="2600" spc="-15" dirty="0" err="1" smtClean="0">
                <a:solidFill>
                  <a:prstClr val="black"/>
                </a:solidFill>
                <a:latin typeface="微軟正黑體" panose="020B0604030504040204" pitchFamily="34" charset="-120"/>
                <a:ea typeface="微軟正黑體" panose="020B0604030504040204" pitchFamily="34" charset="-120"/>
                <a:cs typeface="微軟正黑體"/>
              </a:rPr>
              <a:t>進</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廠廢棄物進行輻射異常偵</a:t>
            </a:r>
            <a:r>
              <a:rPr sz="2600" spc="5" dirty="0" err="1" smtClean="0">
                <a:solidFill>
                  <a:prstClr val="black"/>
                </a:solidFill>
                <a:latin typeface="微軟正黑體" panose="020B0604030504040204" pitchFamily="34" charset="-120"/>
                <a:ea typeface="微軟正黑體" panose="020B0604030504040204" pitchFamily="34" charset="-120"/>
                <a:cs typeface="微軟正黑體"/>
              </a:rPr>
              <a:t>檢</a:t>
            </a:r>
            <a:r>
              <a:rPr sz="2600" dirty="0" err="1" smtClean="0">
                <a:solidFill>
                  <a:prstClr val="black"/>
                </a:solidFill>
                <a:latin typeface="微軟正黑體" panose="020B0604030504040204" pitchFamily="34" charset="-120"/>
                <a:ea typeface="微軟正黑體" panose="020B0604030504040204" pitchFamily="34" charset="-120"/>
                <a:cs typeface="微軟正黑體"/>
              </a:rPr>
              <a:t>作</a:t>
            </a:r>
            <a:r>
              <a:rPr sz="2600" spc="-15" dirty="0" err="1" smtClean="0">
                <a:solidFill>
                  <a:prstClr val="black"/>
                </a:solidFill>
                <a:latin typeface="微軟正黑體" panose="020B0604030504040204" pitchFamily="34" charset="-120"/>
                <a:ea typeface="微軟正黑體" panose="020B0604030504040204" pitchFamily="34" charset="-120"/>
                <a:cs typeface="微軟正黑體"/>
              </a:rPr>
              <a:t>業</a:t>
            </a:r>
            <a:r>
              <a:rPr sz="2600" dirty="0" smtClean="0">
                <a:solidFill>
                  <a:prstClr val="black"/>
                </a:solidFill>
                <a:latin typeface="微軟正黑體" panose="020B0604030504040204" pitchFamily="34" charset="-120"/>
                <a:ea typeface="微軟正黑體" panose="020B0604030504040204" pitchFamily="34" charset="-120"/>
                <a:cs typeface="微軟正黑體"/>
              </a:rPr>
              <a:t>。</a:t>
            </a:r>
            <a:endParaRPr lang="en-US" sz="2600" dirty="0" smtClean="0">
              <a:solidFill>
                <a:prstClr val="black"/>
              </a:solidFill>
              <a:latin typeface="微軟正黑體" panose="020B0604030504040204" pitchFamily="34" charset="-120"/>
              <a:ea typeface="微軟正黑體" panose="020B0604030504040204" pitchFamily="34" charset="-120"/>
              <a:cs typeface="微軟正黑體"/>
            </a:endParaRPr>
          </a:p>
          <a:p>
            <a:pPr marL="469900" marR="93980" indent="-457200">
              <a:lnSpc>
                <a:spcPts val="2810"/>
              </a:lnSpc>
              <a:buFont typeface="Wingdings" panose="05000000000000000000" pitchFamily="2" charset="2"/>
              <a:buChar char="n"/>
            </a:pP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新北市某焚化廠發</a:t>
            </a:r>
            <a:r>
              <a:rPr lang="zh-TW" altLang="en-US" sz="2800" spc="-15" dirty="0">
                <a:solidFill>
                  <a:prstClr val="black"/>
                </a:solidFill>
                <a:latin typeface="微軟正黑體" panose="020B0604030504040204" pitchFamily="34" charset="-120"/>
                <a:ea typeface="微軟正黑體" panose="020B0604030504040204" pitchFamily="34" charset="-120"/>
                <a:cs typeface="微軟正黑體"/>
              </a:rPr>
              <a:t>現</a:t>
            </a:r>
            <a:r>
              <a:rPr lang="en-US" altLang="zh-TW" sz="2800" dirty="0">
                <a:solidFill>
                  <a:prstClr val="black"/>
                </a:solidFill>
                <a:latin typeface="微軟正黑體" panose="020B0604030504040204" pitchFamily="34" charset="-120"/>
                <a:ea typeface="微軟正黑體" panose="020B0604030504040204" pitchFamily="34" charset="-120"/>
                <a:cs typeface="微軟正黑體"/>
              </a:rPr>
              <a:t>1</a:t>
            </a: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輛進</a:t>
            </a:r>
            <a:r>
              <a:rPr lang="zh-TW" altLang="en-US" sz="2800" spc="-15" dirty="0">
                <a:solidFill>
                  <a:prstClr val="black"/>
                </a:solidFill>
                <a:latin typeface="微軟正黑體" panose="020B0604030504040204" pitchFamily="34" charset="-120"/>
                <a:ea typeface="微軟正黑體" panose="020B0604030504040204" pitchFamily="34" charset="-120"/>
                <a:cs typeface="微軟正黑體"/>
              </a:rPr>
              <a:t>廠</a:t>
            </a: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垃圾車經過</a:t>
            </a:r>
            <a:r>
              <a:rPr lang="zh-TW" altLang="en-US" sz="2800" dirty="0">
                <a:solidFill>
                  <a:srgbClr val="FF0000"/>
                </a:solidFill>
                <a:latin typeface="微軟正黑體" panose="020B0604030504040204" pitchFamily="34" charset="-120"/>
                <a:ea typeface="微軟正黑體" panose="020B0604030504040204" pitchFamily="34" charset="-120"/>
                <a:cs typeface="微軟正黑體"/>
              </a:rPr>
              <a:t>門框式輻射偵檢器</a:t>
            </a: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時</a:t>
            </a:r>
            <a:r>
              <a:rPr lang="zh-TW" altLang="en-US" sz="2800" spc="-10" dirty="0">
                <a:solidFill>
                  <a:prstClr val="black"/>
                </a:solidFill>
                <a:latin typeface="微軟正黑體" panose="020B0604030504040204" pitchFamily="34" charset="-120"/>
                <a:ea typeface="微軟正黑體" panose="020B0604030504040204" pitchFamily="34" charset="-120"/>
                <a:cs typeface="微軟正黑體"/>
              </a:rPr>
              <a:t>有</a:t>
            </a:r>
            <a:r>
              <a:rPr lang="zh-TW" altLang="en-US" sz="2800" dirty="0">
                <a:solidFill>
                  <a:srgbClr val="FF0000"/>
                </a:solidFill>
                <a:latin typeface="微軟正黑體" panose="020B0604030504040204" pitchFamily="34" charset="-120"/>
                <a:ea typeface="微軟正黑體" panose="020B0604030504040204" pitchFamily="34" charset="-120"/>
                <a:cs typeface="微軟正黑體"/>
              </a:rPr>
              <a:t>輻射</a:t>
            </a:r>
            <a:r>
              <a:rPr lang="zh-TW" altLang="en-US" sz="2800" spc="-15" dirty="0">
                <a:solidFill>
                  <a:srgbClr val="FF0000"/>
                </a:solidFill>
                <a:latin typeface="微軟正黑體" panose="020B0604030504040204" pitchFamily="34" charset="-120"/>
                <a:ea typeface="微軟正黑體" panose="020B0604030504040204" pitchFamily="34" charset="-120"/>
                <a:cs typeface="微軟正黑體"/>
              </a:rPr>
              <a:t>異</a:t>
            </a:r>
            <a:r>
              <a:rPr lang="zh-TW" altLang="en-US" sz="2800" dirty="0">
                <a:solidFill>
                  <a:srgbClr val="FF0000"/>
                </a:solidFill>
                <a:latin typeface="微軟正黑體" panose="020B0604030504040204" pitchFamily="34" charset="-120"/>
                <a:ea typeface="微軟正黑體" panose="020B0604030504040204" pitchFamily="34" charset="-120"/>
                <a:cs typeface="微軟正黑體"/>
              </a:rPr>
              <a:t>常</a:t>
            </a: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情形，再以</a:t>
            </a:r>
            <a:r>
              <a:rPr lang="zh-TW" altLang="en-US" sz="2800" dirty="0">
                <a:solidFill>
                  <a:srgbClr val="FF0000"/>
                </a:solidFill>
                <a:latin typeface="微軟正黑體" panose="020B0604030504040204" pitchFamily="34" charset="-120"/>
                <a:ea typeface="微軟正黑體" panose="020B0604030504040204" pitchFamily="34" charset="-120"/>
                <a:cs typeface="微軟正黑體"/>
              </a:rPr>
              <a:t>手提式輻射偵檢儀</a:t>
            </a:r>
            <a:r>
              <a:rPr lang="zh-TW" altLang="en-US" sz="2800" spc="5" dirty="0">
                <a:solidFill>
                  <a:srgbClr val="FF0000"/>
                </a:solidFill>
                <a:latin typeface="微軟正黑體" panose="020B0604030504040204" pitchFamily="34" charset="-120"/>
                <a:ea typeface="微軟正黑體" panose="020B0604030504040204" pitchFamily="34" charset="-120"/>
                <a:cs typeface="微軟正黑體"/>
              </a:rPr>
              <a:t>器</a:t>
            </a: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量</a:t>
            </a:r>
            <a:r>
              <a:rPr lang="zh-TW" altLang="en-US" sz="2800" spc="-15" dirty="0">
                <a:solidFill>
                  <a:prstClr val="black"/>
                </a:solidFill>
                <a:latin typeface="微軟正黑體" panose="020B0604030504040204" pitchFamily="34" charset="-120"/>
                <a:ea typeface="微軟正黑體" panose="020B0604030504040204" pitchFamily="34" charset="-120"/>
                <a:cs typeface="微軟正黑體"/>
              </a:rPr>
              <a:t>測</a:t>
            </a: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後發</a:t>
            </a:r>
            <a:r>
              <a:rPr lang="zh-TW" altLang="en-US" sz="2800" spc="-10" dirty="0">
                <a:solidFill>
                  <a:prstClr val="black"/>
                </a:solidFill>
                <a:latin typeface="微軟正黑體" panose="020B0604030504040204" pitchFamily="34" charset="-120"/>
                <a:ea typeface="微軟正黑體" panose="020B0604030504040204" pitchFamily="34" charset="-120"/>
                <a:cs typeface="微軟正黑體"/>
              </a:rPr>
              <a:t>現</a:t>
            </a: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垃圾</a:t>
            </a:r>
            <a:r>
              <a:rPr lang="zh-TW" altLang="en-US" sz="2800" spc="-15" dirty="0">
                <a:solidFill>
                  <a:prstClr val="black"/>
                </a:solidFill>
                <a:latin typeface="微軟正黑體" panose="020B0604030504040204" pitchFamily="34" charset="-120"/>
                <a:ea typeface="微軟正黑體" panose="020B0604030504040204" pitchFamily="34" charset="-120"/>
                <a:cs typeface="微軟正黑體"/>
              </a:rPr>
              <a:t>車</a:t>
            </a: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表面有輻射異常，依規定留置垃圾車，並</a:t>
            </a:r>
            <a:r>
              <a:rPr lang="zh-TW" altLang="en-US" sz="2800" dirty="0">
                <a:solidFill>
                  <a:srgbClr val="FF0000"/>
                </a:solidFill>
                <a:latin typeface="微軟正黑體" panose="020B0604030504040204" pitchFamily="34" charset="-120"/>
                <a:ea typeface="微軟正黑體" panose="020B0604030504040204" pitchFamily="34" charset="-120"/>
                <a:cs typeface="微軟正黑體"/>
              </a:rPr>
              <a:t>通</a:t>
            </a:r>
            <a:r>
              <a:rPr lang="zh-TW" altLang="en-US" sz="2800" spc="-10" dirty="0">
                <a:solidFill>
                  <a:srgbClr val="FF0000"/>
                </a:solidFill>
                <a:latin typeface="微軟正黑體" panose="020B0604030504040204" pitchFamily="34" charset="-120"/>
                <a:ea typeface="微軟正黑體" panose="020B0604030504040204" pitchFamily="34" charset="-120"/>
                <a:cs typeface="微軟正黑體"/>
              </a:rPr>
              <a:t>報</a:t>
            </a: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核安</a:t>
            </a:r>
            <a:r>
              <a:rPr lang="zh-TW" altLang="en-US" sz="2800" spc="-15" dirty="0">
                <a:solidFill>
                  <a:prstClr val="black"/>
                </a:solidFill>
                <a:latin typeface="微軟正黑體" panose="020B0604030504040204" pitchFamily="34" charset="-120"/>
                <a:ea typeface="微軟正黑體" panose="020B0604030504040204" pitchFamily="34" charset="-120"/>
                <a:cs typeface="微軟正黑體"/>
              </a:rPr>
              <a:t>監</a:t>
            </a:r>
            <a:r>
              <a:rPr lang="zh-TW" altLang="en-US" sz="2800" dirty="0">
                <a:solidFill>
                  <a:prstClr val="black"/>
                </a:solidFill>
                <a:latin typeface="微軟正黑體" panose="020B0604030504040204" pitchFamily="34" charset="-120"/>
                <a:ea typeface="微軟正黑體" panose="020B0604030504040204" pitchFamily="34" charset="-120"/>
                <a:cs typeface="微軟正黑體"/>
              </a:rPr>
              <a:t>管中心。</a:t>
            </a:r>
          </a:p>
          <a:p>
            <a:pPr marL="469900" marR="93980" indent="-457200">
              <a:lnSpc>
                <a:spcPts val="2810"/>
              </a:lnSpc>
              <a:buFont typeface="Wingdings" panose="05000000000000000000" pitchFamily="2" charset="2"/>
              <a:buChar char="n"/>
            </a:pPr>
            <a:endParaRPr lang="en-US" sz="2600" dirty="0" smtClean="0">
              <a:solidFill>
                <a:prstClr val="black"/>
              </a:solidFill>
              <a:latin typeface="微軟正黑體" panose="020B0604030504040204" pitchFamily="34" charset="-120"/>
              <a:ea typeface="微軟正黑體" panose="020B0604030504040204" pitchFamily="34" charset="-120"/>
              <a:cs typeface="微軟正黑體"/>
            </a:endParaRPr>
          </a:p>
        </p:txBody>
      </p:sp>
      <p:sp>
        <p:nvSpPr>
          <p:cNvPr id="7" name="object 7"/>
          <p:cNvSpPr txBox="1">
            <a:spLocks noGrp="1"/>
          </p:cNvSpPr>
          <p:nvPr>
            <p:ph type="title"/>
          </p:nvPr>
        </p:nvSpPr>
        <p:spPr>
          <a:xfrm>
            <a:off x="151605" y="519806"/>
            <a:ext cx="8839200" cy="714669"/>
          </a:xfrm>
          <a:prstGeom prst="rect">
            <a:avLst/>
          </a:prstGeom>
        </p:spPr>
        <p:txBody>
          <a:bodyPr vert="horz" wrap="square" lIns="0" tIns="109982" rIns="0" bIns="0" rtlCol="0">
            <a:noAutofit/>
          </a:bodyPr>
          <a:lstStyle/>
          <a:p>
            <a:pPr marL="339725">
              <a:lnSpc>
                <a:spcPts val="5720"/>
              </a:lnSpc>
            </a:pPr>
            <a:r>
              <a:rPr lang="zh-TW" altLang="en-US" sz="4000" b="1" dirty="0" smtClean="0">
                <a:latin typeface="微軟正黑體"/>
                <a:cs typeface="微軟正黑體"/>
              </a:rPr>
              <a:t>國內</a:t>
            </a:r>
            <a:r>
              <a:rPr sz="4000" b="1" dirty="0" err="1" smtClean="0">
                <a:latin typeface="微軟正黑體"/>
                <a:cs typeface="微軟正黑體"/>
              </a:rPr>
              <a:t>案例</a:t>
            </a:r>
            <a:r>
              <a:rPr sz="4000" b="1" spc="0" dirty="0" err="1" smtClean="0">
                <a:latin typeface="微軟正黑體"/>
                <a:cs typeface="微軟正黑體"/>
              </a:rPr>
              <a:t>:</a:t>
            </a:r>
            <a:r>
              <a:rPr sz="4000" b="1" spc="0" dirty="0" err="1" smtClean="0">
                <a:solidFill>
                  <a:srgbClr val="0000FF"/>
                </a:solidFill>
                <a:latin typeface="微軟正黑體"/>
                <a:cs typeface="微軟正黑體"/>
              </a:rPr>
              <a:t>垃圾焚化廠輻射異常</a:t>
            </a:r>
            <a:r>
              <a:rPr lang="en-US" sz="4000" b="1" spc="-5" dirty="0">
                <a:latin typeface="微軟正黑體"/>
                <a:cs typeface="微軟正黑體"/>
              </a:rPr>
              <a:t>(1/3)</a:t>
            </a:r>
            <a:endParaRPr sz="4000" b="1" spc="-5" dirty="0">
              <a:latin typeface="微軟正黑體"/>
              <a:cs typeface="微軟正黑體"/>
            </a:endParaRPr>
          </a:p>
        </p:txBody>
      </p:sp>
      <p:sp>
        <p:nvSpPr>
          <p:cNvPr id="9" name="object 10"/>
          <p:cNvSpPr txBox="1"/>
          <p:nvPr/>
        </p:nvSpPr>
        <p:spPr>
          <a:xfrm>
            <a:off x="8667495" y="6402832"/>
            <a:ext cx="258445" cy="224790"/>
          </a:xfrm>
          <a:prstGeom prst="rect">
            <a:avLst/>
          </a:prstGeom>
        </p:spPr>
        <p:txBody>
          <a:bodyPr vert="horz" wrap="square" lIns="0" tIns="0" rIns="0" bIns="0" rtlCol="0">
            <a:noAutofit/>
          </a:bodyPr>
          <a:lstStyle/>
          <a:p>
            <a:pPr marL="25400"/>
            <a:fld id="{81D60167-4931-47E6-BA6A-407CBD079E47}" type="slidenum">
              <a:rPr sz="1400" dirty="0" smtClean="0">
                <a:solidFill>
                  <a:prstClr val="black"/>
                </a:solidFill>
                <a:latin typeface="微軟正黑體"/>
                <a:cs typeface="微軟正黑體"/>
              </a:rPr>
              <a:pPr marL="25400"/>
              <a:t>41</a:t>
            </a:fld>
            <a:endParaRPr sz="1400" dirty="0">
              <a:solidFill>
                <a:prstClr val="black"/>
              </a:solidFill>
              <a:latin typeface="微軟正黑體"/>
              <a:cs typeface="微軟正黑體"/>
            </a:endParaRPr>
          </a:p>
        </p:txBody>
      </p:sp>
      <p:sp>
        <p:nvSpPr>
          <p:cNvPr id="10" name="object 7"/>
          <p:cNvSpPr/>
          <p:nvPr/>
        </p:nvSpPr>
        <p:spPr>
          <a:xfrm>
            <a:off x="5086350" y="1301281"/>
            <a:ext cx="3600450" cy="2303399"/>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11" name="object 8"/>
          <p:cNvSpPr/>
          <p:nvPr/>
        </p:nvSpPr>
        <p:spPr>
          <a:xfrm>
            <a:off x="5086350" y="4028820"/>
            <a:ext cx="3600450" cy="2255774"/>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12" name="object 9"/>
          <p:cNvSpPr txBox="1"/>
          <p:nvPr/>
        </p:nvSpPr>
        <p:spPr>
          <a:xfrm>
            <a:off x="5284759" y="3657600"/>
            <a:ext cx="3325841" cy="97790"/>
          </a:xfrm>
          <a:prstGeom prst="rect">
            <a:avLst/>
          </a:prstGeom>
        </p:spPr>
        <p:txBody>
          <a:bodyPr vert="horz" wrap="square" lIns="0" tIns="0" rIns="0" bIns="0" rtlCol="0">
            <a:noAutofit/>
          </a:bodyPr>
          <a:lstStyle/>
          <a:p>
            <a:pPr marL="12700"/>
            <a:r>
              <a:rPr sz="1600" dirty="0" smtClean="0">
                <a:solidFill>
                  <a:prstClr val="black"/>
                </a:solidFill>
                <a:latin typeface="微軟正黑體" panose="020B0604030504040204" pitchFamily="34" charset="-120"/>
                <a:ea typeface="微軟正黑體" panose="020B0604030504040204" pitchFamily="34" charset="-120"/>
                <a:cs typeface="標楷體"/>
              </a:rPr>
              <a:t>垃圾焚化廠之門框式輻射偵檢器</a:t>
            </a:r>
            <a:endParaRPr sz="1600" dirty="0">
              <a:solidFill>
                <a:prstClr val="black"/>
              </a:solidFill>
              <a:latin typeface="微軟正黑體" panose="020B0604030504040204" pitchFamily="34" charset="-120"/>
              <a:ea typeface="微軟正黑體" panose="020B0604030504040204" pitchFamily="34" charset="-120"/>
              <a:cs typeface="標楷體"/>
            </a:endParaRPr>
          </a:p>
        </p:txBody>
      </p:sp>
      <p:sp>
        <p:nvSpPr>
          <p:cNvPr id="13" name="object 10"/>
          <p:cNvSpPr txBox="1"/>
          <p:nvPr/>
        </p:nvSpPr>
        <p:spPr>
          <a:xfrm>
            <a:off x="5975648" y="6379210"/>
            <a:ext cx="1921162" cy="97790"/>
          </a:xfrm>
          <a:prstGeom prst="rect">
            <a:avLst/>
          </a:prstGeom>
        </p:spPr>
        <p:txBody>
          <a:bodyPr vert="horz" wrap="square" lIns="0" tIns="0" rIns="0" bIns="0" rtlCol="0">
            <a:noAutofit/>
          </a:bodyPr>
          <a:lstStyle/>
          <a:p>
            <a:pPr marL="12700"/>
            <a:r>
              <a:rPr sz="1600" dirty="0" smtClean="0">
                <a:solidFill>
                  <a:prstClr val="black"/>
                </a:solidFill>
                <a:latin typeface="微軟正黑體" panose="020B0604030504040204" pitchFamily="34" charset="-120"/>
                <a:ea typeface="微軟正黑體" panose="020B0604030504040204" pitchFamily="34" charset="-120"/>
                <a:cs typeface="標楷體"/>
              </a:rPr>
              <a:t>輻射異常之垃圾車</a:t>
            </a:r>
            <a:endParaRPr sz="1600" dirty="0">
              <a:solidFill>
                <a:prstClr val="black"/>
              </a:solidFill>
              <a:latin typeface="微軟正黑體" panose="020B0604030504040204" pitchFamily="34" charset="-120"/>
              <a:ea typeface="微軟正黑體" panose="020B0604030504040204" pitchFamily="34" charset="-120"/>
              <a:cs typeface="標楷體"/>
            </a:endParaRPr>
          </a:p>
        </p:txBody>
      </p:sp>
    </p:spTree>
    <p:extLst>
      <p:ext uri="{BB962C8B-B14F-4D97-AF65-F5344CB8AC3E}">
        <p14:creationId xmlns:p14="http://schemas.microsoft.com/office/powerpoint/2010/main" val="35188008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43206" y="6649402"/>
            <a:ext cx="0" cy="48895"/>
          </a:xfrm>
          <a:custGeom>
            <a:avLst/>
            <a:gdLst/>
            <a:ahLst/>
            <a:cxnLst/>
            <a:rect l="l" t="t" r="r" b="b"/>
            <a:pathLst>
              <a:path h="48895">
                <a:moveTo>
                  <a:pt x="0" y="0"/>
                </a:moveTo>
                <a:lnTo>
                  <a:pt x="0" y="48894"/>
                </a:lnTo>
              </a:path>
            </a:pathLst>
          </a:custGeom>
          <a:ln w="48895">
            <a:solidFill>
              <a:srgbClr val="A6A6A6"/>
            </a:solidFill>
          </a:ln>
        </p:spPr>
        <p:txBody>
          <a:bodyPr wrap="square" lIns="0" tIns="0" rIns="0" bIns="0" rtlCol="0">
            <a:noAutofit/>
          </a:bodyPr>
          <a:lstStyle/>
          <a:p>
            <a:endParaRPr>
              <a:solidFill>
                <a:prstClr val="black"/>
              </a:solidFill>
            </a:endParaRPr>
          </a:p>
        </p:txBody>
      </p:sp>
      <p:sp>
        <p:nvSpPr>
          <p:cNvPr id="3" name="object 3"/>
          <p:cNvSpPr/>
          <p:nvPr/>
        </p:nvSpPr>
        <p:spPr>
          <a:xfrm>
            <a:off x="0" y="6721474"/>
            <a:ext cx="9144000" cy="128587"/>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5" name="object 5"/>
          <p:cNvSpPr/>
          <p:nvPr/>
        </p:nvSpPr>
        <p:spPr>
          <a:xfrm>
            <a:off x="9142411" y="0"/>
            <a:ext cx="0" cy="6857998"/>
          </a:xfrm>
          <a:custGeom>
            <a:avLst/>
            <a:gdLst/>
            <a:ahLst/>
            <a:cxnLst/>
            <a:rect l="l" t="t" r="r" b="b"/>
            <a:pathLst>
              <a:path h="6857998">
                <a:moveTo>
                  <a:pt x="0" y="6857998"/>
                </a:moveTo>
                <a:lnTo>
                  <a:pt x="0" y="0"/>
                </a:lnTo>
              </a:path>
            </a:pathLst>
          </a:custGeom>
          <a:ln w="12700">
            <a:solidFill>
              <a:srgbClr val="FFFFFF"/>
            </a:solidFill>
          </a:ln>
        </p:spPr>
        <p:txBody>
          <a:bodyPr wrap="square" lIns="0" tIns="0" rIns="0" bIns="0" rtlCol="0">
            <a:noAutofit/>
          </a:bodyPr>
          <a:lstStyle/>
          <a:p>
            <a:endParaRPr>
              <a:solidFill>
                <a:prstClr val="black"/>
              </a:solidFill>
            </a:endParaRPr>
          </a:p>
        </p:txBody>
      </p:sp>
      <p:sp>
        <p:nvSpPr>
          <p:cNvPr id="6" name="object 6"/>
          <p:cNvSpPr/>
          <p:nvPr/>
        </p:nvSpPr>
        <p:spPr>
          <a:xfrm>
            <a:off x="755650" y="3860800"/>
            <a:ext cx="3600450" cy="2270125"/>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11" name="object 11"/>
          <p:cNvSpPr/>
          <p:nvPr/>
        </p:nvSpPr>
        <p:spPr>
          <a:xfrm>
            <a:off x="4716526" y="3860800"/>
            <a:ext cx="3600450" cy="2232025"/>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13" name="object 13"/>
          <p:cNvSpPr txBox="1"/>
          <p:nvPr/>
        </p:nvSpPr>
        <p:spPr>
          <a:xfrm>
            <a:off x="411898" y="6284976"/>
            <a:ext cx="4318702" cy="97790"/>
          </a:xfrm>
          <a:prstGeom prst="rect">
            <a:avLst/>
          </a:prstGeom>
        </p:spPr>
        <p:txBody>
          <a:bodyPr vert="horz" wrap="square" lIns="0" tIns="0" rIns="0" bIns="0" rtlCol="0">
            <a:noAutofit/>
          </a:bodyPr>
          <a:lstStyle/>
          <a:p>
            <a:pPr marL="12700"/>
            <a:r>
              <a:rPr sz="1600" spc="10" dirty="0" smtClean="0">
                <a:solidFill>
                  <a:prstClr val="black"/>
                </a:solidFill>
                <a:latin typeface="微軟正黑體" panose="020B0604030504040204" pitchFamily="34" charset="-120"/>
                <a:ea typeface="微軟正黑體" panose="020B0604030504040204" pitchFamily="34" charset="-120"/>
                <a:cs typeface="標楷體"/>
              </a:rPr>
              <a:t>垃圾車</a:t>
            </a:r>
            <a:r>
              <a:rPr sz="1600" dirty="0" smtClean="0">
                <a:solidFill>
                  <a:prstClr val="black"/>
                </a:solidFill>
                <a:latin typeface="微軟正黑體" panose="020B0604030504040204" pitchFamily="34" charset="-120"/>
                <a:ea typeface="微軟正黑體" panose="020B0604030504040204" pitchFamily="34" charset="-120"/>
                <a:cs typeface="標楷體"/>
              </a:rPr>
              <a:t>一側表面劑量率最高值</a:t>
            </a:r>
            <a:r>
              <a:rPr sz="1600" spc="5" dirty="0" smtClean="0">
                <a:solidFill>
                  <a:prstClr val="black"/>
                </a:solidFill>
                <a:latin typeface="微軟正黑體" panose="020B0604030504040204" pitchFamily="34" charset="-120"/>
                <a:ea typeface="微軟正黑體" panose="020B0604030504040204" pitchFamily="34" charset="-120"/>
                <a:cs typeface="標楷體"/>
              </a:rPr>
              <a:t>為</a:t>
            </a:r>
            <a:r>
              <a:rPr sz="1600" b="1" dirty="0" smtClean="0">
                <a:solidFill>
                  <a:prstClr val="black"/>
                </a:solidFill>
                <a:latin typeface="微軟正黑體" panose="020B0604030504040204" pitchFamily="34" charset="-120"/>
                <a:ea typeface="微軟正黑體" panose="020B0604030504040204" pitchFamily="34" charset="-120"/>
                <a:cs typeface="Times New Roman"/>
              </a:rPr>
              <a:t>18.7</a:t>
            </a:r>
            <a:r>
              <a:rPr sz="1600" b="1" spc="-10" dirty="0" smtClean="0">
                <a:solidFill>
                  <a:prstClr val="black"/>
                </a:solidFill>
                <a:latin typeface="微軟正黑體" panose="020B0604030504040204" pitchFamily="34" charset="-120"/>
                <a:ea typeface="微軟正黑體" panose="020B0604030504040204" pitchFamily="34" charset="-120"/>
                <a:cs typeface="Times New Roman"/>
              </a:rPr>
              <a:t>μS</a:t>
            </a:r>
            <a:r>
              <a:rPr sz="1600" b="1" dirty="0" smtClean="0">
                <a:solidFill>
                  <a:prstClr val="black"/>
                </a:solidFill>
                <a:latin typeface="微軟正黑體" panose="020B0604030504040204" pitchFamily="34" charset="-120"/>
                <a:ea typeface="微軟正黑體" panose="020B0604030504040204" pitchFamily="34" charset="-120"/>
                <a:cs typeface="Times New Roman"/>
              </a:rPr>
              <a:t>v/h</a:t>
            </a:r>
            <a:endParaRPr sz="1600">
              <a:solidFill>
                <a:prstClr val="black"/>
              </a:solidFill>
              <a:latin typeface="微軟正黑體" panose="020B0604030504040204" pitchFamily="34" charset="-120"/>
              <a:ea typeface="微軟正黑體" panose="020B0604030504040204" pitchFamily="34" charset="-120"/>
              <a:cs typeface="Times New Roman"/>
            </a:endParaRPr>
          </a:p>
        </p:txBody>
      </p:sp>
      <p:sp>
        <p:nvSpPr>
          <p:cNvPr id="14" name="object 14"/>
          <p:cNvSpPr txBox="1"/>
          <p:nvPr/>
        </p:nvSpPr>
        <p:spPr>
          <a:xfrm>
            <a:off x="5240453" y="6284976"/>
            <a:ext cx="2836747" cy="97790"/>
          </a:xfrm>
          <a:prstGeom prst="rect">
            <a:avLst/>
          </a:prstGeom>
        </p:spPr>
        <p:txBody>
          <a:bodyPr vert="horz" wrap="square" lIns="0" tIns="0" rIns="0" bIns="0" rtlCol="0">
            <a:noAutofit/>
          </a:bodyPr>
          <a:lstStyle/>
          <a:p>
            <a:pPr marL="12700"/>
            <a:r>
              <a:rPr sz="1600" spc="10" dirty="0" smtClean="0">
                <a:solidFill>
                  <a:prstClr val="black"/>
                </a:solidFill>
                <a:latin typeface="微軟正黑體" panose="020B0604030504040204" pitchFamily="34" charset="-120"/>
                <a:ea typeface="微軟正黑體" panose="020B0604030504040204" pitchFamily="34" charset="-120"/>
                <a:cs typeface="標楷體"/>
              </a:rPr>
              <a:t>核種分</a:t>
            </a:r>
            <a:r>
              <a:rPr sz="1600" dirty="0" smtClean="0">
                <a:solidFill>
                  <a:prstClr val="black"/>
                </a:solidFill>
                <a:latin typeface="微軟正黑體" panose="020B0604030504040204" pitchFamily="34" charset="-120"/>
                <a:ea typeface="微軟正黑體" panose="020B0604030504040204" pitchFamily="34" charset="-120"/>
                <a:cs typeface="標楷體"/>
              </a:rPr>
              <a:t>析為</a:t>
            </a:r>
            <a:r>
              <a:rPr sz="1600" b="1" dirty="0" smtClean="0">
                <a:solidFill>
                  <a:prstClr val="black"/>
                </a:solidFill>
                <a:latin typeface="微軟正黑體" panose="020B0604030504040204" pitchFamily="34" charset="-120"/>
                <a:ea typeface="微軟正黑體" panose="020B0604030504040204" pitchFamily="34" charset="-120"/>
                <a:cs typeface="Times New Roman"/>
              </a:rPr>
              <a:t>I</a:t>
            </a:r>
            <a:r>
              <a:rPr sz="1600" b="1" spc="-5" dirty="0" smtClean="0">
                <a:solidFill>
                  <a:prstClr val="black"/>
                </a:solidFill>
                <a:latin typeface="微軟正黑體" panose="020B0604030504040204" pitchFamily="34" charset="-120"/>
                <a:ea typeface="微軟正黑體" panose="020B0604030504040204" pitchFamily="34" charset="-120"/>
                <a:cs typeface="Times New Roman"/>
              </a:rPr>
              <a:t>-</a:t>
            </a:r>
            <a:r>
              <a:rPr sz="1600" b="1" dirty="0" smtClean="0">
                <a:solidFill>
                  <a:prstClr val="black"/>
                </a:solidFill>
                <a:latin typeface="微軟正黑體" panose="020B0604030504040204" pitchFamily="34" charset="-120"/>
                <a:ea typeface="微軟正黑體" panose="020B0604030504040204" pitchFamily="34" charset="-120"/>
                <a:cs typeface="Times New Roman"/>
              </a:rPr>
              <a:t>131</a:t>
            </a:r>
            <a:r>
              <a:rPr sz="1600" b="1" spc="-5" dirty="0" smtClean="0">
                <a:solidFill>
                  <a:prstClr val="black"/>
                </a:solidFill>
                <a:latin typeface="微軟正黑體" panose="020B0604030504040204" pitchFamily="34" charset="-120"/>
                <a:ea typeface="微軟正黑體" panose="020B0604030504040204" pitchFamily="34" charset="-120"/>
                <a:cs typeface="Times New Roman"/>
              </a:rPr>
              <a:t>(</a:t>
            </a:r>
            <a:r>
              <a:rPr sz="1600" dirty="0" smtClean="0">
                <a:solidFill>
                  <a:prstClr val="black"/>
                </a:solidFill>
                <a:latin typeface="微軟正黑體" panose="020B0604030504040204" pitchFamily="34" charset="-120"/>
                <a:ea typeface="微軟正黑體" panose="020B0604030504040204" pitchFamily="34" charset="-120"/>
                <a:cs typeface="標楷體"/>
              </a:rPr>
              <a:t>醫用核種</a:t>
            </a:r>
            <a:r>
              <a:rPr sz="1600" b="1" dirty="0" smtClean="0">
                <a:solidFill>
                  <a:prstClr val="black"/>
                </a:solidFill>
                <a:latin typeface="微軟正黑體" panose="020B0604030504040204" pitchFamily="34" charset="-120"/>
                <a:ea typeface="微軟正黑體" panose="020B0604030504040204" pitchFamily="34" charset="-120"/>
                <a:cs typeface="Times New Roman"/>
              </a:rPr>
              <a:t>)</a:t>
            </a:r>
            <a:endParaRPr sz="1600">
              <a:solidFill>
                <a:prstClr val="black"/>
              </a:solidFill>
              <a:latin typeface="微軟正黑體" panose="020B0604030504040204" pitchFamily="34" charset="-120"/>
              <a:ea typeface="微軟正黑體" panose="020B0604030504040204" pitchFamily="34" charset="-120"/>
              <a:cs typeface="Times New Roman"/>
            </a:endParaRPr>
          </a:p>
        </p:txBody>
      </p:sp>
      <p:sp>
        <p:nvSpPr>
          <p:cNvPr id="18" name="object 10"/>
          <p:cNvSpPr txBox="1"/>
          <p:nvPr/>
        </p:nvSpPr>
        <p:spPr>
          <a:xfrm>
            <a:off x="8667495" y="6402832"/>
            <a:ext cx="258445" cy="224790"/>
          </a:xfrm>
          <a:prstGeom prst="rect">
            <a:avLst/>
          </a:prstGeom>
        </p:spPr>
        <p:txBody>
          <a:bodyPr vert="horz" wrap="square" lIns="0" tIns="0" rIns="0" bIns="0" rtlCol="0">
            <a:noAutofit/>
          </a:bodyPr>
          <a:lstStyle/>
          <a:p>
            <a:pPr marL="25400"/>
            <a:fld id="{81D60167-4931-47E6-BA6A-407CBD079E47}" type="slidenum">
              <a:rPr sz="1400" dirty="0" smtClean="0">
                <a:solidFill>
                  <a:prstClr val="black"/>
                </a:solidFill>
                <a:latin typeface="微軟正黑體"/>
                <a:cs typeface="微軟正黑體"/>
              </a:rPr>
              <a:pPr marL="25400"/>
              <a:t>42</a:t>
            </a:fld>
            <a:endParaRPr sz="1400" dirty="0">
              <a:solidFill>
                <a:prstClr val="black"/>
              </a:solidFill>
              <a:latin typeface="微軟正黑體"/>
              <a:cs typeface="微軟正黑體"/>
            </a:endParaRPr>
          </a:p>
        </p:txBody>
      </p:sp>
      <p:sp>
        <p:nvSpPr>
          <p:cNvPr id="12" name="矩形 11"/>
          <p:cNvSpPr/>
          <p:nvPr/>
        </p:nvSpPr>
        <p:spPr>
          <a:xfrm>
            <a:off x="381000" y="1676400"/>
            <a:ext cx="8229600" cy="1887696"/>
          </a:xfrm>
          <a:prstGeom prst="rect">
            <a:avLst/>
          </a:prstGeom>
        </p:spPr>
        <p:txBody>
          <a:bodyPr wrap="square">
            <a:spAutoFit/>
          </a:bodyPr>
          <a:lstStyle/>
          <a:p>
            <a:pPr marL="469900" marR="93980" indent="-457200">
              <a:lnSpc>
                <a:spcPts val="2810"/>
              </a:lnSpc>
              <a:buFont typeface="Wingdings" panose="05000000000000000000" pitchFamily="2" charset="2"/>
              <a:buChar char="n"/>
            </a:pPr>
            <a:r>
              <a:rPr lang="zh-TW" altLang="en-US" sz="2600" dirty="0" smtClean="0">
                <a:solidFill>
                  <a:prstClr val="black"/>
                </a:solidFill>
                <a:latin typeface="微軟正黑體" panose="020B0604030504040204" pitchFamily="34" charset="-120"/>
                <a:ea typeface="微軟正黑體" panose="020B0604030504040204" pitchFamily="34" charset="-120"/>
                <a:cs typeface="微軟正黑體"/>
              </a:rPr>
              <a:t>核</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安監管中心</a:t>
            </a:r>
            <a:r>
              <a:rPr lang="zh-TW" altLang="en-US" sz="2600" spc="5" dirty="0">
                <a:solidFill>
                  <a:prstClr val="black"/>
                </a:solidFill>
                <a:latin typeface="微軟正黑體" panose="020B0604030504040204" pitchFamily="34" charset="-120"/>
                <a:ea typeface="微軟正黑體" panose="020B0604030504040204" pitchFamily="34" charset="-120"/>
                <a:cs typeface="微軟正黑體"/>
              </a:rPr>
              <a:t>於</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接獲通</a:t>
            </a:r>
            <a:r>
              <a:rPr lang="zh-TW" altLang="en-US" sz="2600" spc="-15" dirty="0">
                <a:solidFill>
                  <a:prstClr val="black"/>
                </a:solidFill>
                <a:latin typeface="微軟正黑體" panose="020B0604030504040204" pitchFamily="34" charset="-120"/>
                <a:ea typeface="微軟正黑體" panose="020B0604030504040204" pitchFamily="34" charset="-120"/>
                <a:cs typeface="微軟正黑體"/>
              </a:rPr>
              <a:t>報</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後，</a:t>
            </a:r>
            <a:r>
              <a:rPr lang="zh-TW" altLang="en-US" sz="2600" spc="-15" dirty="0">
                <a:solidFill>
                  <a:prstClr val="black"/>
                </a:solidFill>
                <a:latin typeface="微軟正黑體" panose="020B0604030504040204" pitchFamily="34" charset="-120"/>
                <a:ea typeface="微軟正黑體" panose="020B0604030504040204" pitchFamily="34" charset="-120"/>
                <a:cs typeface="微軟正黑體"/>
              </a:rPr>
              <a:t>立</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即</a:t>
            </a:r>
            <a:r>
              <a:rPr lang="zh-TW" altLang="en-US" sz="2600" dirty="0" smtClean="0">
                <a:solidFill>
                  <a:prstClr val="black"/>
                </a:solidFill>
                <a:latin typeface="微軟正黑體" panose="020B0604030504040204" pitchFamily="34" charset="-120"/>
                <a:ea typeface="微軟正黑體" panose="020B0604030504040204" pitchFamily="34" charset="-120"/>
                <a:cs typeface="微軟正黑體"/>
              </a:rPr>
              <a:t>通</a:t>
            </a:r>
            <a:r>
              <a:rPr lang="zh-TW" altLang="en-US" sz="2600" spc="-15" dirty="0" smtClean="0">
                <a:solidFill>
                  <a:prstClr val="black"/>
                </a:solidFill>
                <a:latin typeface="微軟正黑體" panose="020B0604030504040204" pitchFamily="34" charset="-120"/>
                <a:ea typeface="微軟正黑體" panose="020B0604030504040204" pitchFamily="34" charset="-120"/>
                <a:cs typeface="微軟正黑體"/>
              </a:rPr>
              <a:t>知負責</a:t>
            </a:r>
            <a:r>
              <a:rPr lang="zh-TW" altLang="en-US" sz="2600" dirty="0" smtClean="0">
                <a:solidFill>
                  <a:prstClr val="black"/>
                </a:solidFill>
                <a:latin typeface="微軟正黑體" panose="020B0604030504040204" pitchFamily="34" charset="-120"/>
                <a:ea typeface="微軟正黑體" panose="020B0604030504040204" pitchFamily="34" charset="-120"/>
                <a:cs typeface="微軟正黑體"/>
              </a:rPr>
              <a:t>同仁處理，本會同仁</a:t>
            </a:r>
            <a:r>
              <a:rPr lang="zh-TW" altLang="en-US" sz="2600" spc="-15" dirty="0" smtClean="0">
                <a:solidFill>
                  <a:prstClr val="black"/>
                </a:solidFill>
                <a:latin typeface="微軟正黑體" panose="020B0604030504040204" pitchFamily="34" charset="-120"/>
                <a:ea typeface="微軟正黑體" panose="020B0604030504040204" pitchFamily="34" charset="-120"/>
                <a:cs typeface="微軟正黑體"/>
              </a:rPr>
              <a:t>攜</a:t>
            </a:r>
            <a:r>
              <a:rPr lang="zh-TW" altLang="en-US" sz="2600" spc="5" dirty="0" smtClean="0">
                <a:solidFill>
                  <a:prstClr val="black"/>
                </a:solidFill>
                <a:latin typeface="微軟正黑體" panose="020B0604030504040204" pitchFamily="34" charset="-120"/>
                <a:ea typeface="微軟正黑體" panose="020B0604030504040204" pitchFamily="34" charset="-120"/>
                <a:cs typeface="微軟正黑體"/>
              </a:rPr>
              <a:t>帶</a:t>
            </a:r>
            <a:r>
              <a:rPr lang="zh-TW" altLang="en-US" sz="2600" dirty="0" smtClean="0">
                <a:solidFill>
                  <a:srgbClr val="FF0000"/>
                </a:solidFill>
                <a:latin typeface="微軟正黑體" panose="020B0604030504040204" pitchFamily="34" charset="-120"/>
                <a:ea typeface="微軟正黑體" panose="020B0604030504040204" pitchFamily="34" charset="-120"/>
                <a:cs typeface="微軟正黑體"/>
              </a:rPr>
              <a:t>輻射偵測</a:t>
            </a:r>
            <a:r>
              <a:rPr lang="zh-TW" altLang="en-US" sz="2600" dirty="0">
                <a:solidFill>
                  <a:srgbClr val="FF0000"/>
                </a:solidFill>
                <a:latin typeface="微軟正黑體" panose="020B0604030504040204" pitchFamily="34" charset="-120"/>
                <a:ea typeface="微軟正黑體" panose="020B0604030504040204" pitchFamily="34" charset="-120"/>
                <a:cs typeface="微軟正黑體"/>
              </a:rPr>
              <a:t>儀器</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趕赴現場進行量</a:t>
            </a:r>
            <a:r>
              <a:rPr lang="zh-TW" altLang="en-US" sz="2600" spc="-10" dirty="0">
                <a:solidFill>
                  <a:prstClr val="black"/>
                </a:solidFill>
                <a:latin typeface="微軟正黑體" panose="020B0604030504040204" pitchFamily="34" charset="-120"/>
                <a:ea typeface="微軟正黑體" panose="020B0604030504040204" pitchFamily="34" charset="-120"/>
                <a:cs typeface="微軟正黑體"/>
              </a:rPr>
              <a:t>測</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，於</a:t>
            </a:r>
            <a:r>
              <a:rPr lang="zh-TW" altLang="en-US" sz="2600" spc="-15" dirty="0">
                <a:solidFill>
                  <a:prstClr val="black"/>
                </a:solidFill>
                <a:latin typeface="微軟正黑體" panose="020B0604030504040204" pitchFamily="34" charset="-120"/>
                <a:ea typeface="微軟正黑體" panose="020B0604030504040204" pitchFamily="34" charset="-120"/>
                <a:cs typeface="微軟正黑體"/>
              </a:rPr>
              <a:t>垃</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圾車</a:t>
            </a:r>
            <a:r>
              <a:rPr lang="zh-TW" altLang="en-US" sz="2600" spc="-15" dirty="0">
                <a:solidFill>
                  <a:prstClr val="black"/>
                </a:solidFill>
                <a:latin typeface="微軟正黑體" panose="020B0604030504040204" pitchFamily="34" charset="-120"/>
                <a:ea typeface="微軟正黑體" panose="020B0604030504040204" pitchFamily="34" charset="-120"/>
                <a:cs typeface="微軟正黑體"/>
              </a:rPr>
              <a:t>表</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面測得輻射劑量率為</a:t>
            </a:r>
            <a:r>
              <a:rPr lang="en-US" altLang="zh-TW" sz="2600" dirty="0" smtClean="0">
                <a:solidFill>
                  <a:prstClr val="black"/>
                </a:solidFill>
                <a:latin typeface="微軟正黑體" panose="020B0604030504040204" pitchFamily="34" charset="-120"/>
                <a:ea typeface="微軟正黑體" panose="020B0604030504040204" pitchFamily="34" charset="-120"/>
                <a:cs typeface="微軟正黑體"/>
              </a:rPr>
              <a:t>18.7</a:t>
            </a:r>
            <a:r>
              <a:rPr lang="en-US" altLang="zh-TW" sz="2600" spc="5" dirty="0" smtClean="0">
                <a:solidFill>
                  <a:prstClr val="black"/>
                </a:solidFill>
                <a:latin typeface="微軟正黑體" panose="020B0604030504040204" pitchFamily="34" charset="-120"/>
                <a:ea typeface="微軟正黑體" panose="020B0604030504040204" pitchFamily="34" charset="-120"/>
                <a:cs typeface="微軟正黑體"/>
              </a:rPr>
              <a:t>μ</a:t>
            </a:r>
            <a:r>
              <a:rPr lang="en-US" altLang="zh-TW" sz="2600" spc="-75" dirty="0" smtClean="0">
                <a:solidFill>
                  <a:prstClr val="black"/>
                </a:solidFill>
                <a:latin typeface="微軟正黑體" panose="020B0604030504040204" pitchFamily="34" charset="-120"/>
                <a:ea typeface="微軟正黑體" panose="020B0604030504040204" pitchFamily="34" charset="-120"/>
                <a:cs typeface="微軟正黑體"/>
              </a:rPr>
              <a:t>S</a:t>
            </a:r>
            <a:r>
              <a:rPr lang="en-US" altLang="zh-TW" sz="2600" dirty="0" smtClean="0">
                <a:solidFill>
                  <a:prstClr val="black"/>
                </a:solidFill>
                <a:latin typeface="微軟正黑體" panose="020B0604030504040204" pitchFamily="34" charset="-120"/>
                <a:ea typeface="微軟正黑體" panose="020B0604030504040204" pitchFamily="34" charset="-120"/>
                <a:cs typeface="微軟正黑體"/>
              </a:rPr>
              <a:t>v</a:t>
            </a:r>
            <a:r>
              <a:rPr lang="en-US" altLang="zh-TW" sz="2600" spc="-5" dirty="0" smtClean="0">
                <a:solidFill>
                  <a:prstClr val="black"/>
                </a:solidFill>
                <a:latin typeface="微軟正黑體" panose="020B0604030504040204" pitchFamily="34" charset="-120"/>
                <a:ea typeface="微軟正黑體" panose="020B0604030504040204" pitchFamily="34" charset="-120"/>
                <a:cs typeface="微軟正黑體"/>
              </a:rPr>
              <a:t>/h</a:t>
            </a:r>
            <a:r>
              <a:rPr lang="zh-TW" altLang="en-US" sz="2600" dirty="0" smtClean="0">
                <a:solidFill>
                  <a:prstClr val="black"/>
                </a:solidFill>
                <a:latin typeface="微軟正黑體" panose="020B0604030504040204" pitchFamily="34" charset="-120"/>
                <a:ea typeface="微軟正黑體" panose="020B0604030504040204" pitchFamily="34" charset="-120"/>
                <a:cs typeface="微軟正黑體"/>
              </a:rPr>
              <a:t>，</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並從數袋垃圾中找出具</a:t>
            </a:r>
            <a:r>
              <a:rPr lang="zh-TW" altLang="en-US" sz="2600" spc="-15" dirty="0">
                <a:solidFill>
                  <a:prstClr val="black"/>
                </a:solidFill>
                <a:latin typeface="微軟正黑體" panose="020B0604030504040204" pitchFamily="34" charset="-120"/>
                <a:ea typeface="微軟正黑體" panose="020B0604030504040204" pitchFamily="34" charset="-120"/>
                <a:cs typeface="微軟正黑體"/>
              </a:rPr>
              <a:t>輻</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射污</a:t>
            </a:r>
            <a:r>
              <a:rPr lang="zh-TW" altLang="en-US" sz="2600" spc="-15" dirty="0">
                <a:solidFill>
                  <a:prstClr val="black"/>
                </a:solidFill>
                <a:latin typeface="微軟正黑體" panose="020B0604030504040204" pitchFamily="34" charset="-120"/>
                <a:ea typeface="微軟正黑體" panose="020B0604030504040204" pitchFamily="34" charset="-120"/>
                <a:cs typeface="微軟正黑體"/>
              </a:rPr>
              <a:t>染</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物件</a:t>
            </a:r>
            <a:r>
              <a:rPr lang="zh-TW" altLang="en-US" sz="2600" spc="-5" dirty="0">
                <a:solidFill>
                  <a:srgbClr val="FF3300"/>
                </a:solidFill>
                <a:latin typeface="微軟正黑體" panose="020B0604030504040204" pitchFamily="34" charset="-120"/>
                <a:ea typeface="微軟正黑體" panose="020B0604030504040204" pitchFamily="34" charset="-120"/>
                <a:cs typeface="微軟正黑體"/>
              </a:rPr>
              <a:t>尿片</a:t>
            </a:r>
            <a:r>
              <a:rPr lang="zh-TW" altLang="en-US" sz="2600" spc="-5" dirty="0">
                <a:solidFill>
                  <a:prstClr val="black"/>
                </a:solidFill>
                <a:latin typeface="微軟正黑體" panose="020B0604030504040204" pitchFamily="34" charset="-120"/>
                <a:ea typeface="微軟正黑體" panose="020B0604030504040204" pitchFamily="34" charset="-120"/>
                <a:cs typeface="微軟正黑體"/>
              </a:rPr>
              <a:t>等個人用品，</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核</a:t>
            </a:r>
            <a:r>
              <a:rPr lang="zh-TW" altLang="en-US" sz="2600" spc="-5" dirty="0">
                <a:solidFill>
                  <a:prstClr val="black"/>
                </a:solidFill>
                <a:latin typeface="微軟正黑體" panose="020B0604030504040204" pitchFamily="34" charset="-120"/>
                <a:ea typeface="微軟正黑體" panose="020B0604030504040204" pitchFamily="34" charset="-120"/>
                <a:cs typeface="微軟正黑體"/>
              </a:rPr>
              <a:t>種</a:t>
            </a:r>
            <a:r>
              <a:rPr lang="zh-TW" altLang="en-US" sz="2600" spc="-20" dirty="0">
                <a:solidFill>
                  <a:prstClr val="black"/>
                </a:solidFill>
                <a:latin typeface="微軟正黑體" panose="020B0604030504040204" pitchFamily="34" charset="-120"/>
                <a:ea typeface="微軟正黑體" panose="020B0604030504040204" pitchFamily="34" charset="-120"/>
                <a:cs typeface="微軟正黑體"/>
              </a:rPr>
              <a:t>分</a:t>
            </a:r>
            <a:r>
              <a:rPr lang="zh-TW" altLang="en-US" sz="2600" dirty="0">
                <a:solidFill>
                  <a:prstClr val="black"/>
                </a:solidFill>
                <a:latin typeface="微軟正黑體" panose="020B0604030504040204" pitchFamily="34" charset="-120"/>
                <a:ea typeface="微軟正黑體" panose="020B0604030504040204" pitchFamily="34" charset="-120"/>
                <a:cs typeface="微軟正黑體"/>
              </a:rPr>
              <a:t>析結果為醫用</a:t>
            </a:r>
            <a:r>
              <a:rPr lang="en-US" altLang="zh-TW" sz="2600" dirty="0" smtClean="0">
                <a:solidFill>
                  <a:prstClr val="black"/>
                </a:solidFill>
                <a:latin typeface="微軟正黑體" panose="020B0604030504040204" pitchFamily="34" charset="-120"/>
                <a:ea typeface="微軟正黑體" panose="020B0604030504040204" pitchFamily="34" charset="-120"/>
                <a:cs typeface="微軟正黑體"/>
              </a:rPr>
              <a:t>I-131</a:t>
            </a:r>
            <a:r>
              <a:rPr lang="zh-TW" altLang="en-US" sz="2600" dirty="0" smtClean="0">
                <a:solidFill>
                  <a:prstClr val="black"/>
                </a:solidFill>
                <a:latin typeface="微軟正黑體" panose="020B0604030504040204" pitchFamily="34" charset="-120"/>
                <a:ea typeface="微軟正黑體" panose="020B0604030504040204" pitchFamily="34" charset="-120"/>
                <a:cs typeface="微軟正黑體"/>
              </a:rPr>
              <a:t>核種。</a:t>
            </a:r>
            <a:endParaRPr lang="zh-TW" altLang="en-US" sz="2600" dirty="0">
              <a:solidFill>
                <a:prstClr val="black"/>
              </a:solidFill>
              <a:latin typeface="微軟正黑體" panose="020B0604030504040204" pitchFamily="34" charset="-120"/>
              <a:ea typeface="微軟正黑體" panose="020B0604030504040204" pitchFamily="34" charset="-120"/>
              <a:cs typeface="微軟正黑體"/>
            </a:endParaRPr>
          </a:p>
        </p:txBody>
      </p:sp>
      <p:sp>
        <p:nvSpPr>
          <p:cNvPr id="15" name="object 7"/>
          <p:cNvSpPr txBox="1">
            <a:spLocks noGrp="1"/>
          </p:cNvSpPr>
          <p:nvPr>
            <p:ph type="title"/>
          </p:nvPr>
        </p:nvSpPr>
        <p:spPr>
          <a:xfrm>
            <a:off x="152400" y="588101"/>
            <a:ext cx="8839200" cy="1011274"/>
          </a:xfrm>
          <a:prstGeom prst="rect">
            <a:avLst/>
          </a:prstGeom>
        </p:spPr>
        <p:txBody>
          <a:bodyPr vert="horz" wrap="square" lIns="0" tIns="109982" rIns="0" bIns="0" rtlCol="0">
            <a:noAutofit/>
          </a:bodyPr>
          <a:lstStyle/>
          <a:p>
            <a:pPr marL="339725">
              <a:lnSpc>
                <a:spcPts val="5720"/>
              </a:lnSpc>
            </a:pPr>
            <a:r>
              <a:rPr lang="zh-TW" altLang="en-US" sz="4000" b="1" dirty="0" smtClean="0">
                <a:latin typeface="微軟正黑體"/>
                <a:cs typeface="微軟正黑體"/>
              </a:rPr>
              <a:t>國內</a:t>
            </a:r>
            <a:r>
              <a:rPr sz="4000" b="1" dirty="0" err="1" smtClean="0">
                <a:latin typeface="微軟正黑體"/>
                <a:cs typeface="微軟正黑體"/>
              </a:rPr>
              <a:t>案例</a:t>
            </a:r>
            <a:r>
              <a:rPr sz="4000" b="1" spc="0" dirty="0" err="1" smtClean="0">
                <a:latin typeface="微軟正黑體"/>
                <a:cs typeface="微軟正黑體"/>
              </a:rPr>
              <a:t>:</a:t>
            </a:r>
            <a:r>
              <a:rPr sz="4000" b="1" spc="0" dirty="0" err="1" smtClean="0">
                <a:solidFill>
                  <a:srgbClr val="0000FF"/>
                </a:solidFill>
                <a:latin typeface="微軟正黑體"/>
                <a:cs typeface="微軟正黑體"/>
              </a:rPr>
              <a:t>垃圾焚化廠輻射異常</a:t>
            </a:r>
            <a:r>
              <a:rPr lang="en-US" sz="4000" b="1" spc="-5" dirty="0" smtClean="0">
                <a:latin typeface="微軟正黑體"/>
                <a:cs typeface="微軟正黑體"/>
              </a:rPr>
              <a:t>(</a:t>
            </a:r>
            <a:r>
              <a:rPr lang="en-US" altLang="zh-TW" sz="4000" b="1" spc="-5" dirty="0" smtClean="0">
                <a:latin typeface="微軟正黑體"/>
                <a:cs typeface="微軟正黑體"/>
              </a:rPr>
              <a:t>2</a:t>
            </a:r>
            <a:r>
              <a:rPr lang="en-US" sz="4000" b="1" spc="-5" dirty="0" smtClean="0">
                <a:latin typeface="微軟正黑體"/>
                <a:cs typeface="微軟正黑體"/>
              </a:rPr>
              <a:t>/3</a:t>
            </a:r>
            <a:r>
              <a:rPr lang="en-US" sz="4000" b="1" spc="-5" dirty="0">
                <a:latin typeface="微軟正黑體"/>
                <a:cs typeface="微軟正黑體"/>
              </a:rPr>
              <a:t>)</a:t>
            </a:r>
            <a:endParaRPr sz="4000" b="1" spc="-5" dirty="0">
              <a:latin typeface="微軟正黑體"/>
              <a:cs typeface="微軟正黑體"/>
            </a:endParaRPr>
          </a:p>
        </p:txBody>
      </p:sp>
    </p:spTree>
    <p:extLst>
      <p:ext uri="{BB962C8B-B14F-4D97-AF65-F5344CB8AC3E}">
        <p14:creationId xmlns:p14="http://schemas.microsoft.com/office/powerpoint/2010/main" val="22859381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43206" y="6649402"/>
            <a:ext cx="0" cy="48895"/>
          </a:xfrm>
          <a:custGeom>
            <a:avLst/>
            <a:gdLst/>
            <a:ahLst/>
            <a:cxnLst/>
            <a:rect l="l" t="t" r="r" b="b"/>
            <a:pathLst>
              <a:path h="48895">
                <a:moveTo>
                  <a:pt x="0" y="0"/>
                </a:moveTo>
                <a:lnTo>
                  <a:pt x="0" y="48894"/>
                </a:lnTo>
              </a:path>
            </a:pathLst>
          </a:custGeom>
          <a:ln w="48895">
            <a:solidFill>
              <a:srgbClr val="A6A6A6"/>
            </a:solidFill>
          </a:ln>
        </p:spPr>
        <p:txBody>
          <a:bodyPr wrap="square" lIns="0" tIns="0" rIns="0" bIns="0" rtlCol="0">
            <a:noAutofit/>
          </a:bodyPr>
          <a:lstStyle/>
          <a:p>
            <a:endParaRPr>
              <a:solidFill>
                <a:prstClr val="black"/>
              </a:solidFill>
            </a:endParaRPr>
          </a:p>
        </p:txBody>
      </p:sp>
      <p:sp>
        <p:nvSpPr>
          <p:cNvPr id="3" name="object 3"/>
          <p:cNvSpPr/>
          <p:nvPr/>
        </p:nvSpPr>
        <p:spPr>
          <a:xfrm>
            <a:off x="0" y="6721474"/>
            <a:ext cx="9144000" cy="128587"/>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5" name="object 5"/>
          <p:cNvSpPr/>
          <p:nvPr/>
        </p:nvSpPr>
        <p:spPr>
          <a:xfrm>
            <a:off x="9142411" y="0"/>
            <a:ext cx="0" cy="6857998"/>
          </a:xfrm>
          <a:custGeom>
            <a:avLst/>
            <a:gdLst/>
            <a:ahLst/>
            <a:cxnLst/>
            <a:rect l="l" t="t" r="r" b="b"/>
            <a:pathLst>
              <a:path h="6857998">
                <a:moveTo>
                  <a:pt x="0" y="6857998"/>
                </a:moveTo>
                <a:lnTo>
                  <a:pt x="0" y="0"/>
                </a:lnTo>
              </a:path>
            </a:pathLst>
          </a:custGeom>
          <a:ln w="12700">
            <a:solidFill>
              <a:srgbClr val="FFFFFF"/>
            </a:solidFill>
          </a:ln>
        </p:spPr>
        <p:txBody>
          <a:bodyPr wrap="square" lIns="0" tIns="0" rIns="0" bIns="0" rtlCol="0">
            <a:noAutofit/>
          </a:bodyPr>
          <a:lstStyle/>
          <a:p>
            <a:endParaRPr>
              <a:solidFill>
                <a:prstClr val="black"/>
              </a:solidFill>
            </a:endParaRPr>
          </a:p>
        </p:txBody>
      </p:sp>
      <p:sp>
        <p:nvSpPr>
          <p:cNvPr id="6" name="object 6"/>
          <p:cNvSpPr/>
          <p:nvPr/>
        </p:nvSpPr>
        <p:spPr>
          <a:xfrm>
            <a:off x="4711379" y="4061347"/>
            <a:ext cx="3385070" cy="2031478"/>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7" name="object 7"/>
          <p:cNvSpPr/>
          <p:nvPr/>
        </p:nvSpPr>
        <p:spPr>
          <a:xfrm>
            <a:off x="4711379" y="1326021"/>
            <a:ext cx="3385070" cy="2031478"/>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8" name="object 8"/>
          <p:cNvSpPr/>
          <p:nvPr/>
        </p:nvSpPr>
        <p:spPr>
          <a:xfrm>
            <a:off x="750503" y="4061347"/>
            <a:ext cx="3385070" cy="2031478"/>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
        <p:nvSpPr>
          <p:cNvPr id="9" name="object 9"/>
          <p:cNvSpPr txBox="1"/>
          <p:nvPr/>
        </p:nvSpPr>
        <p:spPr>
          <a:xfrm>
            <a:off x="673718" y="3429000"/>
            <a:ext cx="3364882" cy="97790"/>
          </a:xfrm>
          <a:prstGeom prst="rect">
            <a:avLst/>
          </a:prstGeom>
        </p:spPr>
        <p:txBody>
          <a:bodyPr vert="horz" wrap="square" lIns="0" tIns="0" rIns="0" bIns="0" rtlCol="0">
            <a:noAutofit/>
          </a:bodyPr>
          <a:lstStyle/>
          <a:p>
            <a:pPr marL="12700"/>
            <a:r>
              <a:rPr dirty="0" smtClean="0">
                <a:solidFill>
                  <a:prstClr val="black"/>
                </a:solidFill>
                <a:latin typeface="微軟正黑體" panose="020B0604030504040204" pitchFamily="34" charset="-120"/>
                <a:ea typeface="微軟正黑體" panose="020B0604030504040204" pitchFamily="34" charset="-120"/>
                <a:cs typeface="標楷體"/>
              </a:rPr>
              <a:t>將垃圾車駛入廠區內倒出垃圾</a:t>
            </a:r>
            <a:endParaRPr dirty="0">
              <a:solidFill>
                <a:prstClr val="black"/>
              </a:solidFill>
              <a:latin typeface="微軟正黑體" panose="020B0604030504040204" pitchFamily="34" charset="-120"/>
              <a:ea typeface="微軟正黑體" panose="020B0604030504040204" pitchFamily="34" charset="-120"/>
              <a:cs typeface="標楷體"/>
            </a:endParaRPr>
          </a:p>
        </p:txBody>
      </p:sp>
      <p:sp>
        <p:nvSpPr>
          <p:cNvPr id="10" name="object 10"/>
          <p:cNvSpPr txBox="1"/>
          <p:nvPr/>
        </p:nvSpPr>
        <p:spPr>
          <a:xfrm>
            <a:off x="4716526" y="3429000"/>
            <a:ext cx="3600450" cy="97790"/>
          </a:xfrm>
          <a:prstGeom prst="rect">
            <a:avLst/>
          </a:prstGeom>
        </p:spPr>
        <p:txBody>
          <a:bodyPr vert="horz" wrap="square" lIns="0" tIns="0" rIns="0" bIns="0" rtlCol="0">
            <a:noAutofit/>
          </a:bodyPr>
          <a:lstStyle/>
          <a:p>
            <a:pPr marL="12700"/>
            <a:r>
              <a:rPr dirty="0" err="1" smtClean="0">
                <a:solidFill>
                  <a:prstClr val="black"/>
                </a:solidFill>
                <a:latin typeface="微軟正黑體" panose="020B0604030504040204" pitchFamily="34" charset="-120"/>
                <a:ea typeface="微軟正黑體" panose="020B0604030504040204" pitchFamily="34" charset="-120"/>
                <a:cs typeface="標楷體"/>
              </a:rPr>
              <a:t>發現多袋垃圾</a:t>
            </a:r>
            <a:r>
              <a:rPr lang="zh-TW" altLang="en-US" dirty="0" smtClean="0">
                <a:solidFill>
                  <a:prstClr val="black"/>
                </a:solidFill>
                <a:latin typeface="微軟正黑體" panose="020B0604030504040204" pitchFamily="34" charset="-120"/>
                <a:ea typeface="微軟正黑體" panose="020B0604030504040204" pitchFamily="34" charset="-120"/>
                <a:cs typeface="標楷體"/>
              </a:rPr>
              <a:t>具有輻射異常反應</a:t>
            </a:r>
            <a:endParaRPr dirty="0">
              <a:solidFill>
                <a:prstClr val="black"/>
              </a:solidFill>
              <a:latin typeface="微軟正黑體" panose="020B0604030504040204" pitchFamily="34" charset="-120"/>
              <a:ea typeface="微軟正黑體" panose="020B0604030504040204" pitchFamily="34" charset="-120"/>
              <a:cs typeface="標楷體"/>
            </a:endParaRPr>
          </a:p>
        </p:txBody>
      </p:sp>
      <p:sp>
        <p:nvSpPr>
          <p:cNvPr id="11" name="object 11"/>
          <p:cNvSpPr/>
          <p:nvPr/>
        </p:nvSpPr>
        <p:spPr>
          <a:xfrm>
            <a:off x="679065" y="1326021"/>
            <a:ext cx="3385070" cy="2031478"/>
          </a:xfrm>
          <a:prstGeom prst="rect">
            <a:avLst/>
          </a:prstGeom>
          <a:blipFill>
            <a:blip r:embed="rId6" cstate="print"/>
            <a:stretch>
              <a:fillRect/>
            </a:stretch>
          </a:blipFill>
        </p:spPr>
        <p:txBody>
          <a:bodyPr wrap="square" lIns="0" tIns="0" rIns="0" bIns="0" rtlCol="0">
            <a:noAutofit/>
          </a:bodyPr>
          <a:lstStyle/>
          <a:p>
            <a:endParaRPr>
              <a:solidFill>
                <a:prstClr val="black"/>
              </a:solidFill>
            </a:endParaRPr>
          </a:p>
        </p:txBody>
      </p:sp>
      <p:sp>
        <p:nvSpPr>
          <p:cNvPr id="12" name="object 12"/>
          <p:cNvSpPr/>
          <p:nvPr/>
        </p:nvSpPr>
        <p:spPr>
          <a:xfrm>
            <a:off x="4716526" y="5157787"/>
            <a:ext cx="1368425" cy="874712"/>
          </a:xfrm>
          <a:prstGeom prst="rect">
            <a:avLst/>
          </a:prstGeom>
          <a:blipFill>
            <a:blip r:embed="rId7" cstate="print"/>
            <a:stretch>
              <a:fillRect/>
            </a:stretch>
          </a:blipFill>
        </p:spPr>
        <p:txBody>
          <a:bodyPr wrap="square" lIns="0" tIns="0" rIns="0" bIns="0" rtlCol="0">
            <a:noAutofit/>
          </a:bodyPr>
          <a:lstStyle/>
          <a:p>
            <a:endParaRPr>
              <a:solidFill>
                <a:prstClr val="black"/>
              </a:solidFill>
            </a:endParaRPr>
          </a:p>
        </p:txBody>
      </p:sp>
      <p:sp>
        <p:nvSpPr>
          <p:cNvPr id="14" name="object 14"/>
          <p:cNvSpPr txBox="1"/>
          <p:nvPr/>
        </p:nvSpPr>
        <p:spPr>
          <a:xfrm>
            <a:off x="749124" y="6172200"/>
            <a:ext cx="3899076" cy="364426"/>
          </a:xfrm>
          <a:prstGeom prst="rect">
            <a:avLst/>
          </a:prstGeom>
        </p:spPr>
        <p:txBody>
          <a:bodyPr vert="horz" wrap="square" lIns="0" tIns="0" rIns="0" bIns="0" rtlCol="0">
            <a:noAutofit/>
          </a:bodyPr>
          <a:lstStyle/>
          <a:p>
            <a:pPr marL="12700"/>
            <a:r>
              <a:rPr lang="zh-TW" altLang="en-US" spc="10" dirty="0" smtClean="0">
                <a:solidFill>
                  <a:prstClr val="black"/>
                </a:solidFill>
                <a:latin typeface="微軟正黑體" panose="020B0604030504040204" pitchFamily="34" charset="-120"/>
                <a:ea typeface="微軟正黑體" panose="020B0604030504040204" pitchFamily="34" charset="-120"/>
                <a:cs typeface="Times New Roman"/>
              </a:rPr>
              <a:t>遭輻射污染之尿片</a:t>
            </a:r>
            <a:endParaRPr dirty="0">
              <a:solidFill>
                <a:prstClr val="black"/>
              </a:solidFill>
              <a:latin typeface="微軟正黑體" panose="020B0604030504040204" pitchFamily="34" charset="-120"/>
              <a:ea typeface="微軟正黑體" panose="020B0604030504040204" pitchFamily="34" charset="-120"/>
              <a:cs typeface="Times New Roman"/>
            </a:endParaRPr>
          </a:p>
        </p:txBody>
      </p:sp>
      <p:sp>
        <p:nvSpPr>
          <p:cNvPr id="15" name="object 15"/>
          <p:cNvSpPr txBox="1"/>
          <p:nvPr/>
        </p:nvSpPr>
        <p:spPr>
          <a:xfrm>
            <a:off x="4724400" y="6172199"/>
            <a:ext cx="3878071" cy="182213"/>
          </a:xfrm>
          <a:prstGeom prst="rect">
            <a:avLst/>
          </a:prstGeom>
        </p:spPr>
        <p:txBody>
          <a:bodyPr vert="horz" wrap="square" lIns="0" tIns="0" rIns="0" bIns="0" rtlCol="0">
            <a:noAutofit/>
          </a:bodyPr>
          <a:lstStyle/>
          <a:p>
            <a:pPr marL="12700"/>
            <a:r>
              <a:rPr dirty="0" err="1" smtClean="0">
                <a:solidFill>
                  <a:prstClr val="black"/>
                </a:solidFill>
                <a:latin typeface="微軟正黑體" panose="020B0604030504040204" pitchFamily="34" charset="-120"/>
                <a:ea typeface="微軟正黑體" panose="020B0604030504040204" pitchFamily="34" charset="-120"/>
                <a:cs typeface="標楷體"/>
              </a:rPr>
              <a:t>輻射異常物集中放入鐵桶內隔離管制</a:t>
            </a:r>
            <a:endParaRPr dirty="0">
              <a:solidFill>
                <a:prstClr val="black"/>
              </a:solidFill>
              <a:latin typeface="微軟正黑體" panose="020B0604030504040204" pitchFamily="34" charset="-120"/>
              <a:ea typeface="微軟正黑體" panose="020B0604030504040204" pitchFamily="34" charset="-120"/>
              <a:cs typeface="標楷體"/>
            </a:endParaRPr>
          </a:p>
        </p:txBody>
      </p:sp>
      <p:sp>
        <p:nvSpPr>
          <p:cNvPr id="17" name="object 10"/>
          <p:cNvSpPr txBox="1"/>
          <p:nvPr/>
        </p:nvSpPr>
        <p:spPr>
          <a:xfrm>
            <a:off x="8667495" y="6402832"/>
            <a:ext cx="258445" cy="224790"/>
          </a:xfrm>
          <a:prstGeom prst="rect">
            <a:avLst/>
          </a:prstGeom>
        </p:spPr>
        <p:txBody>
          <a:bodyPr vert="horz" wrap="square" lIns="0" tIns="0" rIns="0" bIns="0" rtlCol="0">
            <a:noAutofit/>
          </a:bodyPr>
          <a:lstStyle/>
          <a:p>
            <a:pPr marL="25400"/>
            <a:fld id="{81D60167-4931-47E6-BA6A-407CBD079E47}" type="slidenum">
              <a:rPr sz="1400" dirty="0" smtClean="0">
                <a:solidFill>
                  <a:prstClr val="black"/>
                </a:solidFill>
                <a:latin typeface="微軟正黑體"/>
                <a:cs typeface="微軟正黑體"/>
              </a:rPr>
              <a:pPr marL="25400"/>
              <a:t>43</a:t>
            </a:fld>
            <a:endParaRPr sz="1400" dirty="0">
              <a:solidFill>
                <a:prstClr val="black"/>
              </a:solidFill>
              <a:latin typeface="微軟正黑體"/>
              <a:cs typeface="微軟正黑體"/>
            </a:endParaRPr>
          </a:p>
        </p:txBody>
      </p:sp>
      <p:sp>
        <p:nvSpPr>
          <p:cNvPr id="19" name="object 7"/>
          <p:cNvSpPr txBox="1">
            <a:spLocks noGrp="1"/>
          </p:cNvSpPr>
          <p:nvPr>
            <p:ph type="title"/>
          </p:nvPr>
        </p:nvSpPr>
        <p:spPr>
          <a:xfrm>
            <a:off x="152400" y="626166"/>
            <a:ext cx="8839200" cy="644212"/>
          </a:xfrm>
          <a:prstGeom prst="rect">
            <a:avLst/>
          </a:prstGeom>
        </p:spPr>
        <p:txBody>
          <a:bodyPr vert="horz" wrap="square" lIns="0" tIns="109982" rIns="0" bIns="0" rtlCol="0">
            <a:noAutofit/>
          </a:bodyPr>
          <a:lstStyle/>
          <a:p>
            <a:pPr marL="339725">
              <a:lnSpc>
                <a:spcPts val="5720"/>
              </a:lnSpc>
            </a:pPr>
            <a:r>
              <a:rPr lang="zh-TW" altLang="en-US" sz="4000" b="1" dirty="0" smtClean="0">
                <a:latin typeface="微軟正黑體"/>
                <a:cs typeface="微軟正黑體"/>
              </a:rPr>
              <a:t>國內</a:t>
            </a:r>
            <a:r>
              <a:rPr sz="4000" b="1" dirty="0" err="1" smtClean="0">
                <a:latin typeface="微軟正黑體"/>
                <a:cs typeface="微軟正黑體"/>
              </a:rPr>
              <a:t>案例</a:t>
            </a:r>
            <a:r>
              <a:rPr sz="4000" b="1" spc="0" dirty="0" err="1" smtClean="0">
                <a:latin typeface="微軟正黑體"/>
                <a:cs typeface="微軟正黑體"/>
              </a:rPr>
              <a:t>:</a:t>
            </a:r>
            <a:r>
              <a:rPr sz="4000" b="1" spc="0" dirty="0" err="1" smtClean="0">
                <a:solidFill>
                  <a:srgbClr val="0000FF"/>
                </a:solidFill>
                <a:latin typeface="微軟正黑體"/>
                <a:cs typeface="微軟正黑體"/>
              </a:rPr>
              <a:t>垃圾焚化廠輻射異常</a:t>
            </a:r>
            <a:r>
              <a:rPr lang="en-US" sz="4000" b="1" spc="-5" dirty="0" smtClean="0">
                <a:latin typeface="微軟正黑體"/>
                <a:cs typeface="微軟正黑體"/>
              </a:rPr>
              <a:t>(</a:t>
            </a:r>
            <a:r>
              <a:rPr lang="en-US" altLang="zh-TW" sz="4000" b="1" spc="-5" dirty="0" smtClean="0">
                <a:latin typeface="微軟正黑體"/>
                <a:cs typeface="微軟正黑體"/>
              </a:rPr>
              <a:t>3</a:t>
            </a:r>
            <a:r>
              <a:rPr lang="en-US" sz="4000" b="1" spc="-5" dirty="0" smtClean="0">
                <a:latin typeface="微軟正黑體"/>
                <a:cs typeface="微軟正黑體"/>
              </a:rPr>
              <a:t>/3</a:t>
            </a:r>
            <a:r>
              <a:rPr lang="en-US" sz="4000" b="1" spc="-5" dirty="0">
                <a:latin typeface="微軟正黑體"/>
                <a:cs typeface="微軟正黑體"/>
              </a:rPr>
              <a:t>)</a:t>
            </a:r>
            <a:endParaRPr sz="4000" b="1" spc="-5" dirty="0">
              <a:latin typeface="微軟正黑體"/>
              <a:cs typeface="微軟正黑體"/>
            </a:endParaRPr>
          </a:p>
        </p:txBody>
      </p:sp>
    </p:spTree>
    <p:extLst>
      <p:ext uri="{BB962C8B-B14F-4D97-AF65-F5344CB8AC3E}">
        <p14:creationId xmlns:p14="http://schemas.microsoft.com/office/powerpoint/2010/main" val="36040634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Grp="1" noChangeArrowheads="1"/>
          </p:cNvSpPr>
          <p:nvPr>
            <p:ph type="body" sz="half" idx="1"/>
          </p:nvPr>
        </p:nvSpPr>
        <p:spPr>
          <a:xfrm>
            <a:off x="152400" y="1676400"/>
            <a:ext cx="5105400" cy="4648200"/>
          </a:xfrm>
        </p:spPr>
        <p:txBody>
          <a:bodyPr/>
          <a:lstStyle/>
          <a:p>
            <a:pPr>
              <a:lnSpc>
                <a:spcPct val="90000"/>
              </a:lnSpc>
              <a:buFont typeface="Wingdings" pitchFamily="2" charset="2"/>
              <a:buChar char="u"/>
            </a:pPr>
            <a:r>
              <a:rPr lang="zh-TW" altLang="en-US" sz="2600" b="1" dirty="0" smtClean="0">
                <a:latin typeface="微軟正黑體" panose="020B0604030504040204" pitchFamily="34" charset="-120"/>
                <a:ea typeface="微軟正黑體" panose="020B0604030504040204" pitchFamily="34" charset="-120"/>
              </a:rPr>
              <a:t>清潔人員發現地下室</a:t>
            </a:r>
            <a:r>
              <a:rPr lang="en-US" altLang="zh-TW" sz="2600" b="1" dirty="0" smtClean="0">
                <a:latin typeface="微軟正黑體" panose="020B0604030504040204" pitchFamily="34" charset="-120"/>
                <a:ea typeface="微軟正黑體" panose="020B0604030504040204" pitchFamily="34" charset="-120"/>
              </a:rPr>
              <a:t>2</a:t>
            </a:r>
            <a:r>
              <a:rPr lang="zh-TW" altLang="en-US" sz="2600" b="1" dirty="0" smtClean="0">
                <a:latin typeface="微軟正黑體" panose="020B0604030504040204" pitchFamily="34" charset="-120"/>
                <a:ea typeface="微軟正黑體" panose="020B0604030504040204" pitchFamily="34" charset="-120"/>
              </a:rPr>
              <a:t>樓停車場發現</a:t>
            </a:r>
            <a:r>
              <a:rPr lang="zh-TW" altLang="en-US" sz="2600" b="1" dirty="0" smtClean="0">
                <a:solidFill>
                  <a:srgbClr val="FF0000"/>
                </a:solidFill>
                <a:latin typeface="微軟正黑體" panose="020B0604030504040204" pitchFamily="34" charset="-120"/>
                <a:ea typeface="微軟正黑體" panose="020B0604030504040204" pitchFamily="34" charset="-120"/>
              </a:rPr>
              <a:t>放射性廢水專用管線下方有污水外漏</a:t>
            </a:r>
            <a:r>
              <a:rPr lang="zh-TW" altLang="en-US" sz="2600" b="1" dirty="0" smtClean="0">
                <a:latin typeface="微軟正黑體" panose="020B0604030504040204" pitchFamily="34" charset="-120"/>
                <a:ea typeface="微軟正黑體" panose="020B0604030504040204" pitchFamily="34" charset="-120"/>
              </a:rPr>
              <a:t>，立即於前往處理並拉起封鎖線，設立管制區域，並由保全警衛警戒。</a:t>
            </a:r>
            <a:endParaRPr lang="en-US" altLang="zh-TW" sz="2600" b="1" dirty="0" smtClean="0">
              <a:latin typeface="微軟正黑體" panose="020B0604030504040204" pitchFamily="34" charset="-120"/>
              <a:ea typeface="微軟正黑體" panose="020B0604030504040204" pitchFamily="34" charset="-120"/>
            </a:endParaRPr>
          </a:p>
          <a:p>
            <a:pPr>
              <a:lnSpc>
                <a:spcPct val="90000"/>
              </a:lnSpc>
              <a:buFont typeface="Wingdings" pitchFamily="2" charset="2"/>
              <a:buChar char="u"/>
            </a:pPr>
            <a:r>
              <a:rPr lang="zh-TW" altLang="en-US" sz="2600" b="1" dirty="0" smtClean="0">
                <a:latin typeface="微軟正黑體" panose="020B0604030504040204" pitchFamily="34" charset="-120"/>
                <a:ea typeface="微軟正黑體" panose="020B0604030504040204" pitchFamily="34" charset="-120"/>
              </a:rPr>
              <a:t>廢水洩露處經輻射偵檢儀器測量最高計測值為</a:t>
            </a:r>
            <a:r>
              <a:rPr lang="en-US" altLang="zh-TW" sz="2600" b="1" dirty="0" smtClean="0">
                <a:latin typeface="微軟正黑體" panose="020B0604030504040204" pitchFamily="34" charset="-120"/>
                <a:ea typeface="微軟正黑體" panose="020B0604030504040204" pitchFamily="34" charset="-120"/>
              </a:rPr>
              <a:t>5</a:t>
            </a:r>
            <a:r>
              <a:rPr lang="zh-TW" altLang="en-US" sz="2600" b="1" dirty="0" smtClean="0">
                <a:latin typeface="微軟正黑體" panose="020B0604030504040204" pitchFamily="34" charset="-120"/>
                <a:ea typeface="微軟正黑體" panose="020B0604030504040204" pitchFamily="34" charset="-120"/>
              </a:rPr>
              <a:t>微西弗</a:t>
            </a:r>
            <a:r>
              <a:rPr lang="en-US" altLang="zh-TW" sz="2600" b="1" dirty="0" smtClean="0">
                <a:latin typeface="微軟正黑體" panose="020B0604030504040204" pitchFamily="34" charset="-120"/>
                <a:ea typeface="微軟正黑體" panose="020B0604030504040204" pitchFamily="34" charset="-120"/>
              </a:rPr>
              <a:t>/</a:t>
            </a:r>
            <a:r>
              <a:rPr lang="zh-TW" altLang="en-US" sz="2600" b="1" dirty="0" smtClean="0">
                <a:latin typeface="微軟正黑體" panose="020B0604030504040204" pitchFamily="34" charset="-120"/>
                <a:ea typeface="微軟正黑體" panose="020B0604030504040204" pitchFamily="34" charset="-120"/>
              </a:rPr>
              <a:t>小時</a:t>
            </a:r>
            <a:r>
              <a:rPr lang="en-US" altLang="zh-TW" sz="2600" b="1" dirty="0" smtClean="0">
                <a:latin typeface="微軟正黑體" panose="020B0604030504040204" pitchFamily="34" charset="-120"/>
                <a:ea typeface="微軟正黑體" panose="020B0604030504040204" pitchFamily="34" charset="-120"/>
              </a:rPr>
              <a:t>(</a:t>
            </a:r>
            <a:r>
              <a:rPr lang="en-US" altLang="zh-TW" sz="2600" dirty="0" err="1" smtClean="0">
                <a:latin typeface="微軟正黑體" panose="020B0604030504040204" pitchFamily="34" charset="-120"/>
                <a:ea typeface="微軟正黑體" panose="020B0604030504040204" pitchFamily="34" charset="-120"/>
              </a:rPr>
              <a:t>μSv</a:t>
            </a:r>
            <a:r>
              <a:rPr lang="en-US" altLang="zh-TW" sz="2600" dirty="0" smtClean="0">
                <a:latin typeface="微軟正黑體" panose="020B0604030504040204" pitchFamily="34" charset="-120"/>
                <a:ea typeface="微軟正黑體" panose="020B0604030504040204" pitchFamily="34" charset="-120"/>
              </a:rPr>
              <a:t>/</a:t>
            </a:r>
            <a:r>
              <a:rPr lang="en-US" altLang="zh-TW" sz="2600" dirty="0" err="1" smtClean="0">
                <a:latin typeface="微軟正黑體" panose="020B0604030504040204" pitchFamily="34" charset="-120"/>
                <a:ea typeface="微軟正黑體" panose="020B0604030504040204" pitchFamily="34" charset="-120"/>
              </a:rPr>
              <a:t>hr</a:t>
            </a:r>
            <a:r>
              <a:rPr lang="en-US" altLang="zh-TW" sz="2600" b="1" dirty="0" smtClean="0">
                <a:latin typeface="微軟正黑體" panose="020B0604030504040204" pitchFamily="34" charset="-120"/>
                <a:ea typeface="微軟正黑體" panose="020B0604030504040204" pitchFamily="34" charset="-120"/>
              </a:rPr>
              <a:t>)</a:t>
            </a:r>
            <a:r>
              <a:rPr lang="zh-TW" altLang="en-US" sz="2600" b="1" dirty="0" smtClean="0">
                <a:latin typeface="微軟正黑體" panose="020B0604030504040204" pitchFamily="34" charset="-120"/>
                <a:ea typeface="微軟正黑體" panose="020B0604030504040204" pitchFamily="34" charset="-120"/>
              </a:rPr>
              <a:t>，管制區</a:t>
            </a:r>
            <a:r>
              <a:rPr lang="en-US" altLang="zh-TW" sz="2600" b="1" dirty="0" smtClean="0">
                <a:latin typeface="微軟正黑體" panose="020B0604030504040204" pitchFamily="34" charset="-120"/>
                <a:ea typeface="微軟正黑體" panose="020B0604030504040204" pitchFamily="34" charset="-120"/>
              </a:rPr>
              <a:t>2</a:t>
            </a:r>
            <a:r>
              <a:rPr lang="zh-TW" altLang="en-US" sz="2600" b="1" dirty="0" smtClean="0">
                <a:latin typeface="微軟正黑體" panose="020B0604030504040204" pitchFamily="34" charset="-120"/>
                <a:ea typeface="微軟正黑體" panose="020B0604030504040204" pitchFamily="34" charset="-120"/>
              </a:rPr>
              <a:t>公尺外輻射測量值為</a:t>
            </a:r>
            <a:r>
              <a:rPr lang="en-US" altLang="zh-TW" sz="2600" b="1" dirty="0" smtClean="0">
                <a:latin typeface="微軟正黑體" panose="020B0604030504040204" pitchFamily="34" charset="-120"/>
                <a:ea typeface="微軟正黑體" panose="020B0604030504040204" pitchFamily="34" charset="-120"/>
              </a:rPr>
              <a:t>0.5</a:t>
            </a:r>
            <a:r>
              <a:rPr lang="zh-TW" altLang="en-US" sz="2600" b="1" dirty="0" smtClean="0">
                <a:latin typeface="微軟正黑體" panose="020B0604030504040204" pitchFamily="34" charset="-120"/>
                <a:ea typeface="微軟正黑體" panose="020B0604030504040204" pitchFamily="34" charset="-120"/>
              </a:rPr>
              <a:t>微西弗</a:t>
            </a:r>
            <a:r>
              <a:rPr lang="en-US" altLang="zh-TW" sz="2600" b="1" dirty="0" smtClean="0">
                <a:latin typeface="微軟正黑體" panose="020B0604030504040204" pitchFamily="34" charset="-120"/>
                <a:ea typeface="微軟正黑體" panose="020B0604030504040204" pitchFamily="34" charset="-120"/>
              </a:rPr>
              <a:t>/</a:t>
            </a:r>
            <a:r>
              <a:rPr lang="zh-TW" altLang="en-US" sz="2600" b="1" dirty="0" smtClean="0">
                <a:latin typeface="微軟正黑體" panose="020B0604030504040204" pitchFamily="34" charset="-120"/>
                <a:ea typeface="微軟正黑體" panose="020B0604030504040204" pitchFamily="34" charset="-120"/>
              </a:rPr>
              <a:t>小時以下</a:t>
            </a:r>
            <a:endParaRPr lang="en-US" altLang="zh-TW" sz="2600" b="1" dirty="0" smtClean="0">
              <a:latin typeface="微軟正黑體" panose="020B0604030504040204" pitchFamily="34" charset="-120"/>
              <a:ea typeface="微軟正黑體" panose="020B0604030504040204" pitchFamily="34" charset="-120"/>
            </a:endParaRPr>
          </a:p>
          <a:p>
            <a:pPr>
              <a:lnSpc>
                <a:spcPct val="90000"/>
              </a:lnSpc>
              <a:buFont typeface="Wingdings" pitchFamily="2" charset="2"/>
              <a:buChar char="u"/>
            </a:pPr>
            <a:r>
              <a:rPr lang="zh-TW" altLang="en-US" sz="2600" b="1" dirty="0" smtClean="0">
                <a:latin typeface="微軟正黑體" panose="020B0604030504040204" pitchFamily="34" charset="-120"/>
                <a:ea typeface="微軟正黑體" panose="020B0604030504040204" pitchFamily="34" charset="-120"/>
              </a:rPr>
              <a:t>污水外漏由醫院輻防人員處理，原能會到場確認；輻射測量值的結果並未對環境及民眾造成健康影響。</a:t>
            </a:r>
          </a:p>
        </p:txBody>
      </p:sp>
      <p:pic>
        <p:nvPicPr>
          <p:cNvPr id="187395"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334000" y="1711221"/>
            <a:ext cx="3414714" cy="2174979"/>
          </a:xfrm>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87396" name="Picture 7"/>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34000" y="4068974"/>
            <a:ext cx="3414714" cy="2179426"/>
          </a:xfrm>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187397" name="Text Box 2"/>
          <p:cNvSpPr txBox="1">
            <a:spLocks noChangeArrowheads="1"/>
          </p:cNvSpPr>
          <p:nvPr/>
        </p:nvSpPr>
        <p:spPr bwMode="auto">
          <a:xfrm>
            <a:off x="804500" y="765175"/>
            <a:ext cx="794421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C0000"/>
              </a:buClr>
              <a:buSzPct val="70000"/>
              <a:buFont typeface="Wingdings" pitchFamily="2" charset="2"/>
              <a:buChar char="p"/>
              <a:defRPr kumimoji="1" sz="2800">
                <a:solidFill>
                  <a:srgbClr val="000066"/>
                </a:solidFill>
                <a:latin typeface="Microsoft JhengHei" pitchFamily="34" charset="-120"/>
                <a:ea typeface="Microsoft JhengHei"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Microsoft JhengHei" pitchFamily="34" charset="-120"/>
                <a:ea typeface="Microsoft JhengHei"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Microsoft JhengHei" pitchFamily="34" charset="-120"/>
                <a:ea typeface="Microsoft JhengHei"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Microsoft JhengHei" pitchFamily="34" charset="-120"/>
                <a:ea typeface="Microsoft JhengHei" pitchFamily="34" charset="-120"/>
              </a:defRPr>
            </a:lvl4pPr>
            <a:lvl5pPr marL="2057400" indent="-228600">
              <a:spcBef>
                <a:spcPct val="20000"/>
              </a:spcBef>
              <a:buChar char="»"/>
              <a:defRPr kumimoji="1">
                <a:solidFill>
                  <a:schemeClr val="tx1"/>
                </a:solidFill>
                <a:latin typeface="Microsoft JhengHei" pitchFamily="34" charset="-120"/>
                <a:ea typeface="Microsoft JhengHei" pitchFamily="34" charset="-120"/>
              </a:defRPr>
            </a:lvl5pPr>
            <a:lvl6pPr marL="2514600" indent="-228600" eaLnBrk="0" fontAlgn="base" hangingPunct="0">
              <a:spcBef>
                <a:spcPct val="20000"/>
              </a:spcBef>
              <a:spcAft>
                <a:spcPct val="0"/>
              </a:spcAft>
              <a:buChar char="»"/>
              <a:defRPr kumimoji="1">
                <a:solidFill>
                  <a:schemeClr val="tx1"/>
                </a:solidFill>
                <a:latin typeface="Microsoft JhengHei" pitchFamily="34" charset="-120"/>
                <a:ea typeface="Microsoft JhengHei" pitchFamily="34" charset="-120"/>
              </a:defRPr>
            </a:lvl6pPr>
            <a:lvl7pPr marL="2971800" indent="-228600" eaLnBrk="0" fontAlgn="base" hangingPunct="0">
              <a:spcBef>
                <a:spcPct val="20000"/>
              </a:spcBef>
              <a:spcAft>
                <a:spcPct val="0"/>
              </a:spcAft>
              <a:buChar char="»"/>
              <a:defRPr kumimoji="1">
                <a:solidFill>
                  <a:schemeClr val="tx1"/>
                </a:solidFill>
                <a:latin typeface="Microsoft JhengHei" pitchFamily="34" charset="-120"/>
                <a:ea typeface="Microsoft JhengHei" pitchFamily="34" charset="-120"/>
              </a:defRPr>
            </a:lvl7pPr>
            <a:lvl8pPr marL="3429000" indent="-228600" eaLnBrk="0" fontAlgn="base" hangingPunct="0">
              <a:spcBef>
                <a:spcPct val="20000"/>
              </a:spcBef>
              <a:spcAft>
                <a:spcPct val="0"/>
              </a:spcAft>
              <a:buChar char="»"/>
              <a:defRPr kumimoji="1">
                <a:solidFill>
                  <a:schemeClr val="tx1"/>
                </a:solidFill>
                <a:latin typeface="Microsoft JhengHei" pitchFamily="34" charset="-120"/>
                <a:ea typeface="Microsoft JhengHei" pitchFamily="34" charset="-120"/>
              </a:defRPr>
            </a:lvl8pPr>
            <a:lvl9pPr marL="3886200" indent="-228600" eaLnBrk="0" fontAlgn="base" hangingPunct="0">
              <a:spcBef>
                <a:spcPct val="20000"/>
              </a:spcBef>
              <a:spcAft>
                <a:spcPct val="0"/>
              </a:spcAft>
              <a:buChar char="»"/>
              <a:defRPr kumimoji="1">
                <a:solidFill>
                  <a:schemeClr val="tx1"/>
                </a:solidFill>
                <a:latin typeface="Microsoft JhengHei" pitchFamily="34" charset="-120"/>
                <a:ea typeface="Microsoft JhengHei" pitchFamily="34" charset="-120"/>
              </a:defRPr>
            </a:lvl9pPr>
          </a:lstStyle>
          <a:p>
            <a:pPr eaLnBrk="0" fontAlgn="base" hangingPunct="0">
              <a:spcBef>
                <a:spcPct val="0"/>
              </a:spcBef>
              <a:spcAft>
                <a:spcPct val="0"/>
              </a:spcAft>
              <a:buClrTx/>
              <a:buSzTx/>
              <a:buFont typeface="Wingdings" pitchFamily="2" charset="2"/>
              <a:buNone/>
            </a:pPr>
            <a:r>
              <a:rPr lang="zh-TW" altLang="en-US" sz="4000" b="1" dirty="0" smtClean="0">
                <a:solidFill>
                  <a:srgbClr val="000000"/>
                </a:solidFill>
                <a:latin typeface="微軟正黑體" panose="020B0604030504040204" pitchFamily="34" charset="-120"/>
                <a:ea typeface="微軟正黑體" panose="020B0604030504040204" pitchFamily="34" charset="-120"/>
              </a:rPr>
              <a:t>國內案例</a:t>
            </a:r>
            <a:r>
              <a:rPr lang="en-US" altLang="zh-TW" sz="4000" b="1" dirty="0" smtClean="0">
                <a:solidFill>
                  <a:srgbClr val="000000"/>
                </a:solidFill>
                <a:latin typeface="微軟正黑體" panose="020B0604030504040204" pitchFamily="34" charset="-120"/>
                <a:ea typeface="微軟正黑體" panose="020B0604030504040204" pitchFamily="34" charset="-120"/>
              </a:rPr>
              <a:t>:</a:t>
            </a:r>
            <a:r>
              <a:rPr lang="zh-TW" altLang="en-US" sz="4000" b="1" dirty="0" smtClean="0">
                <a:solidFill>
                  <a:srgbClr val="0000FF"/>
                </a:solidFill>
                <a:latin typeface="微軟正黑體" panose="020B0604030504040204" pitchFamily="34" charset="-120"/>
                <a:ea typeface="微軟正黑體" panose="020B0604030504040204" pitchFamily="34" charset="-120"/>
              </a:rPr>
              <a:t>醫院有輻射污染疑慮</a:t>
            </a:r>
          </a:p>
        </p:txBody>
      </p:sp>
    </p:spTree>
    <p:extLst>
      <p:ext uri="{BB962C8B-B14F-4D97-AF65-F5344CB8AC3E}">
        <p14:creationId xmlns:p14="http://schemas.microsoft.com/office/powerpoint/2010/main" val="16589082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ChangeArrowheads="1"/>
          </p:cNvSpPr>
          <p:nvPr/>
        </p:nvSpPr>
        <p:spPr bwMode="auto">
          <a:xfrm>
            <a:off x="611560" y="1255167"/>
            <a:ext cx="7938851"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kumimoji="1" sz="3200">
                <a:solidFill>
                  <a:schemeClr val="tx1"/>
                </a:solidFill>
                <a:latin typeface="Tahoma" pitchFamily="34" charset="0"/>
                <a:ea typeface="標楷體" pitchFamily="65" charset="-120"/>
              </a:defRPr>
            </a:lvl1pPr>
            <a:lvl2pPr marL="742950" indent="-285750">
              <a:spcBef>
                <a:spcPct val="20000"/>
              </a:spcBef>
              <a:buClr>
                <a:schemeClr val="hlink"/>
              </a:buClr>
              <a:buSzPct val="55000"/>
              <a:buFont typeface="Wingdings" pitchFamily="2" charset="2"/>
              <a:buChar char="n"/>
              <a:defRPr kumimoji="1" sz="2800">
                <a:solidFill>
                  <a:schemeClr val="tx1"/>
                </a:solidFill>
                <a:latin typeface="Tahoma" pitchFamily="34" charset="0"/>
                <a:ea typeface="標楷體" pitchFamily="65" charset="-120"/>
              </a:defRPr>
            </a:lvl2pPr>
            <a:lvl3pPr marL="1143000" indent="-228600">
              <a:spcBef>
                <a:spcPct val="20000"/>
              </a:spcBef>
              <a:buClr>
                <a:schemeClr val="folHlink"/>
              </a:buClr>
              <a:buSzPct val="50000"/>
              <a:buFont typeface="Wingdings" pitchFamily="2" charset="2"/>
              <a:buChar char="n"/>
              <a:defRPr kumimoji="1" sz="2400">
                <a:solidFill>
                  <a:schemeClr val="tx1"/>
                </a:solidFill>
                <a:latin typeface="Tahoma" pitchFamily="34" charset="0"/>
                <a:ea typeface="標楷體" pitchFamily="65" charset="-120"/>
              </a:defRPr>
            </a:lvl3pPr>
            <a:lvl4pPr marL="1600200" indent="-228600">
              <a:spcBef>
                <a:spcPct val="20000"/>
              </a:spcBef>
              <a:buClr>
                <a:schemeClr val="accent2"/>
              </a:buClr>
              <a:buSzPct val="55000"/>
              <a:buFont typeface="Wingdings" pitchFamily="2" charset="2"/>
              <a:buChar char="n"/>
              <a:defRPr kumimoji="1" sz="2000">
                <a:solidFill>
                  <a:schemeClr val="tx1"/>
                </a:solidFill>
                <a:latin typeface="Tahoma" pitchFamily="34" charset="0"/>
                <a:ea typeface="標楷體" pitchFamily="65" charset="-120"/>
              </a:defRPr>
            </a:lvl4pPr>
            <a:lvl5pPr marL="2057400" indent="-228600">
              <a:spcBef>
                <a:spcPct val="20000"/>
              </a:spcBef>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5pPr>
            <a:lvl6pPr marL="25146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6pPr>
            <a:lvl7pPr marL="29718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7pPr>
            <a:lvl8pPr marL="34290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8pPr>
            <a:lvl9pPr marL="38862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9pPr>
          </a:lstStyle>
          <a:p>
            <a:pPr marL="0" indent="0" fontAlgn="base">
              <a:spcAft>
                <a:spcPct val="0"/>
              </a:spcAft>
              <a:buClr>
                <a:srgbClr val="99CC00"/>
              </a:buClr>
              <a:buFont typeface="Wingdings" pitchFamily="2" charset="2"/>
              <a:buNone/>
            </a:pPr>
            <a:r>
              <a:rPr lang="zh-TW" altLang="en-US" sz="3600" b="1" dirty="0" smtClean="0">
                <a:solidFill>
                  <a:srgbClr val="000000"/>
                </a:solidFill>
                <a:latin typeface="微軟正黑體" panose="020B0604030504040204" pitchFamily="34" charset="-120"/>
                <a:ea typeface="微軟正黑體" panose="020B0604030504040204" pitchFamily="34" charset="-120"/>
              </a:rPr>
              <a:t>事件經過</a:t>
            </a:r>
            <a:endParaRPr lang="en-US" altLang="zh-TW" sz="3600" b="1" dirty="0" smtClean="0">
              <a:solidFill>
                <a:srgbClr val="000000"/>
              </a:solidFill>
              <a:latin typeface="微軟正黑體" panose="020B0604030504040204" pitchFamily="34" charset="-120"/>
              <a:ea typeface="微軟正黑體" panose="020B0604030504040204" pitchFamily="34" charset="-120"/>
            </a:endParaRPr>
          </a:p>
          <a:p>
            <a:pPr fontAlgn="base">
              <a:spcAft>
                <a:spcPct val="0"/>
              </a:spcAft>
              <a:buClr>
                <a:srgbClr val="99CC00"/>
              </a:buClr>
            </a:pPr>
            <a:r>
              <a:rPr lang="zh-TW" altLang="en-US" sz="2800" dirty="0" smtClean="0">
                <a:solidFill>
                  <a:srgbClr val="000000"/>
                </a:solidFill>
                <a:latin typeface="微軟正黑體" panose="020B0604030504040204" pitchFamily="34" charset="-120"/>
                <a:ea typeface="微軟正黑體" panose="020B0604030504040204" pitchFamily="34" charset="-120"/>
              </a:rPr>
              <a:t>民國</a:t>
            </a:r>
            <a:r>
              <a:rPr lang="en-US" altLang="zh-TW" sz="2800" dirty="0">
                <a:solidFill>
                  <a:srgbClr val="000000"/>
                </a:solidFill>
                <a:latin typeface="微軟正黑體" panose="020B0604030504040204" pitchFamily="34" charset="-120"/>
                <a:ea typeface="微軟正黑體" panose="020B0604030504040204" pitchFamily="34" charset="-120"/>
              </a:rPr>
              <a:t>81</a:t>
            </a:r>
            <a:r>
              <a:rPr lang="zh-TW" altLang="en-US" sz="2800" dirty="0">
                <a:solidFill>
                  <a:srgbClr val="000000"/>
                </a:solidFill>
                <a:latin typeface="微軟正黑體" panose="020B0604030504040204" pitchFamily="34" charset="-120"/>
                <a:ea typeface="微軟正黑體" panose="020B0604030504040204" pitchFamily="34" charset="-120"/>
              </a:rPr>
              <a:t>年</a:t>
            </a:r>
            <a:r>
              <a:rPr lang="en-US" altLang="zh-TW" sz="2800" dirty="0">
                <a:solidFill>
                  <a:srgbClr val="000000"/>
                </a:solidFill>
                <a:latin typeface="微軟正黑體" panose="020B0604030504040204" pitchFamily="34" charset="-120"/>
                <a:ea typeface="微軟正黑體" panose="020B0604030504040204" pitchFamily="34" charset="-120"/>
              </a:rPr>
              <a:t>7</a:t>
            </a:r>
            <a:r>
              <a:rPr lang="zh-TW" altLang="en-US" sz="2800" dirty="0">
                <a:solidFill>
                  <a:srgbClr val="000000"/>
                </a:solidFill>
                <a:latin typeface="微軟正黑體" panose="020B0604030504040204" pitchFamily="34" charset="-120"/>
                <a:ea typeface="微軟正黑體" panose="020B0604030504040204" pitchFamily="34" charset="-120"/>
              </a:rPr>
              <a:t>月</a:t>
            </a:r>
            <a:r>
              <a:rPr lang="en-US" altLang="zh-TW" sz="2800" dirty="0">
                <a:solidFill>
                  <a:srgbClr val="000000"/>
                </a:solidFill>
                <a:latin typeface="微軟正黑體" panose="020B0604030504040204" pitchFamily="34" charset="-120"/>
                <a:ea typeface="微軟正黑體" panose="020B0604030504040204" pitchFamily="34" charset="-120"/>
              </a:rPr>
              <a:t>30</a:t>
            </a:r>
            <a:r>
              <a:rPr lang="zh-TW" altLang="en-US" sz="2800" dirty="0">
                <a:solidFill>
                  <a:srgbClr val="000000"/>
                </a:solidFill>
                <a:latin typeface="微軟正黑體" panose="020B0604030504040204" pitchFamily="34" charset="-120"/>
                <a:ea typeface="微軟正黑體" panose="020B0604030504040204" pitchFamily="34" charset="-120"/>
              </a:rPr>
              <a:t>日原能會</a:t>
            </a:r>
            <a:r>
              <a:rPr lang="zh-TW" altLang="en-US" sz="2800" dirty="0">
                <a:solidFill>
                  <a:srgbClr val="FF0000"/>
                </a:solidFill>
                <a:latin typeface="微軟正黑體" panose="020B0604030504040204" pitchFamily="34" charset="-120"/>
                <a:ea typeface="微軟正黑體" panose="020B0604030504040204" pitchFamily="34" charset="-120"/>
              </a:rPr>
              <a:t>接獲民眾</a:t>
            </a:r>
            <a:r>
              <a:rPr lang="zh-TW" altLang="en-US" sz="2800" dirty="0">
                <a:solidFill>
                  <a:srgbClr val="000000"/>
                </a:solidFill>
                <a:latin typeface="微軟正黑體" panose="020B0604030504040204" pitchFamily="34" charset="-120"/>
                <a:ea typeface="微軟正黑體" panose="020B0604030504040204" pitchFamily="34" charset="-120"/>
              </a:rPr>
              <a:t>指稱台北市廈門街台電員工</a:t>
            </a:r>
            <a:r>
              <a:rPr lang="zh-TW" altLang="en-US" sz="2800" dirty="0">
                <a:solidFill>
                  <a:srgbClr val="FF0000"/>
                </a:solidFill>
                <a:latin typeface="微軟正黑體" panose="020B0604030504040204" pitchFamily="34" charset="-120"/>
                <a:ea typeface="微軟正黑體" panose="020B0604030504040204" pitchFamily="34" charset="-120"/>
              </a:rPr>
              <a:t>住宅大樓鋼筋有輻射反應現象</a:t>
            </a:r>
            <a:r>
              <a:rPr lang="zh-TW" altLang="en-US" sz="2800" dirty="0">
                <a:solidFill>
                  <a:srgbClr val="000000"/>
                </a:solidFill>
                <a:latin typeface="微軟正黑體" panose="020B0604030504040204" pitchFamily="34" charset="-120"/>
                <a:ea typeface="微軟正黑體" panose="020B0604030504040204" pitchFamily="34" charset="-120"/>
              </a:rPr>
              <a:t>，原能會據報後，即針對該輻射污染建築物事件，全力動員進行各項善後及防範工作</a:t>
            </a:r>
            <a:r>
              <a:rPr lang="zh-TW" altLang="en-US" sz="2800" dirty="0" smtClean="0">
                <a:solidFill>
                  <a:srgbClr val="000000"/>
                </a:solidFill>
                <a:latin typeface="微軟正黑體" panose="020B0604030504040204" pitchFamily="34" charset="-120"/>
                <a:ea typeface="微軟正黑體" panose="020B0604030504040204" pitchFamily="34" charset="-120"/>
              </a:rPr>
              <a:t>。</a:t>
            </a:r>
            <a:endParaRPr lang="en-US" altLang="zh-TW" sz="2800" dirty="0" smtClean="0">
              <a:solidFill>
                <a:srgbClr val="000000"/>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97F06BEC-2985-473C-98FF-EDDAC307A534}" type="slidenum">
              <a:rPr lang="zh-TW" altLang="en-US" smtClean="0"/>
              <a:pPr/>
              <a:t>45</a:t>
            </a:fld>
            <a:endParaRPr lang="en-US" altLang="zh-TW"/>
          </a:p>
        </p:txBody>
      </p:sp>
      <p:pic>
        <p:nvPicPr>
          <p:cNvPr id="5" name="Picture 9" descr="2006_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3883695"/>
            <a:ext cx="2622512" cy="178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18"/>
          <p:cNvSpPr txBox="1">
            <a:spLocks noChangeArrowheads="1"/>
          </p:cNvSpPr>
          <p:nvPr/>
        </p:nvSpPr>
        <p:spPr bwMode="auto">
          <a:xfrm>
            <a:off x="5811247" y="5292651"/>
            <a:ext cx="31683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eaLnBrk="0" hangingPunct="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eaLnBrk="0" hangingPunct="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eaLnBrk="0" hangingPunct="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fontAlgn="base" hangingPunct="1">
              <a:spcBef>
                <a:spcPct val="0"/>
              </a:spcBef>
              <a:spcAft>
                <a:spcPct val="0"/>
              </a:spcAft>
              <a:buClrTx/>
              <a:buSzTx/>
              <a:buFontTx/>
              <a:buNone/>
            </a:pPr>
            <a:r>
              <a:rPr lang="zh-TW" altLang="en-US" sz="1800" dirty="0" smtClean="0">
                <a:solidFill>
                  <a:srgbClr val="FFFFFF"/>
                </a:solidFill>
                <a:latin typeface="Arial" panose="020B0604020202020204" pitchFamily="34" charset="0"/>
                <a:ea typeface="標楷體" panose="03000509000000000000" pitchFamily="65" charset="-120"/>
              </a:rPr>
              <a:t>    國內輻射鋼筋事件</a:t>
            </a:r>
          </a:p>
          <a:p>
            <a:pPr eaLnBrk="1" fontAlgn="base" hangingPunct="1">
              <a:spcBef>
                <a:spcPct val="0"/>
              </a:spcBef>
              <a:spcAft>
                <a:spcPct val="0"/>
              </a:spcAft>
              <a:buClrTx/>
              <a:buSzTx/>
              <a:buFontTx/>
              <a:buNone/>
            </a:pPr>
            <a:r>
              <a:rPr lang="zh-TW" altLang="en-US" sz="1800" dirty="0" smtClean="0">
                <a:solidFill>
                  <a:srgbClr val="000000"/>
                </a:solidFill>
                <a:latin typeface="Arial" panose="020B0604020202020204" pitchFamily="34" charset="0"/>
                <a:ea typeface="標楷體" panose="03000509000000000000" pitchFamily="65" charset="-120"/>
              </a:rPr>
              <a:t> </a:t>
            </a:r>
            <a:endParaRPr lang="en-US" altLang="zh-TW" sz="1800" dirty="0" smtClean="0">
              <a:solidFill>
                <a:srgbClr val="000000"/>
              </a:solidFill>
              <a:latin typeface="Arial" panose="020B0604020202020204" pitchFamily="34" charset="0"/>
              <a:ea typeface="標楷體" panose="03000509000000000000" pitchFamily="65" charset="-120"/>
            </a:endParaRPr>
          </a:p>
          <a:p>
            <a:pPr eaLnBrk="1" fontAlgn="base" hangingPunct="1">
              <a:spcBef>
                <a:spcPct val="0"/>
              </a:spcBef>
              <a:spcAft>
                <a:spcPct val="0"/>
              </a:spcAft>
              <a:buClrTx/>
              <a:buSzTx/>
              <a:buFontTx/>
              <a:buNone/>
            </a:pPr>
            <a:r>
              <a:rPr lang="zh-TW" altLang="zh-TW" sz="1800" dirty="0" smtClean="0">
                <a:solidFill>
                  <a:srgbClr val="000000"/>
                </a:solidFill>
                <a:latin typeface="Arial" panose="020B0604020202020204" pitchFamily="34" charset="0"/>
                <a:ea typeface="標楷體" panose="03000509000000000000" pitchFamily="65" charset="-120"/>
              </a:rPr>
              <a:t>70</a:t>
            </a:r>
            <a:r>
              <a:rPr lang="zh-TW" altLang="en-US" sz="1800" dirty="0" smtClean="0">
                <a:solidFill>
                  <a:srgbClr val="000000"/>
                </a:solidFill>
                <a:latin typeface="Arial" panose="020B0604020202020204" pitchFamily="34" charset="0"/>
                <a:ea typeface="標楷體" panose="03000509000000000000" pitchFamily="65" charset="-120"/>
              </a:rPr>
              <a:t>年代發生的鈷</a:t>
            </a:r>
            <a:r>
              <a:rPr lang="zh-TW" altLang="zh-TW" sz="1800" dirty="0" smtClean="0">
                <a:solidFill>
                  <a:srgbClr val="000000"/>
                </a:solidFill>
                <a:latin typeface="Arial" panose="020B0604020202020204" pitchFamily="34" charset="0"/>
                <a:ea typeface="標楷體" panose="03000509000000000000" pitchFamily="65" charset="-120"/>
              </a:rPr>
              <a:t>Co-60</a:t>
            </a:r>
            <a:r>
              <a:rPr lang="zh-TW" altLang="en-US" sz="1800" dirty="0" smtClean="0">
                <a:solidFill>
                  <a:srgbClr val="000000"/>
                </a:solidFill>
                <a:latin typeface="Arial" panose="020B0604020202020204" pitchFamily="34" charset="0"/>
                <a:ea typeface="標楷體" panose="03000509000000000000" pitchFamily="65" charset="-120"/>
              </a:rPr>
              <a:t>射源誤熔入建材鋼鐵中</a:t>
            </a:r>
          </a:p>
        </p:txBody>
      </p:sp>
      <p:sp>
        <p:nvSpPr>
          <p:cNvPr id="7" name="Rectangle 3"/>
          <p:cNvSpPr>
            <a:spLocks noChangeArrowheads="1"/>
          </p:cNvSpPr>
          <p:nvPr/>
        </p:nvSpPr>
        <p:spPr bwMode="auto">
          <a:xfrm>
            <a:off x="611560" y="3645198"/>
            <a:ext cx="4894287" cy="280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kumimoji="1" sz="3200">
                <a:solidFill>
                  <a:schemeClr val="tx1"/>
                </a:solidFill>
                <a:latin typeface="Tahoma" pitchFamily="34" charset="0"/>
                <a:ea typeface="標楷體" pitchFamily="65" charset="-120"/>
              </a:defRPr>
            </a:lvl1pPr>
            <a:lvl2pPr marL="742950" indent="-285750">
              <a:spcBef>
                <a:spcPct val="20000"/>
              </a:spcBef>
              <a:buClr>
                <a:schemeClr val="hlink"/>
              </a:buClr>
              <a:buSzPct val="55000"/>
              <a:buFont typeface="Wingdings" pitchFamily="2" charset="2"/>
              <a:buChar char="n"/>
              <a:defRPr kumimoji="1" sz="2800">
                <a:solidFill>
                  <a:schemeClr val="tx1"/>
                </a:solidFill>
                <a:latin typeface="Tahoma" pitchFamily="34" charset="0"/>
                <a:ea typeface="標楷體" pitchFamily="65" charset="-120"/>
              </a:defRPr>
            </a:lvl2pPr>
            <a:lvl3pPr marL="1143000" indent="-228600">
              <a:spcBef>
                <a:spcPct val="20000"/>
              </a:spcBef>
              <a:buClr>
                <a:schemeClr val="folHlink"/>
              </a:buClr>
              <a:buSzPct val="50000"/>
              <a:buFont typeface="Wingdings" pitchFamily="2" charset="2"/>
              <a:buChar char="n"/>
              <a:defRPr kumimoji="1" sz="2400">
                <a:solidFill>
                  <a:schemeClr val="tx1"/>
                </a:solidFill>
                <a:latin typeface="Tahoma" pitchFamily="34" charset="0"/>
                <a:ea typeface="標楷體" pitchFamily="65" charset="-120"/>
              </a:defRPr>
            </a:lvl3pPr>
            <a:lvl4pPr marL="1600200" indent="-228600">
              <a:spcBef>
                <a:spcPct val="20000"/>
              </a:spcBef>
              <a:buClr>
                <a:schemeClr val="accent2"/>
              </a:buClr>
              <a:buSzPct val="55000"/>
              <a:buFont typeface="Wingdings" pitchFamily="2" charset="2"/>
              <a:buChar char="n"/>
              <a:defRPr kumimoji="1" sz="2000">
                <a:solidFill>
                  <a:schemeClr val="tx1"/>
                </a:solidFill>
                <a:latin typeface="Tahoma" pitchFamily="34" charset="0"/>
                <a:ea typeface="標楷體" pitchFamily="65" charset="-120"/>
              </a:defRPr>
            </a:lvl4pPr>
            <a:lvl5pPr marL="2057400" indent="-228600">
              <a:spcBef>
                <a:spcPct val="20000"/>
              </a:spcBef>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5pPr>
            <a:lvl6pPr marL="25146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6pPr>
            <a:lvl7pPr marL="29718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7pPr>
            <a:lvl8pPr marL="34290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8pPr>
            <a:lvl9pPr marL="38862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9pPr>
          </a:lstStyle>
          <a:p>
            <a:pPr fontAlgn="base">
              <a:spcAft>
                <a:spcPct val="0"/>
              </a:spcAft>
              <a:buClr>
                <a:srgbClr val="99CC00"/>
              </a:buClr>
            </a:pPr>
            <a:r>
              <a:rPr lang="zh-TW" altLang="en-US" sz="2800" dirty="0">
                <a:solidFill>
                  <a:srgbClr val="FF0000"/>
                </a:solidFill>
                <a:latin typeface="微軟正黑體" panose="020B0604030504040204" pitchFamily="34" charset="-120"/>
                <a:ea typeface="微軟正黑體" panose="020B0604030504040204" pitchFamily="34" charset="-120"/>
              </a:rPr>
              <a:t>輻射污染</a:t>
            </a:r>
            <a:r>
              <a:rPr lang="zh-TW" altLang="en-US" sz="2800" dirty="0" smtClean="0">
                <a:solidFill>
                  <a:srgbClr val="FF0000"/>
                </a:solidFill>
                <a:latin typeface="微軟正黑體" panose="020B0604030504040204" pitchFamily="34" charset="-120"/>
                <a:ea typeface="微軟正黑體" panose="020B0604030504040204" pitchFamily="34" charset="-120"/>
              </a:rPr>
              <a:t>鋼筋</a:t>
            </a:r>
            <a:r>
              <a:rPr lang="zh-TW" altLang="en-US" sz="2800" dirty="0" smtClean="0">
                <a:solidFill>
                  <a:srgbClr val="000000"/>
                </a:solidFill>
                <a:latin typeface="微軟正黑體" panose="020B0604030504040204" pitchFamily="34" charset="-120"/>
                <a:ea typeface="微軟正黑體" panose="020B0604030504040204" pitchFamily="34" charset="-120"/>
              </a:rPr>
              <a:t>係</a:t>
            </a:r>
            <a:r>
              <a:rPr lang="zh-TW" altLang="en-US" sz="2800" dirty="0">
                <a:solidFill>
                  <a:srgbClr val="000000"/>
                </a:solidFill>
                <a:latin typeface="微軟正黑體" panose="020B0604030504040204" pitchFamily="34" charset="-120"/>
                <a:ea typeface="微軟正黑體" panose="020B0604030504040204" pitchFamily="34" charset="-120"/>
              </a:rPr>
              <a:t>來自</a:t>
            </a:r>
            <a:r>
              <a:rPr lang="zh-TW" altLang="en-US" sz="2800" dirty="0">
                <a:solidFill>
                  <a:srgbClr val="FF0000"/>
                </a:solidFill>
                <a:latin typeface="微軟正黑體" panose="020B0604030504040204" pitchFamily="34" charset="-120"/>
                <a:ea typeface="微軟正黑體" panose="020B0604030504040204" pitchFamily="34" charset="-120"/>
              </a:rPr>
              <a:t>煉鋼廠廢鐵再生利用</a:t>
            </a:r>
            <a:r>
              <a:rPr lang="zh-TW" altLang="en-US" sz="2800" dirty="0">
                <a:solidFill>
                  <a:srgbClr val="000000"/>
                </a:solidFill>
                <a:latin typeface="微軟正黑體" panose="020B0604030504040204" pitchFamily="34" charset="-120"/>
                <a:ea typeface="微軟正黑體" panose="020B0604030504040204" pitchFamily="34" charset="-120"/>
              </a:rPr>
              <a:t>，由於廢鐵</a:t>
            </a:r>
            <a:r>
              <a:rPr lang="zh-TW" altLang="en-US" sz="2800" dirty="0">
                <a:solidFill>
                  <a:srgbClr val="FF0000"/>
                </a:solidFill>
                <a:latin typeface="微軟正黑體" panose="020B0604030504040204" pitchFamily="34" charset="-120"/>
                <a:ea typeface="微軟正黑體" panose="020B0604030504040204" pitchFamily="34" charset="-120"/>
              </a:rPr>
              <a:t>夾雜輻射源進入熔煉爐製</a:t>
            </a:r>
            <a:r>
              <a:rPr lang="zh-TW" altLang="en-US" sz="2800" dirty="0">
                <a:solidFill>
                  <a:srgbClr val="000000"/>
                </a:solidFill>
                <a:latin typeface="微軟正黑體" panose="020B0604030504040204" pitchFamily="34" charset="-120"/>
                <a:ea typeface="微軟正黑體" panose="020B0604030504040204" pitchFamily="34" charset="-120"/>
              </a:rPr>
              <a:t>成放射性污染鋼筋所致；所有受污染住戶之鋼筋均為</a:t>
            </a:r>
            <a:r>
              <a:rPr lang="zh-TW" altLang="en-US" sz="2800" dirty="0">
                <a:solidFill>
                  <a:srgbClr val="FF0000"/>
                </a:solidFill>
                <a:latin typeface="微軟正黑體" panose="020B0604030504040204" pitchFamily="34" charset="-120"/>
                <a:ea typeface="微軟正黑體" panose="020B0604030504040204" pitchFamily="34" charset="-120"/>
              </a:rPr>
              <a:t>鈷</a:t>
            </a:r>
            <a:r>
              <a:rPr lang="en-US" altLang="zh-TW" sz="2800" dirty="0">
                <a:solidFill>
                  <a:srgbClr val="FF0000"/>
                </a:solidFill>
                <a:latin typeface="微軟正黑體" panose="020B0604030504040204" pitchFamily="34" charset="-120"/>
                <a:ea typeface="微軟正黑體" panose="020B0604030504040204" pitchFamily="34" charset="-120"/>
              </a:rPr>
              <a:t>60</a:t>
            </a:r>
            <a:r>
              <a:rPr lang="zh-TW" altLang="en-US" sz="2800" dirty="0">
                <a:solidFill>
                  <a:srgbClr val="000000"/>
                </a:solidFill>
                <a:latin typeface="微軟正黑體" panose="020B0604030504040204" pitchFamily="34" charset="-120"/>
                <a:ea typeface="微軟正黑體" panose="020B0604030504040204" pitchFamily="34" charset="-120"/>
              </a:rPr>
              <a:t>單一核種污染。</a:t>
            </a:r>
          </a:p>
        </p:txBody>
      </p:sp>
      <p:sp>
        <p:nvSpPr>
          <p:cNvPr id="9" name="Text Box 2"/>
          <p:cNvSpPr txBox="1">
            <a:spLocks noChangeArrowheads="1"/>
          </p:cNvSpPr>
          <p:nvPr/>
        </p:nvSpPr>
        <p:spPr bwMode="auto">
          <a:xfrm>
            <a:off x="244475" y="580815"/>
            <a:ext cx="88995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50000"/>
              </a:spcBef>
              <a:buClrTx/>
              <a:buSzTx/>
              <a:buFontTx/>
              <a:buNone/>
            </a:pPr>
            <a:r>
              <a:rPr kumimoji="0" lang="zh-TW" altLang="en-US" sz="4400" b="1" dirty="0" smtClean="0">
                <a:solidFill>
                  <a:prstClr val="black"/>
                </a:solidFill>
              </a:rPr>
              <a:t>國內案例：</a:t>
            </a:r>
            <a:r>
              <a:rPr kumimoji="0" lang="zh-TW" altLang="en-US" sz="4400" b="1" dirty="0" smtClean="0">
                <a:solidFill>
                  <a:srgbClr val="009900"/>
                </a:solidFill>
              </a:rPr>
              <a:t>輻射</a:t>
            </a:r>
            <a:r>
              <a:rPr kumimoji="0" lang="zh-TW" altLang="en-US" sz="4400" b="1" dirty="0">
                <a:solidFill>
                  <a:srgbClr val="009900"/>
                </a:solidFill>
              </a:rPr>
              <a:t>污染鋼筋</a:t>
            </a:r>
            <a:r>
              <a:rPr kumimoji="0" lang="zh-TW" altLang="en-US" sz="4400" b="1" dirty="0" smtClean="0">
                <a:solidFill>
                  <a:srgbClr val="009900"/>
                </a:solidFill>
              </a:rPr>
              <a:t>事件</a:t>
            </a:r>
            <a:r>
              <a:rPr kumimoji="0" lang="en-US" altLang="zh-TW" sz="4400" b="1" dirty="0" smtClean="0">
                <a:solidFill>
                  <a:srgbClr val="000000"/>
                </a:solidFill>
              </a:rPr>
              <a:t>(1/3)</a:t>
            </a:r>
            <a:endParaRPr kumimoji="0" lang="zh-TW" altLang="en-US" sz="4400" b="1" dirty="0">
              <a:solidFill>
                <a:srgbClr val="000000"/>
              </a:solidFill>
            </a:endParaRPr>
          </a:p>
        </p:txBody>
      </p:sp>
    </p:spTree>
    <p:extLst>
      <p:ext uri="{BB962C8B-B14F-4D97-AF65-F5344CB8AC3E}">
        <p14:creationId xmlns:p14="http://schemas.microsoft.com/office/powerpoint/2010/main" val="17793525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7" name="Rectangle 3"/>
          <p:cNvSpPr>
            <a:spLocks noChangeArrowheads="1"/>
          </p:cNvSpPr>
          <p:nvPr/>
        </p:nvSpPr>
        <p:spPr bwMode="auto">
          <a:xfrm>
            <a:off x="220489" y="1305894"/>
            <a:ext cx="8447087"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kumimoji="1" sz="3200">
                <a:solidFill>
                  <a:schemeClr val="tx1"/>
                </a:solidFill>
                <a:latin typeface="Tahoma" pitchFamily="34" charset="0"/>
                <a:ea typeface="標楷體" pitchFamily="65" charset="-120"/>
              </a:defRPr>
            </a:lvl1pPr>
            <a:lvl2pPr marL="742950" indent="-285750">
              <a:spcBef>
                <a:spcPct val="20000"/>
              </a:spcBef>
              <a:buClr>
                <a:schemeClr val="hlink"/>
              </a:buClr>
              <a:buSzPct val="55000"/>
              <a:buFont typeface="Wingdings" pitchFamily="2" charset="2"/>
              <a:buChar char="n"/>
              <a:defRPr kumimoji="1" sz="2800">
                <a:solidFill>
                  <a:schemeClr val="tx1"/>
                </a:solidFill>
                <a:latin typeface="Tahoma" pitchFamily="34" charset="0"/>
                <a:ea typeface="標楷體" pitchFamily="65" charset="-120"/>
              </a:defRPr>
            </a:lvl2pPr>
            <a:lvl3pPr marL="1143000" indent="-228600">
              <a:spcBef>
                <a:spcPct val="20000"/>
              </a:spcBef>
              <a:buClr>
                <a:schemeClr val="folHlink"/>
              </a:buClr>
              <a:buSzPct val="50000"/>
              <a:buFont typeface="Wingdings" pitchFamily="2" charset="2"/>
              <a:buChar char="n"/>
              <a:defRPr kumimoji="1" sz="2400">
                <a:solidFill>
                  <a:schemeClr val="tx1"/>
                </a:solidFill>
                <a:latin typeface="Tahoma" pitchFamily="34" charset="0"/>
                <a:ea typeface="標楷體" pitchFamily="65" charset="-120"/>
              </a:defRPr>
            </a:lvl3pPr>
            <a:lvl4pPr marL="1600200" indent="-228600">
              <a:spcBef>
                <a:spcPct val="20000"/>
              </a:spcBef>
              <a:buClr>
                <a:schemeClr val="accent2"/>
              </a:buClr>
              <a:buSzPct val="55000"/>
              <a:buFont typeface="Wingdings" pitchFamily="2" charset="2"/>
              <a:buChar char="n"/>
              <a:defRPr kumimoji="1" sz="2000">
                <a:solidFill>
                  <a:schemeClr val="tx1"/>
                </a:solidFill>
                <a:latin typeface="Tahoma" pitchFamily="34" charset="0"/>
                <a:ea typeface="標楷體" pitchFamily="65" charset="-120"/>
              </a:defRPr>
            </a:lvl4pPr>
            <a:lvl5pPr marL="2057400" indent="-228600">
              <a:spcBef>
                <a:spcPct val="20000"/>
              </a:spcBef>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5pPr>
            <a:lvl6pPr marL="25146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6pPr>
            <a:lvl7pPr marL="29718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7pPr>
            <a:lvl8pPr marL="34290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8pPr>
            <a:lvl9pPr marL="3886200" indent="-228600" fontAlgn="base">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標楷體" pitchFamily="65" charset="-120"/>
              </a:defRPr>
            </a:lvl9pPr>
          </a:lstStyle>
          <a:p>
            <a:pPr marL="0" indent="0">
              <a:buClr>
                <a:srgbClr val="800080"/>
              </a:buClr>
              <a:buFont typeface="Wingdings" pitchFamily="2" charset="2"/>
              <a:buNone/>
              <a:defRPr/>
            </a:pPr>
            <a:r>
              <a:rPr lang="zh-TW" altLang="en-US" sz="3600" b="1" dirty="0" smtClean="0">
                <a:solidFill>
                  <a:prstClr val="black"/>
                </a:solidFill>
                <a:latin typeface="微軟正黑體" panose="020B0604030504040204" pitchFamily="34" charset="-120"/>
                <a:ea typeface="微軟正黑體" panose="020B0604030504040204" pitchFamily="34" charset="-120"/>
              </a:rPr>
              <a:t>後續辦理情形</a:t>
            </a:r>
            <a:endParaRPr lang="en-US" altLang="zh-TW" sz="3600" dirty="0" smtClean="0">
              <a:solidFill>
                <a:srgbClr val="FF0000"/>
              </a:solidFill>
              <a:latin typeface="微軟正黑體" panose="020B0604030504040204" pitchFamily="34" charset="-120"/>
              <a:ea typeface="微軟正黑體" panose="020B0604030504040204" pitchFamily="34" charset="-120"/>
            </a:endParaRPr>
          </a:p>
          <a:p>
            <a:pPr>
              <a:buClr>
                <a:srgbClr val="800080"/>
              </a:buClr>
              <a:defRPr/>
            </a:pPr>
            <a:r>
              <a:rPr lang="zh-TW" altLang="en-US" sz="2800" dirty="0" smtClean="0">
                <a:solidFill>
                  <a:prstClr val="black"/>
                </a:solidFill>
                <a:latin typeface="微軟正黑體" panose="020B0604030504040204" pitchFamily="34" charset="-120"/>
                <a:ea typeface="微軟正黑體" panose="020B0604030504040204" pitchFamily="34" charset="-120"/>
              </a:rPr>
              <a:t>經</a:t>
            </a:r>
            <a:r>
              <a:rPr lang="zh-TW" altLang="en-US" sz="2800" dirty="0">
                <a:solidFill>
                  <a:prstClr val="black"/>
                </a:solidFill>
                <a:latin typeface="微軟正黑體" panose="020B0604030504040204" pitchFamily="34" charset="-120"/>
                <a:ea typeface="微軟正黑體" panose="020B0604030504040204" pitchFamily="34" charset="-120"/>
              </a:rPr>
              <a:t>分析得知</a:t>
            </a:r>
            <a:r>
              <a:rPr lang="zh-TW" altLang="en-US" sz="2800" dirty="0">
                <a:solidFill>
                  <a:srgbClr val="FF0000"/>
                </a:solidFill>
                <a:latin typeface="微軟正黑體" panose="020B0604030504040204" pitchFamily="34" charset="-120"/>
                <a:ea typeface="微軟正黑體" panose="020B0604030504040204" pitchFamily="34" charset="-120"/>
              </a:rPr>
              <a:t>輻射屋皆屬民國</a:t>
            </a:r>
            <a:r>
              <a:rPr lang="en-US" altLang="zh-TW" sz="2800" dirty="0">
                <a:solidFill>
                  <a:srgbClr val="FF0000"/>
                </a:solidFill>
                <a:latin typeface="微軟正黑體" panose="020B0604030504040204" pitchFamily="34" charset="-120"/>
                <a:ea typeface="微軟正黑體" panose="020B0604030504040204" pitchFamily="34" charset="-120"/>
              </a:rPr>
              <a:t>72</a:t>
            </a:r>
            <a:r>
              <a:rPr lang="zh-TW" altLang="en-US" sz="2800" dirty="0">
                <a:solidFill>
                  <a:srgbClr val="FF0000"/>
                </a:solidFill>
                <a:latin typeface="微軟正黑體" panose="020B0604030504040204" pitchFamily="34" charset="-120"/>
                <a:ea typeface="微軟正黑體" panose="020B0604030504040204" pitchFamily="34" charset="-120"/>
              </a:rPr>
              <a:t>年興建完成</a:t>
            </a:r>
            <a:r>
              <a:rPr lang="zh-TW" altLang="en-US" sz="2800" dirty="0">
                <a:solidFill>
                  <a:prstClr val="black"/>
                </a:solidFill>
                <a:latin typeface="微軟正黑體" panose="020B0604030504040204" pitchFamily="34" charset="-120"/>
                <a:ea typeface="微軟正黑體" panose="020B0604030504040204" pitchFamily="34" charset="-120"/>
              </a:rPr>
              <a:t>，原能會乃規劃「清除輻射污染建築物維護公共安全推動方案」，針對民國</a:t>
            </a:r>
            <a:r>
              <a:rPr lang="en-US" altLang="zh-TW" sz="2800" dirty="0">
                <a:solidFill>
                  <a:prstClr val="black"/>
                </a:solidFill>
                <a:latin typeface="微軟正黑體" panose="020B0604030504040204" pitchFamily="34" charset="-120"/>
                <a:ea typeface="微軟正黑體" panose="020B0604030504040204" pitchFamily="34" charset="-120"/>
              </a:rPr>
              <a:t>71</a:t>
            </a:r>
            <a:r>
              <a:rPr lang="zh-TW" altLang="en-US" sz="2800" dirty="0">
                <a:solidFill>
                  <a:prstClr val="black"/>
                </a:solidFill>
                <a:latin typeface="微軟正黑體" panose="020B0604030504040204" pitchFamily="34" charset="-120"/>
                <a:ea typeface="微軟正黑體" panose="020B0604030504040204" pitchFamily="34" charset="-120"/>
              </a:rPr>
              <a:t>至</a:t>
            </a:r>
            <a:r>
              <a:rPr lang="en-US" altLang="zh-TW" sz="2800" dirty="0">
                <a:solidFill>
                  <a:prstClr val="black"/>
                </a:solidFill>
                <a:latin typeface="微軟正黑體" panose="020B0604030504040204" pitchFamily="34" charset="-120"/>
                <a:ea typeface="微軟正黑體" panose="020B0604030504040204" pitchFamily="34" charset="-120"/>
              </a:rPr>
              <a:t>73</a:t>
            </a:r>
            <a:r>
              <a:rPr lang="zh-TW" altLang="en-US" sz="2800" dirty="0">
                <a:solidFill>
                  <a:prstClr val="black"/>
                </a:solidFill>
                <a:latin typeface="微軟正黑體" panose="020B0604030504040204" pitchFamily="34" charset="-120"/>
                <a:ea typeface="微軟正黑體" panose="020B0604030504040204" pitchFamily="34" charset="-120"/>
              </a:rPr>
              <a:t>年間興建完工建築物辦理普查</a:t>
            </a:r>
            <a:r>
              <a:rPr lang="zh-TW" altLang="en-US" sz="2800" dirty="0" smtClean="0">
                <a:solidFill>
                  <a:prstClr val="black"/>
                </a:solidFill>
                <a:latin typeface="微軟正黑體" panose="020B0604030504040204" pitchFamily="34" charset="-120"/>
                <a:ea typeface="微軟正黑體" panose="020B0604030504040204" pitchFamily="34" charset="-120"/>
              </a:rPr>
              <a:t>。</a:t>
            </a:r>
            <a:endParaRPr lang="zh-TW" altLang="en-US" sz="2800" dirty="0">
              <a:solidFill>
                <a:prstClr val="black"/>
              </a:solidFill>
              <a:latin typeface="微軟正黑體" panose="020B0604030504040204" pitchFamily="34" charset="-120"/>
              <a:ea typeface="微軟正黑體" panose="020B0604030504040204" pitchFamily="34" charset="-120"/>
            </a:endParaRPr>
          </a:p>
          <a:p>
            <a:pPr>
              <a:buClr>
                <a:srgbClr val="800080"/>
              </a:buClr>
              <a:defRPr/>
            </a:pPr>
            <a:r>
              <a:rPr lang="zh-TW" altLang="en-US" sz="2800" dirty="0" smtClean="0">
                <a:solidFill>
                  <a:prstClr val="black"/>
                </a:solidFill>
                <a:latin typeface="微軟正黑體" panose="020B0604030504040204" pitchFamily="34" charset="-120"/>
                <a:ea typeface="微軟正黑體" panose="020B0604030504040204" pitchFamily="34" charset="-120"/>
              </a:rPr>
              <a:t>輻射</a:t>
            </a:r>
            <a:r>
              <a:rPr lang="zh-TW" altLang="en-US" sz="2800" dirty="0">
                <a:solidFill>
                  <a:prstClr val="black"/>
                </a:solidFill>
                <a:latin typeface="微軟正黑體" panose="020B0604030504040204" pitchFamily="34" charset="-120"/>
                <a:ea typeface="微軟正黑體" panose="020B0604030504040204" pitchFamily="34" charset="-120"/>
              </a:rPr>
              <a:t>屋分布在</a:t>
            </a:r>
            <a:r>
              <a:rPr lang="zh-TW" altLang="en-US" sz="2800" dirty="0">
                <a:solidFill>
                  <a:srgbClr val="FF0000"/>
                </a:solidFill>
                <a:latin typeface="微軟正黑體" panose="020B0604030504040204" pitchFamily="34" charset="-120"/>
                <a:ea typeface="微軟正黑體" panose="020B0604030504040204" pitchFamily="34" charset="-120"/>
              </a:rPr>
              <a:t>基隆市、台北市、台北縣、桃園縣、新竹縣、新竹市及彰化市</a:t>
            </a:r>
            <a:r>
              <a:rPr lang="zh-TW" altLang="en-US" sz="2800" dirty="0">
                <a:solidFill>
                  <a:prstClr val="black"/>
                </a:solidFill>
                <a:latin typeface="微軟正黑體" panose="020B0604030504040204" pitchFamily="34" charset="-120"/>
                <a:ea typeface="微軟正黑體" panose="020B0604030504040204" pitchFamily="34" charset="-120"/>
              </a:rPr>
              <a:t>等七縣市共發現</a:t>
            </a:r>
            <a:r>
              <a:rPr lang="en-US" altLang="zh-TW" sz="2800" dirty="0">
                <a:solidFill>
                  <a:prstClr val="black"/>
                </a:solidFill>
                <a:latin typeface="微軟正黑體" panose="020B0604030504040204" pitchFamily="34" charset="-120"/>
                <a:ea typeface="微軟正黑體" panose="020B0604030504040204" pitchFamily="34" charset="-120"/>
              </a:rPr>
              <a:t>186</a:t>
            </a:r>
            <a:r>
              <a:rPr lang="zh-TW" altLang="en-US" sz="2800" dirty="0">
                <a:solidFill>
                  <a:prstClr val="black"/>
                </a:solidFill>
                <a:latin typeface="微軟正黑體" panose="020B0604030504040204" pitchFamily="34" charset="-120"/>
                <a:ea typeface="微軟正黑體" panose="020B0604030504040204" pitchFamily="34" charset="-120"/>
              </a:rPr>
              <a:t>處</a:t>
            </a:r>
            <a:r>
              <a:rPr lang="en-US" altLang="zh-TW" sz="2800" dirty="0">
                <a:solidFill>
                  <a:prstClr val="black"/>
                </a:solidFill>
                <a:latin typeface="微軟正黑體" panose="020B0604030504040204" pitchFamily="34" charset="-120"/>
                <a:ea typeface="微軟正黑體" panose="020B0604030504040204" pitchFamily="34" charset="-120"/>
              </a:rPr>
              <a:t>1,649</a:t>
            </a:r>
            <a:r>
              <a:rPr lang="zh-TW" altLang="en-US" sz="2800" dirty="0">
                <a:solidFill>
                  <a:prstClr val="black"/>
                </a:solidFill>
                <a:latin typeface="微軟正黑體" panose="020B0604030504040204" pitchFamily="34" charset="-120"/>
                <a:ea typeface="微軟正黑體" panose="020B0604030504040204" pitchFamily="34" charset="-120"/>
              </a:rPr>
              <a:t>戶。</a:t>
            </a:r>
          </a:p>
          <a:p>
            <a:pPr>
              <a:buClr>
                <a:srgbClr val="800080"/>
              </a:buClr>
              <a:defRPr/>
            </a:pPr>
            <a:r>
              <a:rPr lang="zh-TW" altLang="en-US" sz="2800" dirty="0" smtClean="0">
                <a:solidFill>
                  <a:prstClr val="black"/>
                </a:solidFill>
                <a:latin typeface="微軟正黑體" panose="020B0604030504040204" pitchFamily="34" charset="-120"/>
                <a:ea typeface="微軟正黑體" panose="020B0604030504040204" pitchFamily="34" charset="-120"/>
              </a:rPr>
              <a:t>基隆市</a:t>
            </a:r>
            <a:r>
              <a:rPr lang="zh-TW" altLang="en-US" sz="2800" dirty="0">
                <a:solidFill>
                  <a:prstClr val="black"/>
                </a:solidFill>
                <a:latin typeface="微軟正黑體" panose="020B0604030504040204" pitchFamily="34" charset="-120"/>
                <a:ea typeface="微軟正黑體" panose="020B0604030504040204" pitchFamily="34" charset="-120"/>
              </a:rPr>
              <a:t>、台北市、台北縣、桃園縣等</a:t>
            </a:r>
            <a:r>
              <a:rPr lang="en-US" altLang="zh-TW" sz="2800" dirty="0">
                <a:solidFill>
                  <a:prstClr val="black"/>
                </a:solidFill>
                <a:latin typeface="微軟正黑體" panose="020B0604030504040204" pitchFamily="34" charset="-120"/>
                <a:ea typeface="微軟正黑體" panose="020B0604030504040204" pitchFamily="34" charset="-120"/>
              </a:rPr>
              <a:t>4</a:t>
            </a:r>
            <a:r>
              <a:rPr lang="zh-TW" altLang="en-US" sz="2800" dirty="0">
                <a:solidFill>
                  <a:prstClr val="black"/>
                </a:solidFill>
                <a:latin typeface="微軟正黑體" panose="020B0604030504040204" pitchFamily="34" charset="-120"/>
                <a:ea typeface="微軟正黑體" panose="020B0604030504040204" pitchFamily="34" charset="-120"/>
              </a:rPr>
              <a:t>縣市為以人員偵測及輻射偵測車巡迴偵測，其他縣市則提供熱發光計量劑</a:t>
            </a:r>
            <a:r>
              <a:rPr lang="en-US" altLang="zh-TW" sz="2800" dirty="0">
                <a:solidFill>
                  <a:prstClr val="black"/>
                </a:solidFill>
                <a:latin typeface="微軟正黑體" panose="020B0604030504040204" pitchFamily="34" charset="-120"/>
                <a:ea typeface="微軟正黑體" panose="020B0604030504040204" pitchFamily="34" charset="-120"/>
              </a:rPr>
              <a:t>(TLD)</a:t>
            </a:r>
            <a:r>
              <a:rPr lang="zh-TW" altLang="en-US" sz="2800" dirty="0">
                <a:solidFill>
                  <a:prstClr val="black"/>
                </a:solidFill>
                <a:latin typeface="微軟正黑體" panose="020B0604030504040204" pitchFamily="34" charset="-120"/>
                <a:ea typeface="微軟正黑體" panose="020B0604030504040204" pitchFamily="34" charset="-120"/>
              </a:rPr>
              <a:t>偵測。共計完成檢測</a:t>
            </a:r>
            <a:r>
              <a:rPr lang="en-US" altLang="zh-TW" sz="2800" dirty="0">
                <a:solidFill>
                  <a:prstClr val="black"/>
                </a:solidFill>
                <a:latin typeface="微軟正黑體" panose="020B0604030504040204" pitchFamily="34" charset="-120"/>
                <a:ea typeface="微軟正黑體" panose="020B0604030504040204" pitchFamily="34" charset="-120"/>
              </a:rPr>
              <a:t>359,809</a:t>
            </a:r>
            <a:r>
              <a:rPr lang="zh-TW" altLang="en-US" sz="2800" dirty="0">
                <a:solidFill>
                  <a:prstClr val="black"/>
                </a:solidFill>
                <a:latin typeface="微軟正黑體" panose="020B0604030504040204" pitchFamily="34" charset="-120"/>
                <a:ea typeface="微軟正黑體" panose="020B0604030504040204" pitchFamily="34" charset="-120"/>
              </a:rPr>
              <a:t>戶</a:t>
            </a:r>
            <a:r>
              <a:rPr lang="zh-TW" altLang="en-US" sz="2800" dirty="0" smtClean="0">
                <a:solidFill>
                  <a:prstClr val="black"/>
                </a:solidFill>
                <a:latin typeface="微軟正黑體" panose="020B0604030504040204" pitchFamily="34" charset="-120"/>
                <a:ea typeface="微軟正黑體" panose="020B0604030504040204" pitchFamily="34" charset="-120"/>
              </a:rPr>
              <a:t>。</a:t>
            </a:r>
            <a:endParaRPr lang="zh-TW" altLang="en-US" sz="2800" dirty="0">
              <a:solidFill>
                <a:prstClr val="black"/>
              </a:solidFill>
              <a:latin typeface="微軟正黑體" panose="020B0604030504040204" pitchFamily="34" charset="-120"/>
              <a:ea typeface="微軟正黑體" panose="020B0604030504040204" pitchFamily="34" charset="-120"/>
            </a:endParaRPr>
          </a:p>
        </p:txBody>
      </p:sp>
      <p:sp>
        <p:nvSpPr>
          <p:cNvPr id="87044" name="投影片編號版面配置區 1"/>
          <p:cNvSpPr>
            <a:spLocks noGrp="1"/>
          </p:cNvSpPr>
          <p:nvPr>
            <p:ph type="sldNum" sz="quarter" idx="12"/>
          </p:nvPr>
        </p:nvSpPr>
        <p:spPr>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3F36EAF2-F348-4B82-A3BF-501E96789BD0}" type="slidenum">
              <a:rPr lang="zh-TW" altLang="en-US" sz="1400" smtClean="0">
                <a:solidFill>
                  <a:prstClr val="black"/>
                </a:solidFill>
                <a:latin typeface="Arial" charset="0"/>
                <a:ea typeface="新細明體" charset="-120"/>
              </a:rPr>
              <a:pPr>
                <a:spcBef>
                  <a:spcPct val="0"/>
                </a:spcBef>
                <a:buClrTx/>
                <a:buSzTx/>
                <a:buFontTx/>
                <a:buNone/>
              </a:pPr>
              <a:t>46</a:t>
            </a:fld>
            <a:endParaRPr lang="en-US" altLang="zh-TW" sz="1400" smtClean="0">
              <a:solidFill>
                <a:prstClr val="black"/>
              </a:solidFill>
              <a:latin typeface="Arial" charset="0"/>
              <a:ea typeface="新細明體" charset="-120"/>
            </a:endParaRPr>
          </a:p>
        </p:txBody>
      </p:sp>
      <p:sp>
        <p:nvSpPr>
          <p:cNvPr id="4" name="Text Box 2"/>
          <p:cNvSpPr txBox="1">
            <a:spLocks noChangeArrowheads="1"/>
          </p:cNvSpPr>
          <p:nvPr/>
        </p:nvSpPr>
        <p:spPr bwMode="auto">
          <a:xfrm>
            <a:off x="220489" y="548680"/>
            <a:ext cx="88995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50000"/>
              </a:spcBef>
              <a:buClrTx/>
              <a:buSzTx/>
              <a:buFontTx/>
              <a:buNone/>
            </a:pPr>
            <a:r>
              <a:rPr kumimoji="0" lang="zh-TW" altLang="en-US" sz="4400" b="1" dirty="0" smtClean="0">
                <a:solidFill>
                  <a:prstClr val="black"/>
                </a:solidFill>
              </a:rPr>
              <a:t>國內案例：</a:t>
            </a:r>
            <a:r>
              <a:rPr kumimoji="0" lang="zh-TW" altLang="en-US" sz="4400" b="1" dirty="0" smtClean="0">
                <a:solidFill>
                  <a:srgbClr val="009900"/>
                </a:solidFill>
              </a:rPr>
              <a:t>輻射</a:t>
            </a:r>
            <a:r>
              <a:rPr kumimoji="0" lang="zh-TW" altLang="en-US" sz="4400" b="1" dirty="0">
                <a:solidFill>
                  <a:srgbClr val="009900"/>
                </a:solidFill>
              </a:rPr>
              <a:t>污染鋼筋</a:t>
            </a:r>
            <a:r>
              <a:rPr kumimoji="0" lang="zh-TW" altLang="en-US" sz="4400" b="1" dirty="0" smtClean="0">
                <a:solidFill>
                  <a:srgbClr val="009900"/>
                </a:solidFill>
              </a:rPr>
              <a:t>事件</a:t>
            </a:r>
            <a:r>
              <a:rPr kumimoji="0" lang="en-US" altLang="zh-TW" sz="4400" b="1" dirty="0" smtClean="0">
                <a:solidFill>
                  <a:prstClr val="black"/>
                </a:solidFill>
              </a:rPr>
              <a:t>(2/3)</a:t>
            </a:r>
            <a:endParaRPr kumimoji="0" lang="zh-TW" altLang="en-US" sz="4400" b="1" dirty="0">
              <a:solidFill>
                <a:prstClr val="black"/>
              </a:solidFill>
            </a:endParaRPr>
          </a:p>
        </p:txBody>
      </p:sp>
    </p:spTree>
    <p:extLst>
      <p:ext uri="{BB962C8B-B14F-4D97-AF65-F5344CB8AC3E}">
        <p14:creationId xmlns:p14="http://schemas.microsoft.com/office/powerpoint/2010/main" val="15240157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sz="quarter"/>
          </p:nvPr>
        </p:nvSpPr>
        <p:spPr>
          <a:xfrm>
            <a:off x="-252536" y="1295400"/>
            <a:ext cx="7200900" cy="635000"/>
          </a:xfrm>
        </p:spPr>
        <p:txBody>
          <a:bodyPr/>
          <a:lstStyle/>
          <a:p>
            <a:pPr marL="571500" indent="-571500">
              <a:buFont typeface="Arial" panose="020B0604020202020204" pitchFamily="34" charset="0"/>
              <a:buChar char="•"/>
            </a:pPr>
            <a:r>
              <a:rPr lang="zh-TW" altLang="en-US" sz="3600" dirty="0" smtClean="0">
                <a:latin typeface="微軟正黑體" panose="020B0604030504040204" pitchFamily="34" charset="-120"/>
                <a:ea typeface="微軟正黑體" panose="020B0604030504040204" pitchFamily="34" charset="-120"/>
              </a:rPr>
              <a:t>拆除輻射屋並回收污染鋼筋</a:t>
            </a:r>
          </a:p>
        </p:txBody>
      </p:sp>
      <p:pic>
        <p:nvPicPr>
          <p:cNvPr id="88068" name="Picture 3" descr="DSC0244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50825" y="2022475"/>
            <a:ext cx="2808288" cy="215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69" name="Picture 4" descr="DSC0260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203575" y="2022475"/>
            <a:ext cx="2808288" cy="215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70" name="Picture 6" descr="DSC02636"/>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156325" y="2022475"/>
            <a:ext cx="2808288" cy="215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71" name="Picture 11" descr="DSC06226"/>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203575" y="4325938"/>
            <a:ext cx="2808288" cy="2160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12" descr="DSC062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4325938"/>
            <a:ext cx="28082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13" descr="DSC028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4325938"/>
            <a:ext cx="28082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
          <p:cNvSpPr txBox="1">
            <a:spLocks noChangeArrowheads="1"/>
          </p:cNvSpPr>
          <p:nvPr/>
        </p:nvSpPr>
        <p:spPr bwMode="auto">
          <a:xfrm>
            <a:off x="250825" y="645070"/>
            <a:ext cx="88995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50000"/>
              </a:spcBef>
              <a:buClrTx/>
              <a:buSzTx/>
              <a:buFontTx/>
              <a:buNone/>
            </a:pPr>
            <a:r>
              <a:rPr kumimoji="0" lang="zh-TW" altLang="en-US" sz="4400" b="1" dirty="0" smtClean="0">
                <a:solidFill>
                  <a:prstClr val="black"/>
                </a:solidFill>
              </a:rPr>
              <a:t>國內案例：</a:t>
            </a:r>
            <a:r>
              <a:rPr kumimoji="0" lang="zh-TW" altLang="en-US" sz="4400" b="1" dirty="0" smtClean="0">
                <a:solidFill>
                  <a:srgbClr val="009900"/>
                </a:solidFill>
              </a:rPr>
              <a:t>輻射</a:t>
            </a:r>
            <a:r>
              <a:rPr kumimoji="0" lang="zh-TW" altLang="en-US" sz="4400" b="1" dirty="0">
                <a:solidFill>
                  <a:srgbClr val="009900"/>
                </a:solidFill>
              </a:rPr>
              <a:t>污染鋼筋</a:t>
            </a:r>
            <a:r>
              <a:rPr kumimoji="0" lang="zh-TW" altLang="en-US" sz="4400" b="1" dirty="0" smtClean="0">
                <a:solidFill>
                  <a:srgbClr val="009900"/>
                </a:solidFill>
              </a:rPr>
              <a:t>事件</a:t>
            </a:r>
            <a:r>
              <a:rPr kumimoji="0" lang="en-US" altLang="zh-TW" sz="4400" b="1" dirty="0" smtClean="0">
                <a:solidFill>
                  <a:prstClr val="black"/>
                </a:solidFill>
              </a:rPr>
              <a:t>(3/3)</a:t>
            </a:r>
            <a:endParaRPr kumimoji="0" lang="zh-TW" altLang="en-US" sz="4400" b="1" dirty="0">
              <a:solidFill>
                <a:prstClr val="black"/>
              </a:solidFill>
            </a:endParaRPr>
          </a:p>
        </p:txBody>
      </p:sp>
    </p:spTree>
    <p:extLst>
      <p:ext uri="{BB962C8B-B14F-4D97-AF65-F5344CB8AC3E}">
        <p14:creationId xmlns:p14="http://schemas.microsoft.com/office/powerpoint/2010/main" val="20946414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79512" y="983984"/>
            <a:ext cx="8982302" cy="6155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89091" name="標題 1"/>
          <p:cNvSpPr>
            <a:spLocks noGrp="1"/>
          </p:cNvSpPr>
          <p:nvPr>
            <p:ph type="title" sz="quarter"/>
          </p:nvPr>
        </p:nvSpPr>
        <p:spPr>
          <a:xfrm>
            <a:off x="508001" y="632417"/>
            <a:ext cx="8447087" cy="669658"/>
          </a:xfrm>
        </p:spPr>
        <p:txBody>
          <a:bodyPr/>
          <a:lstStyle/>
          <a:p>
            <a:r>
              <a:rPr lang="zh-TW" altLang="en-US" sz="4000" b="1" dirty="0" smtClean="0">
                <a:latin typeface="微軟正黑體" panose="020B0604030504040204" pitchFamily="34" charset="-120"/>
                <a:ea typeface="微軟正黑體" panose="020B0604030504040204" pitchFamily="34" charset="-120"/>
              </a:rPr>
              <a:t>貨車輻射偵測與無放射性污染證明</a:t>
            </a:r>
          </a:p>
        </p:txBody>
      </p:sp>
      <p:sp>
        <p:nvSpPr>
          <p:cNvPr id="89092" name="內容版面配置區 2"/>
          <p:cNvSpPr>
            <a:spLocks noGrp="1"/>
          </p:cNvSpPr>
          <p:nvPr>
            <p:ph sz="quarter" idx="1"/>
          </p:nvPr>
        </p:nvSpPr>
        <p:spPr/>
        <p:txBody>
          <a:bodyPr/>
          <a:lstStyle/>
          <a:p>
            <a:endParaRPr lang="zh-TW" altLang="en-US" smtClean="0"/>
          </a:p>
        </p:txBody>
      </p:sp>
      <p:sp>
        <p:nvSpPr>
          <p:cNvPr id="89093" name="內容版面配置區 3"/>
          <p:cNvSpPr>
            <a:spLocks noGrp="1"/>
          </p:cNvSpPr>
          <p:nvPr>
            <p:ph sz="quarter" idx="2"/>
          </p:nvPr>
        </p:nvSpPr>
        <p:spPr/>
        <p:txBody>
          <a:bodyPr/>
          <a:lstStyle/>
          <a:p>
            <a:endParaRPr lang="zh-TW" altLang="en-US" smtClean="0"/>
          </a:p>
        </p:txBody>
      </p:sp>
      <p:sp>
        <p:nvSpPr>
          <p:cNvPr id="89094" name="內容版面配置區 4"/>
          <p:cNvSpPr>
            <a:spLocks noGrp="1"/>
          </p:cNvSpPr>
          <p:nvPr>
            <p:ph sz="quarter" idx="3"/>
          </p:nvPr>
        </p:nvSpPr>
        <p:spPr/>
        <p:txBody>
          <a:bodyPr/>
          <a:lstStyle/>
          <a:p>
            <a:endParaRPr lang="zh-TW" altLang="en-US" smtClean="0"/>
          </a:p>
        </p:txBody>
      </p:sp>
      <p:sp>
        <p:nvSpPr>
          <p:cNvPr id="89095" name="內容版面配置區 5"/>
          <p:cNvSpPr>
            <a:spLocks noGrp="1"/>
          </p:cNvSpPr>
          <p:nvPr>
            <p:ph sz="quarter" idx="4"/>
          </p:nvPr>
        </p:nvSpPr>
        <p:spPr/>
        <p:txBody>
          <a:bodyPr/>
          <a:lstStyle/>
          <a:p>
            <a:endParaRPr lang="zh-TW" altLang="en-US" smtClean="0"/>
          </a:p>
        </p:txBody>
      </p:sp>
      <p:pic>
        <p:nvPicPr>
          <p:cNvPr id="89096" name="Picture 2" descr="DSCN37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329" y="1256094"/>
            <a:ext cx="3803650" cy="2604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7" name="Picture 8" descr="DSC018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396" y="1276010"/>
            <a:ext cx="3737708" cy="2565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89098" name="物件 8" descr="P1030799"/>
          <p:cNvGraphicFramePr>
            <a:graphicFrameLocks noGrp="1" noChangeAspect="1"/>
          </p:cNvGraphicFramePr>
          <p:nvPr>
            <p:extLst/>
          </p:nvPr>
        </p:nvGraphicFramePr>
        <p:xfrm>
          <a:off x="611329" y="4132911"/>
          <a:ext cx="3803650" cy="2609202"/>
        </p:xfrm>
        <a:graphic>
          <a:graphicData uri="http://schemas.openxmlformats.org/presentationml/2006/ole">
            <mc:AlternateContent xmlns:mc="http://schemas.openxmlformats.org/markup-compatibility/2006">
              <mc:Choice xmlns:v="urn:schemas-microsoft-com:vml" Requires="v">
                <p:oleObj spid="_x0000_s276542" name="點陣圖影像" r:id="rId5" imgW="9742857" imgH="8485714" progId="PBrush">
                  <p:embed/>
                </p:oleObj>
              </mc:Choice>
              <mc:Fallback>
                <p:oleObj name="點陣圖影像" r:id="rId5" imgW="9742857" imgH="8485714" progId="PBrush">
                  <p:embed/>
                  <p:pic>
                    <p:nvPicPr>
                      <p:cNvPr id="89098" name="物件 8" descr="P1030799"/>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329" y="4132911"/>
                        <a:ext cx="3803650" cy="2609202"/>
                      </a:xfrm>
                      <a:prstGeom prst="rect">
                        <a:avLst/>
                      </a:prstGeom>
                      <a:noFill/>
                      <a:ln>
                        <a:noFill/>
                      </a:ln>
                      <a:extLst/>
                    </p:spPr>
                  </p:pic>
                </p:oleObj>
              </mc:Fallback>
            </mc:AlternateContent>
          </a:graphicData>
        </a:graphic>
      </p:graphicFrame>
      <p:graphicFrame>
        <p:nvGraphicFramePr>
          <p:cNvPr id="89099" name="物件 9"/>
          <p:cNvGraphicFramePr>
            <a:graphicFrameLocks noGrp="1" noChangeAspect="1"/>
          </p:cNvGraphicFramePr>
          <p:nvPr>
            <p:extLst/>
          </p:nvPr>
        </p:nvGraphicFramePr>
        <p:xfrm>
          <a:off x="4857980" y="4086874"/>
          <a:ext cx="3805149" cy="2609201"/>
        </p:xfrm>
        <a:graphic>
          <a:graphicData uri="http://schemas.openxmlformats.org/presentationml/2006/ole">
            <mc:AlternateContent xmlns:mc="http://schemas.openxmlformats.org/markup-compatibility/2006">
              <mc:Choice xmlns:v="urn:schemas-microsoft-com:vml" Requires="v">
                <p:oleObj spid="_x0000_s276543" name="點陣圖影像" r:id="rId7" imgW="10390476" imgH="8523810" progId="PBrush">
                  <p:embed/>
                </p:oleObj>
              </mc:Choice>
              <mc:Fallback>
                <p:oleObj name="點陣圖影像" r:id="rId7" imgW="10390476" imgH="8523810" progId="PBrush">
                  <p:embed/>
                  <p:pic>
                    <p:nvPicPr>
                      <p:cNvPr id="89099" name="物件 9"/>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980" y="4086874"/>
                        <a:ext cx="3805149" cy="2609201"/>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2930974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673850"/>
            <a:ext cx="9143999" cy="0"/>
          </a:xfrm>
          <a:custGeom>
            <a:avLst/>
            <a:gdLst/>
            <a:ahLst/>
            <a:cxnLst/>
            <a:rect l="l" t="t" r="r" b="b"/>
            <a:pathLst>
              <a:path w="9143999">
                <a:moveTo>
                  <a:pt x="0" y="0"/>
                </a:moveTo>
                <a:lnTo>
                  <a:pt x="9143999" y="0"/>
                </a:lnTo>
              </a:path>
            </a:pathLst>
          </a:custGeom>
          <a:ln w="48895">
            <a:solidFill>
              <a:srgbClr val="A6A6A6"/>
            </a:solidFill>
          </a:ln>
        </p:spPr>
        <p:txBody>
          <a:bodyPr wrap="square" lIns="0" tIns="0" rIns="0" bIns="0" rtlCol="0">
            <a:noAutofit/>
          </a:bodyPr>
          <a:lstStyle/>
          <a:p>
            <a:endParaRPr>
              <a:solidFill>
                <a:prstClr val="black"/>
              </a:solidFill>
            </a:endParaRPr>
          </a:p>
        </p:txBody>
      </p:sp>
      <p:sp>
        <p:nvSpPr>
          <p:cNvPr id="3" name="object 3"/>
          <p:cNvSpPr/>
          <p:nvPr/>
        </p:nvSpPr>
        <p:spPr>
          <a:xfrm>
            <a:off x="0" y="6721474"/>
            <a:ext cx="9144000" cy="128587"/>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5" name="object 5"/>
          <p:cNvSpPr/>
          <p:nvPr/>
        </p:nvSpPr>
        <p:spPr>
          <a:xfrm>
            <a:off x="5410200" y="3074987"/>
            <a:ext cx="3302000" cy="3219450"/>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6" name="object 6"/>
          <p:cNvSpPr txBox="1"/>
          <p:nvPr/>
        </p:nvSpPr>
        <p:spPr>
          <a:xfrm>
            <a:off x="381001" y="1666240"/>
            <a:ext cx="8392540" cy="1153160"/>
          </a:xfrm>
          <a:prstGeom prst="rect">
            <a:avLst/>
          </a:prstGeom>
        </p:spPr>
        <p:txBody>
          <a:bodyPr vert="horz" wrap="square" lIns="0" tIns="0" rIns="0" bIns="0" rtlCol="0">
            <a:noAutofit/>
          </a:bodyPr>
          <a:lstStyle/>
          <a:p>
            <a:pPr marL="12700"/>
            <a:r>
              <a:rPr sz="6600" b="1" spc="-60" baseline="-2083" dirty="0" smtClean="0">
                <a:solidFill>
                  <a:srgbClr val="0000FF"/>
                </a:solidFill>
                <a:effectLst>
                  <a:outerShdw blurRad="38100" dist="38100" dir="2700000" algn="tl">
                    <a:srgbClr val="000000">
                      <a:alpha val="43137"/>
                    </a:srgbClr>
                  </a:outerShdw>
                </a:effectLst>
                <a:latin typeface="微軟正黑體"/>
                <a:cs typeface="微軟正黑體"/>
              </a:rPr>
              <a:t>核安監管中心</a:t>
            </a:r>
            <a:r>
              <a:rPr sz="6000" b="1" spc="22" baseline="-2083" dirty="0" smtClean="0">
                <a:solidFill>
                  <a:srgbClr val="FF0000"/>
                </a:solidFill>
                <a:latin typeface="微軟正黑體"/>
                <a:cs typeface="微軟正黑體"/>
              </a:rPr>
              <a:t> </a:t>
            </a:r>
            <a:r>
              <a:rPr sz="3600" b="1" spc="-5" dirty="0" smtClean="0">
                <a:solidFill>
                  <a:prstClr val="black"/>
                </a:solidFill>
                <a:latin typeface="微軟正黑體"/>
                <a:cs typeface="微軟正黑體"/>
              </a:rPr>
              <a:t>-</a:t>
            </a:r>
            <a:r>
              <a:rPr sz="3600" b="1" dirty="0" smtClean="0">
                <a:solidFill>
                  <a:prstClr val="black"/>
                </a:solidFill>
                <a:latin typeface="微軟正黑體"/>
                <a:cs typeface="微軟正黑體"/>
              </a:rPr>
              <a:t>輻射事件單一通報窗口</a:t>
            </a:r>
            <a:endParaRPr sz="3600" dirty="0">
              <a:solidFill>
                <a:prstClr val="black"/>
              </a:solidFill>
              <a:latin typeface="微軟正黑體"/>
              <a:cs typeface="微軟正黑體"/>
            </a:endParaRPr>
          </a:p>
          <a:p>
            <a:pPr>
              <a:lnSpc>
                <a:spcPts val="900"/>
              </a:lnSpc>
              <a:spcBef>
                <a:spcPts val="45"/>
              </a:spcBef>
            </a:pPr>
            <a:endParaRPr sz="900" dirty="0">
              <a:solidFill>
                <a:prstClr val="black"/>
              </a:solidFill>
            </a:endParaRPr>
          </a:p>
          <a:p>
            <a:pPr marL="42545">
              <a:lnSpc>
                <a:spcPts val="3335"/>
              </a:lnSpc>
            </a:pPr>
            <a:r>
              <a:rPr lang="zh-TW" altLang="en-US" sz="2800" b="1" spc="-20" dirty="0" smtClean="0">
                <a:solidFill>
                  <a:prstClr val="black"/>
                </a:solidFill>
                <a:latin typeface="微軟正黑體"/>
                <a:cs typeface="微軟正黑體"/>
              </a:rPr>
              <a:t>  </a:t>
            </a:r>
            <a:r>
              <a:rPr sz="2800" b="1" spc="-20" dirty="0" smtClean="0">
                <a:solidFill>
                  <a:prstClr val="black"/>
                </a:solidFill>
                <a:latin typeface="微軟正黑體"/>
                <a:cs typeface="微軟正黑體"/>
              </a:rPr>
              <a:t>24</a:t>
            </a:r>
            <a:r>
              <a:rPr sz="2800" b="1" spc="-30" dirty="0" smtClean="0">
                <a:solidFill>
                  <a:prstClr val="black"/>
                </a:solidFill>
                <a:latin typeface="微軟正黑體"/>
                <a:cs typeface="微軟正黑體"/>
              </a:rPr>
              <a:t>小時通報專線：</a:t>
            </a:r>
            <a:r>
              <a:rPr sz="2800" b="1" spc="-20" dirty="0" smtClean="0">
                <a:solidFill>
                  <a:srgbClr val="FF0000"/>
                </a:solidFill>
                <a:latin typeface="微軟正黑體"/>
                <a:cs typeface="微軟正黑體"/>
              </a:rPr>
              <a:t>080</a:t>
            </a:r>
            <a:r>
              <a:rPr sz="2800" b="1" spc="-15" dirty="0" smtClean="0">
                <a:solidFill>
                  <a:srgbClr val="FF0000"/>
                </a:solidFill>
                <a:latin typeface="微軟正黑體"/>
                <a:cs typeface="微軟正黑體"/>
              </a:rPr>
              <a:t>0</a:t>
            </a:r>
            <a:r>
              <a:rPr sz="2800" b="1" spc="-20" dirty="0" smtClean="0">
                <a:solidFill>
                  <a:srgbClr val="FF0000"/>
                </a:solidFill>
                <a:latin typeface="微軟正黑體"/>
                <a:cs typeface="微軟正黑體"/>
              </a:rPr>
              <a:t>-08892</a:t>
            </a:r>
            <a:r>
              <a:rPr sz="2800" b="1" spc="-15" dirty="0" smtClean="0">
                <a:solidFill>
                  <a:srgbClr val="FF0000"/>
                </a:solidFill>
                <a:latin typeface="微軟正黑體"/>
                <a:cs typeface="微軟正黑體"/>
              </a:rPr>
              <a:t>8</a:t>
            </a:r>
            <a:r>
              <a:rPr sz="2800" b="1" spc="-30" dirty="0" smtClean="0">
                <a:solidFill>
                  <a:srgbClr val="FF0000"/>
                </a:solidFill>
                <a:latin typeface="微軟正黑體"/>
                <a:cs typeface="微軟正黑體"/>
              </a:rPr>
              <a:t>；</a:t>
            </a:r>
            <a:r>
              <a:rPr sz="2800" b="1" spc="-20" dirty="0" smtClean="0">
                <a:solidFill>
                  <a:srgbClr val="FF0000"/>
                </a:solidFill>
                <a:latin typeface="微軟正黑體"/>
                <a:cs typeface="微軟正黑體"/>
              </a:rPr>
              <a:t>0</a:t>
            </a:r>
            <a:r>
              <a:rPr sz="2800" b="1" spc="-30" dirty="0" smtClean="0">
                <a:solidFill>
                  <a:srgbClr val="FF0000"/>
                </a:solidFill>
                <a:latin typeface="微軟正黑體"/>
                <a:cs typeface="微軟正黑體"/>
              </a:rPr>
              <a:t>2</a:t>
            </a:r>
            <a:r>
              <a:rPr sz="2800" b="1" spc="-20" dirty="0" smtClean="0">
                <a:solidFill>
                  <a:srgbClr val="FF0000"/>
                </a:solidFill>
                <a:latin typeface="微軟正黑體"/>
                <a:cs typeface="微軟正黑體"/>
              </a:rPr>
              <a:t>-8</a:t>
            </a:r>
            <a:r>
              <a:rPr sz="2800" b="1" spc="-30" dirty="0" smtClean="0">
                <a:solidFill>
                  <a:srgbClr val="FF0000"/>
                </a:solidFill>
                <a:latin typeface="微軟正黑體"/>
                <a:cs typeface="微軟正黑體"/>
              </a:rPr>
              <a:t>2</a:t>
            </a:r>
            <a:r>
              <a:rPr sz="2800" b="1" spc="-20" dirty="0" smtClean="0">
                <a:solidFill>
                  <a:srgbClr val="FF0000"/>
                </a:solidFill>
                <a:latin typeface="微軟正黑體"/>
                <a:cs typeface="微軟正黑體"/>
              </a:rPr>
              <a:t>3172</a:t>
            </a:r>
            <a:r>
              <a:rPr sz="2800" b="1" spc="-35" dirty="0" smtClean="0">
                <a:solidFill>
                  <a:srgbClr val="FF0000"/>
                </a:solidFill>
                <a:latin typeface="微軟正黑體"/>
                <a:cs typeface="微軟正黑體"/>
              </a:rPr>
              <a:t>5</a:t>
            </a:r>
            <a:r>
              <a:rPr sz="2800" b="1" spc="-20" dirty="0" smtClean="0">
                <a:solidFill>
                  <a:srgbClr val="FF0000"/>
                </a:solidFill>
                <a:latin typeface="微軟正黑體"/>
                <a:cs typeface="微軟正黑體"/>
              </a:rPr>
              <a:t>0</a:t>
            </a:r>
            <a:endParaRPr sz="2800" dirty="0">
              <a:solidFill>
                <a:prstClr val="black"/>
              </a:solidFill>
              <a:latin typeface="微軟正黑體"/>
              <a:cs typeface="微軟正黑體"/>
            </a:endParaRPr>
          </a:p>
        </p:txBody>
      </p:sp>
      <p:sp>
        <p:nvSpPr>
          <p:cNvPr id="10" name="object 10"/>
          <p:cNvSpPr/>
          <p:nvPr/>
        </p:nvSpPr>
        <p:spPr>
          <a:xfrm>
            <a:off x="7511795" y="522731"/>
            <a:ext cx="944879" cy="1341120"/>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
        <p:nvSpPr>
          <p:cNvPr id="12" name="object 12"/>
          <p:cNvSpPr txBox="1"/>
          <p:nvPr/>
        </p:nvSpPr>
        <p:spPr>
          <a:xfrm>
            <a:off x="8621141" y="6350406"/>
            <a:ext cx="304800" cy="224790"/>
          </a:xfrm>
          <a:prstGeom prst="rect">
            <a:avLst/>
          </a:prstGeom>
        </p:spPr>
        <p:txBody>
          <a:bodyPr vert="horz" wrap="square" lIns="0" tIns="0" rIns="0" bIns="0" rtlCol="0">
            <a:noAutofit/>
          </a:bodyPr>
          <a:lstStyle/>
          <a:p>
            <a:pPr marL="25400"/>
            <a:fld id="{81D60167-4931-47E6-BA6A-407CBD079E47}" type="slidenum">
              <a:rPr sz="1400" dirty="0" smtClean="0">
                <a:solidFill>
                  <a:srgbClr val="464652"/>
                </a:solidFill>
                <a:latin typeface="Arial"/>
                <a:cs typeface="Arial"/>
              </a:rPr>
              <a:pPr marL="25400"/>
              <a:t>49</a:t>
            </a:fld>
            <a:endParaRPr sz="1400" dirty="0">
              <a:solidFill>
                <a:prstClr val="black"/>
              </a:solidFill>
              <a:latin typeface="Arial"/>
              <a:cs typeface="Arial"/>
            </a:endParaRPr>
          </a:p>
        </p:txBody>
      </p:sp>
      <p:sp>
        <p:nvSpPr>
          <p:cNvPr id="13" name="Rectangle 2"/>
          <p:cNvSpPr txBox="1">
            <a:spLocks noChangeArrowheads="1"/>
          </p:cNvSpPr>
          <p:nvPr/>
        </p:nvSpPr>
        <p:spPr>
          <a:xfrm>
            <a:off x="288847" y="779318"/>
            <a:ext cx="8620125" cy="838200"/>
          </a:xfrm>
          <a:prstGeom prst="rect">
            <a:avLst/>
          </a:prstGeom>
        </p:spPr>
        <p:txBody>
          <a:bodyPr/>
          <a:lstStyle>
            <a:lvl1pPr algn="ctr" rtl="0" eaLnBrk="0" fontAlgn="base" hangingPunct="0">
              <a:spcBef>
                <a:spcPct val="0"/>
              </a:spcBef>
              <a:spcAft>
                <a:spcPct val="0"/>
              </a:spcAft>
              <a:defRPr kumimoji="1" sz="3500" kern="1200">
                <a:solidFill>
                  <a:schemeClr val="tx2"/>
                </a:solidFill>
                <a:latin typeface="微軟正黑體" panose="020B0604030504040204" pitchFamily="34" charset="-120"/>
                <a:ea typeface="微軟正黑體" panose="020B0604030504040204" pitchFamily="34"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eaLnBrk="1" hangingPunct="1">
              <a:defRPr/>
            </a:pPr>
            <a:r>
              <a:rPr lang="zh-TW" altLang="en-US" sz="4800" b="1" dirty="0" smtClean="0">
                <a:solidFill>
                  <a:srgbClr val="FF0000"/>
                </a:solidFill>
                <a:effectLst>
                  <a:outerShdw blurRad="38100" dist="38100" dir="2700000" algn="tl">
                    <a:srgbClr val="C0C0C0"/>
                  </a:outerShdw>
                </a:effectLst>
              </a:rPr>
              <a:t>立即</a:t>
            </a:r>
            <a:r>
              <a:rPr lang="zh-TW" altLang="en-US" sz="4800" b="1" dirty="0">
                <a:solidFill>
                  <a:srgbClr val="FF0000"/>
                </a:solidFill>
                <a:effectLst>
                  <a:outerShdw blurRad="38100" dist="38100" dir="2700000" algn="tl">
                    <a:srgbClr val="C0C0C0"/>
                  </a:outerShdw>
                </a:effectLst>
              </a:rPr>
              <a:t>通報</a:t>
            </a:r>
            <a:endParaRPr lang="zh-TW" altLang="en-US" sz="4800" b="1" dirty="0">
              <a:solidFill>
                <a:srgbClr val="006600"/>
              </a:solidFill>
              <a:effectLst>
                <a:outerShdw blurRad="38100" dist="38100" dir="2700000" algn="tl">
                  <a:srgbClr val="C0C0C0"/>
                </a:outerShdw>
              </a:effectLst>
            </a:endParaRPr>
          </a:p>
        </p:txBody>
      </p:sp>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222" y="3050805"/>
            <a:ext cx="5135528" cy="3426195"/>
          </a:xfrm>
          <a:prstGeom prst="rect">
            <a:avLst/>
          </a:prstGeom>
        </p:spPr>
      </p:pic>
    </p:spTree>
    <p:extLst>
      <p:ext uri="{BB962C8B-B14F-4D97-AF65-F5344CB8AC3E}">
        <p14:creationId xmlns:p14="http://schemas.microsoft.com/office/powerpoint/2010/main" val="1912259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編號版面配置區 4"/>
          <p:cNvSpPr>
            <a:spLocks noGrp="1"/>
          </p:cNvSpPr>
          <p:nvPr>
            <p:ph type="sldNum" sz="quarter" idx="4294967295"/>
          </p:nvPr>
        </p:nvSpPr>
        <p:spPr>
          <a:xfrm>
            <a:off x="8459868" y="6400800"/>
            <a:ext cx="68413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fld id="{B089077C-FBAE-3B48-B1BF-0BF437B55ABB}" type="slidenum">
              <a:rPr lang="en-US" altLang="zh-TW">
                <a:solidFill>
                  <a:prstClr val="black"/>
                </a:solidFill>
                <a:latin typeface="微軟正黑體" charset="-120"/>
                <a:ea typeface="微軟正黑體" charset="-120"/>
                <a:cs typeface="微軟正黑體" charset="-120"/>
              </a:rPr>
              <a:pPr algn="ctr"/>
              <a:t>5</a:t>
            </a:fld>
            <a:endParaRPr lang="en-US" altLang="zh-TW" dirty="0">
              <a:solidFill>
                <a:prstClr val="black"/>
              </a:solidFill>
              <a:latin typeface="微軟正黑體" charset="-120"/>
              <a:ea typeface="微軟正黑體" charset="-120"/>
              <a:cs typeface="微軟正黑體"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180958"/>
            <a:ext cx="3048000" cy="1991242"/>
          </a:xfrm>
          <a:prstGeom prst="rect">
            <a:avLst/>
          </a:prstGeom>
        </p:spPr>
      </p:pic>
      <p:pic>
        <p:nvPicPr>
          <p:cNvPr id="7" name="圖片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0176" y="1600194"/>
            <a:ext cx="6766624" cy="461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a:spLocks noChangeArrowheads="1"/>
          </p:cNvSpPr>
          <p:nvPr/>
        </p:nvSpPr>
        <p:spPr bwMode="auto">
          <a:xfrm>
            <a:off x="152400" y="6172200"/>
            <a:ext cx="6019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sz="1000" dirty="0">
                <a:solidFill>
                  <a:prstClr val="white">
                    <a:lumMod val="65000"/>
                  </a:prstClr>
                </a:solidFill>
                <a:latin typeface="Microsoft JhengHei" charset="-120"/>
                <a:ea typeface="Microsoft JhengHei" charset="-120"/>
                <a:cs typeface="Microsoft JhengHei" charset="-120"/>
              </a:rPr>
              <a:t>圖片來源</a:t>
            </a:r>
            <a:r>
              <a:rPr lang="zh-TW" altLang="en-US" sz="1000" dirty="0" smtClean="0">
                <a:solidFill>
                  <a:prstClr val="white">
                    <a:lumMod val="65000"/>
                  </a:prstClr>
                </a:solidFill>
                <a:latin typeface="Microsoft JhengHei" charset="-120"/>
                <a:ea typeface="Microsoft JhengHei" charset="-120"/>
                <a:cs typeface="Microsoft JhengHei" charset="-120"/>
              </a:rPr>
              <a:t>：</a:t>
            </a:r>
            <a:r>
              <a:rPr lang="en-US" altLang="zh-TW" sz="1000" dirty="0" smtClean="0">
                <a:solidFill>
                  <a:prstClr val="white">
                    <a:lumMod val="65000"/>
                  </a:prstClr>
                </a:solidFill>
                <a:latin typeface="Microsoft JhengHei" charset="-120"/>
                <a:ea typeface="Microsoft JhengHei" charset="-120"/>
                <a:cs typeface="Microsoft JhengHei" charset="-120"/>
              </a:rPr>
              <a:t> http://</a:t>
            </a:r>
            <a:r>
              <a:rPr lang="en-US" altLang="zh-TW" sz="1000" dirty="0" err="1" smtClean="0">
                <a:solidFill>
                  <a:prstClr val="white">
                    <a:lumMod val="65000"/>
                  </a:prstClr>
                </a:solidFill>
                <a:latin typeface="Microsoft JhengHei" charset="-120"/>
                <a:ea typeface="Microsoft JhengHei" charset="-120"/>
                <a:cs typeface="Microsoft JhengHei" charset="-120"/>
              </a:rPr>
              <a:t>chemistry.tutorvista.com</a:t>
            </a:r>
            <a:r>
              <a:rPr lang="en-US" altLang="zh-TW" sz="1000" dirty="0" smtClean="0">
                <a:solidFill>
                  <a:prstClr val="white">
                    <a:lumMod val="65000"/>
                  </a:prstClr>
                </a:solidFill>
                <a:latin typeface="Microsoft JhengHei" charset="-120"/>
                <a:ea typeface="Microsoft JhengHei" charset="-120"/>
                <a:cs typeface="Microsoft JhengHei" charset="-120"/>
              </a:rPr>
              <a:t>/nuclear-chemistry/</a:t>
            </a:r>
            <a:r>
              <a:rPr lang="en-US" altLang="zh-TW" sz="1000" dirty="0" err="1" smtClean="0">
                <a:solidFill>
                  <a:prstClr val="white">
                    <a:lumMod val="65000"/>
                  </a:prstClr>
                </a:solidFill>
                <a:latin typeface="Microsoft JhengHei" charset="-120"/>
                <a:ea typeface="Microsoft JhengHei" charset="-120"/>
                <a:cs typeface="Microsoft JhengHei" charset="-120"/>
              </a:rPr>
              <a:t>radioactivity.html</a:t>
            </a:r>
            <a:endParaRPr lang="en-US" altLang="zh-TW" sz="1000" dirty="0">
              <a:solidFill>
                <a:prstClr val="white">
                  <a:lumMod val="65000"/>
                </a:prstClr>
              </a:solidFill>
              <a:latin typeface="Microsoft JhengHei" charset="-120"/>
              <a:ea typeface="Microsoft JhengHei" charset="-120"/>
              <a:cs typeface="Microsoft JhengHei" charset="-120"/>
            </a:endParaRPr>
          </a:p>
        </p:txBody>
      </p:sp>
      <p:sp>
        <p:nvSpPr>
          <p:cNvPr id="9" name="Rectangle 2"/>
          <p:cNvSpPr>
            <a:spLocks noGrp="1" noChangeArrowheads="1"/>
          </p:cNvSpPr>
          <p:nvPr/>
        </p:nvSpPr>
        <p:spPr bwMode="auto">
          <a:xfrm>
            <a:off x="304800" y="930275"/>
            <a:ext cx="4191000" cy="669925"/>
          </a:xfrm>
          <a:prstGeom prst="rect">
            <a:avLst/>
          </a:prstGeom>
          <a:extLst/>
        </p:spPr>
        <p:txBody>
          <a:bodyPr vert="horz" wrap="square" lIns="0" tIns="0" rIns="0" bIns="0" rtlCol="0">
            <a:noAutofit/>
          </a:bodyPr>
          <a:lstStyle/>
          <a:p>
            <a:pPr marL="12700">
              <a:lnSpc>
                <a:spcPts val="6434"/>
              </a:lnSpc>
            </a:pPr>
            <a:r>
              <a:rPr lang="zh-TW" altLang="en-US" sz="4200" b="1" dirty="0">
                <a:solidFill>
                  <a:srgbClr val="006600"/>
                </a:solidFill>
                <a:latin typeface="微軟正黑體" panose="020B0604030504040204" pitchFamily="34" charset="-120"/>
                <a:ea typeface="微軟正黑體" panose="020B0604030504040204" pitchFamily="34" charset="-120"/>
                <a:cs typeface="微軟正黑體"/>
              </a:rPr>
              <a:t>游離</a:t>
            </a:r>
            <a:r>
              <a:rPr lang="zh-TW" altLang="en-US" sz="4200" b="1" dirty="0" smtClean="0">
                <a:solidFill>
                  <a:srgbClr val="006600"/>
                </a:solidFill>
                <a:latin typeface="微軟正黑體" panose="020B0604030504040204" pitchFamily="34" charset="-120"/>
                <a:ea typeface="微軟正黑體" panose="020B0604030504040204" pitchFamily="34" charset="-120"/>
                <a:cs typeface="微軟正黑體"/>
              </a:rPr>
              <a:t>輻射的種類</a:t>
            </a:r>
            <a:endParaRPr lang="zh-TW" altLang="en-US" sz="4200" b="1" dirty="0">
              <a:solidFill>
                <a:srgbClr val="006600"/>
              </a:solidFill>
              <a:latin typeface="微軟正黑體" panose="020B0604030504040204" pitchFamily="34" charset="-120"/>
              <a:ea typeface="微軟正黑體" panose="020B0604030504040204" pitchFamily="34" charset="-120"/>
              <a:cs typeface="微軟正黑體"/>
            </a:endParaRPr>
          </a:p>
        </p:txBody>
      </p:sp>
    </p:spTree>
    <p:extLst>
      <p:ext uri="{BB962C8B-B14F-4D97-AF65-F5344CB8AC3E}">
        <p14:creationId xmlns:p14="http://schemas.microsoft.com/office/powerpoint/2010/main" val="41928761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ext uri="{D42A27DB-BD31-4B8C-83A1-F6EECF244321}">
                <p14:modId xmlns:p14="http://schemas.microsoft.com/office/powerpoint/2010/main" val="164550900"/>
              </p:ext>
            </p:extLst>
          </p:nvPr>
        </p:nvGraphicFramePr>
        <p:xfrm>
          <a:off x="2123728" y="2060848"/>
          <a:ext cx="5400898" cy="3817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7" name="Rectangle 7"/>
          <p:cNvSpPr>
            <a:spLocks/>
          </p:cNvSpPr>
          <p:nvPr/>
        </p:nvSpPr>
        <p:spPr bwMode="auto">
          <a:xfrm>
            <a:off x="323850" y="765175"/>
            <a:ext cx="8323263" cy="863600"/>
          </a:xfrm>
          <a:prstGeom prst="rect">
            <a:avLst/>
          </a:prstGeom>
          <a:noFill/>
          <a:ln w="9525">
            <a:noFill/>
            <a:miter lim="800000"/>
            <a:headEnd/>
            <a:tailEnd/>
          </a:ln>
        </p:spPr>
        <p:txBody>
          <a:bodyPr anchor="ctr"/>
          <a:lstStyle/>
          <a:p>
            <a:pPr algn="ctr">
              <a:defRPr/>
            </a:pPr>
            <a:r>
              <a:rPr kumimoji="0" lang="zh-TW" altLang="en-US" sz="4800" b="1" dirty="0">
                <a:solidFill>
                  <a:schemeClr val="tx2"/>
                </a:solidFill>
                <a:effectLst>
                  <a:outerShdw blurRad="38100" dist="38100" dir="2700000" algn="tl">
                    <a:srgbClr val="C0C0C0"/>
                  </a:outerShdw>
                </a:effectLst>
                <a:ea typeface="標楷體" pitchFamily="65" charset="-120"/>
              </a:rPr>
              <a:t>簡報大綱</a:t>
            </a:r>
          </a:p>
        </p:txBody>
      </p:sp>
      <p:sp>
        <p:nvSpPr>
          <p:cNvPr id="4" name="投影片編號版面配置區 3"/>
          <p:cNvSpPr>
            <a:spLocks noGrp="1"/>
          </p:cNvSpPr>
          <p:nvPr>
            <p:ph type="sldNum" sz="quarter" idx="12"/>
          </p:nvPr>
        </p:nvSpPr>
        <p:spPr/>
        <p:txBody>
          <a:bodyPr/>
          <a:lstStyle/>
          <a:p>
            <a:pPr>
              <a:defRPr/>
            </a:pPr>
            <a:fld id="{40E0332F-A29C-4F97-A5A6-9E8A7301A83C}" type="slidenum">
              <a:rPr lang="en-US" altLang="zh-TW" smtClean="0"/>
              <a:pPr>
                <a:defRPr/>
              </a:pPr>
              <a:t>50</a:t>
            </a:fld>
            <a:endParaRPr lang="en-US" altLang="zh-TW"/>
          </a:p>
        </p:txBody>
      </p:sp>
    </p:spTree>
    <p:extLst>
      <p:ext uri="{BB962C8B-B14F-4D97-AF65-F5344CB8AC3E}">
        <p14:creationId xmlns:p14="http://schemas.microsoft.com/office/powerpoint/2010/main" val="12039389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899592" y="2421709"/>
            <a:ext cx="7848600" cy="1766886"/>
          </a:xfrm>
        </p:spPr>
        <p:txBody>
          <a:bodyPr/>
          <a:lstStyle/>
          <a:p>
            <a:pPr marL="0" indent="0">
              <a:buNone/>
              <a:defRPr/>
            </a:pPr>
            <a:endParaRPr lang="en-US" altLang="zh-TW" dirty="0" smtClean="0">
              <a:solidFill>
                <a:schemeClr val="tx1"/>
              </a:solidFill>
              <a:latin typeface="標楷體" panose="03000509000000000000" pitchFamily="65" charset="-120"/>
              <a:ea typeface="標楷體" panose="03000509000000000000" pitchFamily="65" charset="-120"/>
            </a:endParaRPr>
          </a:p>
        </p:txBody>
      </p:sp>
      <p:sp>
        <p:nvSpPr>
          <p:cNvPr id="11" name="文字方塊 10"/>
          <p:cNvSpPr txBox="1"/>
          <p:nvPr/>
        </p:nvSpPr>
        <p:spPr>
          <a:xfrm>
            <a:off x="3313924" y="4203898"/>
            <a:ext cx="2339975" cy="523875"/>
          </a:xfrm>
          <a:prstGeom prst="rect">
            <a:avLst/>
          </a:prstGeom>
          <a:noFill/>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defRPr/>
            </a:pPr>
            <a:r>
              <a:rPr lang="zh-TW" altLang="en-US" sz="2800" dirty="0" smtClean="0">
                <a:solidFill>
                  <a:srgbClr val="9A32CD"/>
                </a:solidFill>
                <a:effectLst>
                  <a:outerShdw blurRad="38100" dist="38100" dir="2700000" algn="tl">
                    <a:srgbClr val="C0C0C0"/>
                  </a:outerShdw>
                </a:effectLst>
                <a:latin typeface="標楷體" panose="03000509000000000000" pitchFamily="65" charset="-120"/>
                <a:ea typeface="標楷體" panose="03000509000000000000" pitchFamily="65" charset="-120"/>
              </a:rPr>
              <a:t>發展有時序性</a:t>
            </a:r>
          </a:p>
        </p:txBody>
      </p:sp>
      <p:cxnSp>
        <p:nvCxnSpPr>
          <p:cNvPr id="12" name="直線接點 11"/>
          <p:cNvCxnSpPr/>
          <p:nvPr/>
        </p:nvCxnSpPr>
        <p:spPr>
          <a:xfrm>
            <a:off x="3421874" y="4667448"/>
            <a:ext cx="2087563" cy="0"/>
          </a:xfrm>
          <a:prstGeom prst="line">
            <a:avLst/>
          </a:prstGeom>
          <a:ln w="28575">
            <a:solidFill>
              <a:srgbClr val="FF7F00"/>
            </a:solidFill>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1046974" y="4203898"/>
            <a:ext cx="1979613" cy="523875"/>
          </a:xfrm>
          <a:prstGeom prst="rect">
            <a:avLst/>
          </a:prstGeom>
          <a:noFill/>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defRPr/>
            </a:pPr>
            <a:r>
              <a:rPr lang="zh-TW" altLang="en-US" sz="2800" dirty="0" smtClean="0">
                <a:solidFill>
                  <a:srgbClr val="9A32CD"/>
                </a:solidFill>
                <a:effectLst>
                  <a:outerShdw blurRad="38100" dist="38100" dir="2700000" algn="tl">
                    <a:srgbClr val="C0C0C0"/>
                  </a:outerShdw>
                </a:effectLst>
                <a:latin typeface="標楷體" panose="03000509000000000000" pitchFamily="65" charset="-120"/>
                <a:ea typeface="標楷體" panose="03000509000000000000" pitchFamily="65" charset="-120"/>
              </a:rPr>
              <a:t>非瞬間發生</a:t>
            </a:r>
          </a:p>
        </p:txBody>
      </p:sp>
      <p:cxnSp>
        <p:nvCxnSpPr>
          <p:cNvPr id="15" name="直線接點 14"/>
          <p:cNvCxnSpPr/>
          <p:nvPr/>
        </p:nvCxnSpPr>
        <p:spPr>
          <a:xfrm>
            <a:off x="1072374" y="4667448"/>
            <a:ext cx="1824038" cy="0"/>
          </a:xfrm>
          <a:prstGeom prst="line">
            <a:avLst/>
          </a:prstGeom>
          <a:ln w="28575">
            <a:solidFill>
              <a:srgbClr val="FF7F00"/>
            </a:solidFill>
          </a:ln>
        </p:spPr>
        <p:style>
          <a:lnRef idx="1">
            <a:schemeClr val="accent1"/>
          </a:lnRef>
          <a:fillRef idx="0">
            <a:schemeClr val="accent1"/>
          </a:fillRef>
          <a:effectRef idx="0">
            <a:schemeClr val="accent1"/>
          </a:effectRef>
          <a:fontRef idx="minor">
            <a:schemeClr val="tx1"/>
          </a:fontRef>
        </p:style>
      </p:cxnSp>
      <p:pic>
        <p:nvPicPr>
          <p:cNvPr id="16" name="圖片 15"/>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16402"/>
          <a:stretch/>
        </p:blipFill>
        <p:spPr>
          <a:xfrm>
            <a:off x="1267364" y="2853634"/>
            <a:ext cx="1523118" cy="1273295"/>
          </a:xfrm>
          <a:prstGeom prst="rect">
            <a:avLst/>
          </a:prstGeom>
        </p:spPr>
      </p:pic>
      <p:sp>
        <p:nvSpPr>
          <p:cNvPr id="17" name="文字方塊 16"/>
          <p:cNvSpPr txBox="1"/>
          <p:nvPr/>
        </p:nvSpPr>
        <p:spPr>
          <a:xfrm>
            <a:off x="5799949" y="4203898"/>
            <a:ext cx="2698750" cy="523875"/>
          </a:xfrm>
          <a:prstGeom prst="rect">
            <a:avLst/>
          </a:prstGeom>
          <a:noFill/>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defRPr/>
            </a:pPr>
            <a:r>
              <a:rPr lang="zh-TW" altLang="en-US" sz="2800" dirty="0" smtClean="0">
                <a:solidFill>
                  <a:srgbClr val="9A32CD"/>
                </a:solidFill>
                <a:effectLst>
                  <a:outerShdw blurRad="38100" dist="38100" dir="2700000" algn="tl">
                    <a:srgbClr val="C0C0C0"/>
                  </a:outerShdw>
                </a:effectLst>
                <a:latin typeface="標楷體" panose="03000509000000000000" pitchFamily="65" charset="-120"/>
                <a:ea typeface="標楷體" panose="03000509000000000000" pitchFamily="65" charset="-120"/>
              </a:rPr>
              <a:t>應變時間較充裕</a:t>
            </a:r>
          </a:p>
        </p:txBody>
      </p:sp>
      <p:cxnSp>
        <p:nvCxnSpPr>
          <p:cNvPr id="18" name="直線接點 17"/>
          <p:cNvCxnSpPr/>
          <p:nvPr/>
        </p:nvCxnSpPr>
        <p:spPr>
          <a:xfrm>
            <a:off x="5909487" y="4654748"/>
            <a:ext cx="2447925" cy="0"/>
          </a:xfrm>
          <a:prstGeom prst="line">
            <a:avLst/>
          </a:prstGeom>
          <a:ln w="28575">
            <a:solidFill>
              <a:srgbClr val="FF7F00"/>
            </a:solidFill>
          </a:ln>
        </p:spPr>
        <p:style>
          <a:lnRef idx="1">
            <a:schemeClr val="accent1"/>
          </a:lnRef>
          <a:fillRef idx="0">
            <a:schemeClr val="accent1"/>
          </a:fillRef>
          <a:effectRef idx="0">
            <a:schemeClr val="accent1"/>
          </a:effectRef>
          <a:fontRef idx="minor">
            <a:schemeClr val="tx1"/>
          </a:fontRef>
        </p:style>
      </p:cxnSp>
      <p:pic>
        <p:nvPicPr>
          <p:cNvPr id="8204"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8555" y="2583061"/>
            <a:ext cx="185420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圖片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0349" y="2852936"/>
            <a:ext cx="1385888"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b="1" dirty="0" smtClean="0">
                <a:latin typeface="標楷體" panose="03000509000000000000" pitchFamily="65" charset="-120"/>
                <a:ea typeface="標楷體" panose="03000509000000000000" pitchFamily="65" charset="-120"/>
              </a:rPr>
              <a:t>核子事故特性</a:t>
            </a:r>
            <a:endParaRPr lang="zh-TW" altLang="en-US" b="1"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40E0332F-A29C-4F97-A5A6-9E8A7301A83C}" type="slidenum">
              <a:rPr lang="en-US" altLang="zh-TW" smtClean="0"/>
              <a:pPr>
                <a:defRPr/>
              </a:pPr>
              <a:t>51</a:t>
            </a:fld>
            <a:endParaRPr lang="en-US" altLang="zh-TW"/>
          </a:p>
        </p:txBody>
      </p:sp>
    </p:spTree>
    <p:extLst>
      <p:ext uri="{BB962C8B-B14F-4D97-AF65-F5344CB8AC3E}">
        <p14:creationId xmlns:p14="http://schemas.microsoft.com/office/powerpoint/2010/main" val="10568560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資料庫圖表 59"/>
          <p:cNvGraphicFramePr/>
          <p:nvPr>
            <p:extLst/>
          </p:nvPr>
        </p:nvGraphicFramePr>
        <p:xfrm>
          <a:off x="1003375" y="840446"/>
          <a:ext cx="7173440" cy="5143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5" name="文字方塊 64"/>
          <p:cNvSpPr txBox="1"/>
          <p:nvPr/>
        </p:nvSpPr>
        <p:spPr>
          <a:xfrm>
            <a:off x="7885113" y="1484313"/>
            <a:ext cx="738187" cy="2500312"/>
          </a:xfrm>
          <a:prstGeom prst="rect">
            <a:avLst/>
          </a:prstGeom>
          <a:noFill/>
        </p:spPr>
        <p:txBody>
          <a:bodyPr vert="eaVert">
            <a:spAutoFit/>
          </a:bodyPr>
          <a:lstStyle/>
          <a:p>
            <a:pPr eaLnBrk="1" fontAlgn="auto" hangingPunct="1">
              <a:spcBef>
                <a:spcPts val="0"/>
              </a:spcBef>
              <a:spcAft>
                <a:spcPts val="0"/>
              </a:spcAft>
              <a:defRPr/>
            </a:pPr>
            <a:r>
              <a:rPr lang="zh-TW" altLang="en-US" sz="3600" dirty="0">
                <a:solidFill>
                  <a:srgbClr val="FF0000"/>
                </a:solidFill>
                <a:effectLst>
                  <a:outerShdw blurRad="38100" dist="38100" dir="2700000" algn="tl">
                    <a:srgbClr val="C0C0C0"/>
                  </a:outerShdw>
                </a:effectLst>
                <a:latin typeface="標楷體" pitchFamily="65" charset="-120"/>
                <a:ea typeface="標楷體" pitchFamily="65" charset="-120"/>
              </a:rPr>
              <a:t>核子事故</a:t>
            </a:r>
          </a:p>
        </p:txBody>
      </p:sp>
      <p:sp>
        <p:nvSpPr>
          <p:cNvPr id="66" name="Text Box 3"/>
          <p:cNvSpPr txBox="1">
            <a:spLocks noChangeArrowheads="1"/>
          </p:cNvSpPr>
          <p:nvPr/>
        </p:nvSpPr>
        <p:spPr bwMode="auto">
          <a:xfrm>
            <a:off x="1389063" y="692150"/>
            <a:ext cx="601345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新細明體" panose="02020500000000000000" pitchFamily="18" charset="-120"/>
              </a:defRPr>
            </a:lvl1pPr>
            <a:lvl2pPr>
              <a:defRPr>
                <a:solidFill>
                  <a:schemeClr val="tx1"/>
                </a:solidFill>
                <a:latin typeface="Arial" panose="020B0604020202020204" pitchFamily="34" charset="0"/>
                <a:ea typeface="新細明體" panose="02020500000000000000" pitchFamily="18" charset="-120"/>
              </a:defRPr>
            </a:lvl2pPr>
            <a:lvl3pPr>
              <a:defRPr>
                <a:solidFill>
                  <a:schemeClr val="tx1"/>
                </a:solidFill>
                <a:latin typeface="Arial" panose="020B0604020202020204" pitchFamily="34" charset="0"/>
                <a:ea typeface="新細明體" panose="02020500000000000000" pitchFamily="18" charset="-120"/>
              </a:defRPr>
            </a:lvl3pPr>
            <a:lvl4pPr>
              <a:defRPr>
                <a:solidFill>
                  <a:schemeClr val="tx1"/>
                </a:solidFill>
                <a:latin typeface="Arial" panose="020B0604020202020204" pitchFamily="34" charset="0"/>
                <a:ea typeface="新細明體" panose="02020500000000000000" pitchFamily="18" charset="-120"/>
              </a:defRPr>
            </a:lvl4pPr>
            <a:lvl5pPr>
              <a:defRPr>
                <a:solidFill>
                  <a:schemeClr val="tx1"/>
                </a:solidFill>
                <a:latin typeface="Arial" panose="020B0604020202020204" pitchFamily="34" charset="0"/>
                <a:ea typeface="新細明體" panose="02020500000000000000" pitchFamily="18" charset="-120"/>
              </a:defRPr>
            </a:lvl5pPr>
            <a:lvl6pPr marL="457200" fontAlgn="base">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914400" fontAlgn="base">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1371600" fontAlgn="base">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1828800" fontAlgn="base">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fontAlgn="auto">
              <a:spcBef>
                <a:spcPts val="0"/>
              </a:spcBef>
              <a:spcAft>
                <a:spcPts val="0"/>
              </a:spcAft>
              <a:defRPr/>
            </a:pPr>
            <a:r>
              <a:rPr lang="zh-TW" altLang="en-US" sz="3500" b="1" dirty="0">
                <a:effectLst>
                  <a:outerShdw blurRad="38100" dist="38100" dir="2700000" algn="tl">
                    <a:srgbClr val="C0C0C0"/>
                  </a:outerShdw>
                </a:effectLst>
                <a:latin typeface="標楷體" panose="03000509000000000000" pitchFamily="65" charset="-120"/>
                <a:ea typeface="標楷體" panose="03000509000000000000" pitchFamily="65" charset="-120"/>
              </a:rPr>
              <a:t>核子</a:t>
            </a:r>
            <a:r>
              <a:rPr lang="zh-TW" altLang="en-US" sz="3500" b="1" dirty="0" smtClean="0">
                <a:effectLst>
                  <a:outerShdw blurRad="38100" dist="38100" dir="2700000" algn="tl">
                    <a:srgbClr val="C0C0C0"/>
                  </a:outerShdw>
                </a:effectLst>
                <a:latin typeface="標楷體" panose="03000509000000000000" pitchFamily="65" charset="-120"/>
                <a:ea typeface="標楷體" panose="03000509000000000000" pitchFamily="65" charset="-120"/>
              </a:rPr>
              <a:t>事故如何發生？</a:t>
            </a:r>
            <a:endParaRPr lang="en-US" altLang="zh-TW" sz="3500" b="1" dirty="0">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grpSp>
        <p:nvGrpSpPr>
          <p:cNvPr id="88069" name="群組 5"/>
          <p:cNvGrpSpPr>
            <a:grpSpLocks/>
          </p:cNvGrpSpPr>
          <p:nvPr/>
        </p:nvGrpSpPr>
        <p:grpSpPr bwMode="auto">
          <a:xfrm>
            <a:off x="2128008" y="1762095"/>
            <a:ext cx="1648753" cy="1149454"/>
            <a:chOff x="2789821" y="-37808"/>
            <a:chExt cx="1648489" cy="2095222"/>
          </a:xfrm>
        </p:grpSpPr>
        <p:sp>
          <p:nvSpPr>
            <p:cNvPr id="7" name="矩形 6"/>
            <p:cNvSpPr/>
            <p:nvPr/>
          </p:nvSpPr>
          <p:spPr>
            <a:xfrm>
              <a:off x="2857413" y="0"/>
              <a:ext cx="1580897" cy="20574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矩形 7"/>
            <p:cNvSpPr/>
            <p:nvPr/>
          </p:nvSpPr>
          <p:spPr>
            <a:xfrm>
              <a:off x="2789821" y="-37808"/>
              <a:ext cx="1223940" cy="20574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0688" tIns="170688" rIns="170688" bIns="170688" spcCol="1270" anchor="b"/>
            <a:lstStyle/>
            <a:p>
              <a:pPr algn="ctr" defTabSz="1066800" eaLnBrk="1" fontAlgn="auto" hangingPunct="1">
                <a:lnSpc>
                  <a:spcPct val="90000"/>
                </a:lnSpc>
                <a:spcBef>
                  <a:spcPts val="0"/>
                </a:spcBef>
                <a:spcAft>
                  <a:spcPct val="35000"/>
                </a:spcAft>
                <a:defRPr/>
              </a:pPr>
              <a:r>
                <a:rPr lang="zh-TW" altLang="en-US" sz="2400" b="1" dirty="0">
                  <a:effectLst>
                    <a:outerShdw blurRad="38100" dist="38100" dir="2700000" algn="tl">
                      <a:srgbClr val="C0C0C0"/>
                    </a:outerShdw>
                  </a:effectLst>
                  <a:latin typeface="標楷體" pitchFamily="65" charset="-120"/>
                  <a:ea typeface="標楷體" pitchFamily="65" charset="-120"/>
                </a:rPr>
                <a:t>安全</a:t>
              </a:r>
              <a:r>
                <a:rPr lang="zh-TW" altLang="en-US" sz="2400" b="1" dirty="0" smtClean="0">
                  <a:effectLst>
                    <a:outerShdw blurRad="38100" dist="38100" dir="2700000" algn="tl">
                      <a:srgbClr val="C0C0C0"/>
                    </a:outerShdw>
                  </a:effectLst>
                  <a:latin typeface="標楷體" pitchFamily="65" charset="-120"/>
                  <a:ea typeface="標楷體" pitchFamily="65" charset="-120"/>
                </a:rPr>
                <a:t>系統故障</a:t>
              </a:r>
              <a:endParaRPr lang="zh-TW" altLang="en-US" sz="2400" b="1" dirty="0">
                <a:effectLst>
                  <a:outerShdw blurRad="38100" dist="38100" dir="2700000" algn="tl">
                    <a:srgbClr val="C0C0C0"/>
                  </a:outerShdw>
                </a:effectLst>
                <a:latin typeface="標楷體" pitchFamily="65" charset="-120"/>
                <a:ea typeface="標楷體" pitchFamily="65" charset="-120"/>
              </a:endParaRPr>
            </a:p>
          </p:txBody>
        </p:sp>
      </p:grpSp>
      <p:graphicFrame>
        <p:nvGraphicFramePr>
          <p:cNvPr id="9" name="資料庫圖表 8"/>
          <p:cNvGraphicFramePr/>
          <p:nvPr>
            <p:extLst>
              <p:ext uri="{D42A27DB-BD31-4B8C-83A1-F6EECF244321}">
                <p14:modId xmlns:p14="http://schemas.microsoft.com/office/powerpoint/2010/main" val="4183121529"/>
              </p:ext>
            </p:extLst>
          </p:nvPr>
        </p:nvGraphicFramePr>
        <p:xfrm>
          <a:off x="467544" y="4941168"/>
          <a:ext cx="7560840" cy="16288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文字方塊 9"/>
          <p:cNvSpPr txBox="1"/>
          <p:nvPr/>
        </p:nvSpPr>
        <p:spPr>
          <a:xfrm>
            <a:off x="7956550" y="5013325"/>
            <a:ext cx="738188" cy="1295400"/>
          </a:xfrm>
          <a:prstGeom prst="rect">
            <a:avLst/>
          </a:prstGeom>
          <a:noFill/>
        </p:spPr>
        <p:txBody>
          <a:bodyPr vert="eaVert">
            <a:spAutoFit/>
          </a:bodyPr>
          <a:lstStyle/>
          <a:p>
            <a:pPr eaLnBrk="1" fontAlgn="auto" hangingPunct="1">
              <a:spcBef>
                <a:spcPts val="0"/>
              </a:spcBef>
              <a:spcAft>
                <a:spcPts val="0"/>
              </a:spcAft>
              <a:defRPr/>
            </a:pPr>
            <a:r>
              <a:rPr lang="zh-TW" altLang="en-US" sz="3600" dirty="0">
                <a:solidFill>
                  <a:srgbClr val="FF0000"/>
                </a:solidFill>
                <a:effectLst>
                  <a:outerShdw blurRad="38100" dist="38100" dir="2700000" algn="tl">
                    <a:srgbClr val="C0C0C0"/>
                  </a:outerShdw>
                </a:effectLst>
                <a:latin typeface="標楷體" pitchFamily="65" charset="-120"/>
                <a:ea typeface="標楷體" pitchFamily="65" charset="-120"/>
              </a:rPr>
              <a:t>時間</a:t>
            </a:r>
          </a:p>
        </p:txBody>
      </p:sp>
      <p:sp>
        <p:nvSpPr>
          <p:cNvPr id="3" name="投影片編號版面配置區 2"/>
          <p:cNvSpPr>
            <a:spLocks noGrp="1"/>
          </p:cNvSpPr>
          <p:nvPr>
            <p:ph type="sldNum" sz="quarter" idx="12"/>
          </p:nvPr>
        </p:nvSpPr>
        <p:spPr/>
        <p:txBody>
          <a:bodyPr/>
          <a:lstStyle/>
          <a:p>
            <a:pPr>
              <a:defRPr/>
            </a:pPr>
            <a:fld id="{FF8D8ACD-768A-4D16-BBDA-6634016C37B3}" type="slidenum">
              <a:rPr lang="en-US" altLang="zh-TW" smtClean="0"/>
              <a:pPr>
                <a:defRPr/>
              </a:pPr>
              <a:t>52</a:t>
            </a:fld>
            <a:endParaRPr lang="en-US" altLang="zh-TW"/>
          </a:p>
        </p:txBody>
      </p:sp>
    </p:spTree>
    <p:custDataLst>
      <p:tags r:id="rId1"/>
    </p:custDataLst>
    <p:extLst>
      <p:ext uri="{BB962C8B-B14F-4D97-AF65-F5344CB8AC3E}">
        <p14:creationId xmlns:p14="http://schemas.microsoft.com/office/powerpoint/2010/main" val="260431842"/>
      </p:ext>
    </p:extLst>
  </p:cSld>
  <p:clrMapOvr>
    <a:masterClrMapping/>
  </p:clrMapOvr>
  <p:transition spd="slow">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bwMode="auto">
          <a:xfrm>
            <a:off x="2195611" y="1782837"/>
            <a:ext cx="1581150" cy="11287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 name="投影片編號版面配置區 2"/>
          <p:cNvSpPr>
            <a:spLocks noGrp="1"/>
          </p:cNvSpPr>
          <p:nvPr>
            <p:ph type="sldNum" sz="quarter" idx="12"/>
          </p:nvPr>
        </p:nvSpPr>
        <p:spPr/>
        <p:txBody>
          <a:bodyPr/>
          <a:lstStyle/>
          <a:p>
            <a:pPr>
              <a:defRPr/>
            </a:pPr>
            <a:fld id="{FF8D8ACD-768A-4D16-BBDA-6634016C37B3}" type="slidenum">
              <a:rPr lang="en-US" altLang="zh-TW" smtClean="0"/>
              <a:pPr>
                <a:defRPr/>
              </a:pPr>
              <a:t>53</a:t>
            </a:fld>
            <a:endParaRPr lang="en-US" altLang="zh-TW"/>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690761"/>
            <a:ext cx="8028384" cy="6021288"/>
          </a:xfrm>
          <a:prstGeom prst="rect">
            <a:avLst/>
          </a:prstGeom>
        </p:spPr>
      </p:pic>
    </p:spTree>
    <p:custDataLst>
      <p:tags r:id="rId1"/>
    </p:custDataLst>
    <p:extLst>
      <p:ext uri="{BB962C8B-B14F-4D97-AF65-F5344CB8AC3E}">
        <p14:creationId xmlns:p14="http://schemas.microsoft.com/office/powerpoint/2010/main" val="310539538"/>
      </p:ext>
    </p:extLst>
  </p:cSld>
  <p:clrMapOvr>
    <a:masterClrMapping/>
  </p:clrMapOvr>
  <p:transition spd="slow">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b="1" dirty="0">
                <a:latin typeface="標楷體" panose="03000509000000000000" pitchFamily="65" charset="-120"/>
                <a:ea typeface="標楷體" panose="03000509000000000000" pitchFamily="65" charset="-120"/>
              </a:rPr>
              <a:t>民眾防護行動時序指引</a:t>
            </a:r>
            <a:r>
              <a:rPr lang="en-US" altLang="zh-TW" sz="2000" b="1">
                <a:latin typeface="標楷體" panose="03000509000000000000" pitchFamily="65" charset="-120"/>
                <a:ea typeface="標楷體" panose="03000509000000000000" pitchFamily="65" charset="-120"/>
              </a:rPr>
              <a:t>(</a:t>
            </a:r>
            <a:r>
              <a:rPr lang="en-US" altLang="zh-TW" sz="2000" b="1" smtClean="0">
                <a:latin typeface="標楷體" panose="03000509000000000000" pitchFamily="65" charset="-120"/>
                <a:ea typeface="標楷體" panose="03000509000000000000" pitchFamily="65" charset="-120"/>
              </a:rPr>
              <a:t>1/3)</a:t>
            </a:r>
            <a:endParaRPr lang="zh-TW" altLang="en-US" sz="20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dirty="0">
                <a:solidFill>
                  <a:schemeClr val="tx1"/>
                </a:solidFill>
                <a:latin typeface="標楷體" panose="03000509000000000000" pitchFamily="65" charset="-120"/>
                <a:ea typeface="標楷體" panose="03000509000000000000" pitchFamily="65" charset="-120"/>
              </a:rPr>
              <a:t>核子事故發展是有時序性的，依其可能影響民眾的程度，可分為</a:t>
            </a:r>
            <a:r>
              <a:rPr lang="zh-TW" altLang="en-US" dirty="0" smtClean="0">
                <a:solidFill>
                  <a:schemeClr val="tx1"/>
                </a:solidFill>
                <a:latin typeface="標楷體" panose="03000509000000000000" pitchFamily="65" charset="-120"/>
                <a:ea typeface="標楷體" panose="03000509000000000000" pitchFamily="65" charset="-120"/>
              </a:rPr>
              <a:t>：</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 name="文字方塊 7"/>
          <p:cNvSpPr txBox="1">
            <a:spLocks noChangeArrowheads="1"/>
          </p:cNvSpPr>
          <p:nvPr/>
        </p:nvSpPr>
        <p:spPr bwMode="auto">
          <a:xfrm>
            <a:off x="2484441" y="4886326"/>
            <a:ext cx="4175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800">
                <a:solidFill>
                  <a:srgbClr val="000066"/>
                </a:solidFill>
                <a:latin typeface="微軟正黑體" panose="020B0604030504040204" pitchFamily="34" charset="-120"/>
                <a:ea typeface="微軟正黑體" panose="020B0604030504040204" pitchFamily="34" charset="-120"/>
              </a:defRPr>
            </a:lvl1pPr>
            <a:lvl2pPr marL="742950" indent="-285750">
              <a:spcBef>
                <a:spcPct val="20000"/>
              </a:spcBef>
              <a:buClr>
                <a:srgbClr val="CC0000"/>
              </a:buClr>
              <a:buSzPct val="70000"/>
              <a:buFont typeface="Wingdings" panose="05000000000000000000" pitchFamily="2" charset="2"/>
              <a:buChar char="l"/>
              <a:defRPr kumimoji="1" sz="2400">
                <a:solidFill>
                  <a:srgbClr val="663300"/>
                </a:solidFill>
                <a:latin typeface="微軟正黑體" panose="020B0604030504040204" pitchFamily="34" charset="-120"/>
                <a:ea typeface="微軟正黑體" panose="020B0604030504040204" pitchFamily="34"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Char char="»"/>
              <a:defRPr kumimoji="1">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9pPr>
          </a:lstStyle>
          <a:p>
            <a:pPr algn="ctr">
              <a:spcBef>
                <a:spcPct val="0"/>
              </a:spcBef>
              <a:buClrTx/>
              <a:buSzTx/>
              <a:buFontTx/>
              <a:buNone/>
            </a:pPr>
            <a:r>
              <a:rPr lang="zh-TW" altLang="en-US" dirty="0">
                <a:solidFill>
                  <a:schemeClr val="tx1"/>
                </a:solidFill>
                <a:latin typeface="標楷體" panose="03000509000000000000" pitchFamily="65" charset="-120"/>
                <a:ea typeface="標楷體" panose="03000509000000000000" pitchFamily="65" charset="-120"/>
              </a:rPr>
              <a:t>可能影響民眾的程度</a:t>
            </a:r>
          </a:p>
        </p:txBody>
      </p:sp>
      <p:sp>
        <p:nvSpPr>
          <p:cNvPr id="11" name="爆炸 1 10"/>
          <p:cNvSpPr/>
          <p:nvPr/>
        </p:nvSpPr>
        <p:spPr>
          <a:xfrm>
            <a:off x="1192215" y="2841626"/>
            <a:ext cx="169863" cy="1905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290" y="4035426"/>
            <a:ext cx="7824787" cy="71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0"/>
          <p:cNvSpPr txBox="1">
            <a:spLocks noChangeArrowheads="1"/>
          </p:cNvSpPr>
          <p:nvPr/>
        </p:nvSpPr>
        <p:spPr bwMode="auto">
          <a:xfrm>
            <a:off x="7265989" y="4748213"/>
            <a:ext cx="1725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800">
                <a:solidFill>
                  <a:srgbClr val="000066"/>
                </a:solidFill>
                <a:latin typeface="微軟正黑體" panose="020B0604030504040204" pitchFamily="34" charset="-120"/>
                <a:ea typeface="微軟正黑體" panose="020B0604030504040204" pitchFamily="34" charset="-120"/>
              </a:defRPr>
            </a:lvl1pPr>
            <a:lvl2pPr marL="742950" indent="-285750">
              <a:spcBef>
                <a:spcPct val="20000"/>
              </a:spcBef>
              <a:buClr>
                <a:srgbClr val="CC0000"/>
              </a:buClr>
              <a:buSzPct val="70000"/>
              <a:buFont typeface="Wingdings" panose="05000000000000000000" pitchFamily="2" charset="2"/>
              <a:buChar char="l"/>
              <a:defRPr kumimoji="1" sz="2400">
                <a:solidFill>
                  <a:srgbClr val="663300"/>
                </a:solidFill>
                <a:latin typeface="微軟正黑體" panose="020B0604030504040204" pitchFamily="34" charset="-120"/>
                <a:ea typeface="微軟正黑體" panose="020B0604030504040204" pitchFamily="34"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Char char="»"/>
              <a:defRPr kumimoji="1">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9pPr>
          </a:lstStyle>
          <a:p>
            <a:pPr algn="ctr">
              <a:spcBef>
                <a:spcPct val="0"/>
              </a:spcBef>
              <a:buClrTx/>
              <a:buSzTx/>
              <a:buFontTx/>
              <a:buNone/>
            </a:pPr>
            <a:r>
              <a:rPr lang="zh-TW" altLang="en-US" sz="2000" dirty="0">
                <a:solidFill>
                  <a:schemeClr val="tx1"/>
                </a:solidFill>
                <a:latin typeface="標楷體" panose="03000509000000000000" pitchFamily="65" charset="-120"/>
                <a:ea typeface="標楷體" panose="03000509000000000000" pitchFamily="65" charset="-120"/>
              </a:rPr>
              <a:t>影響大</a:t>
            </a:r>
          </a:p>
        </p:txBody>
      </p:sp>
      <p:sp>
        <p:nvSpPr>
          <p:cNvPr id="14" name="文字方塊 12"/>
          <p:cNvSpPr txBox="1">
            <a:spLocks noChangeArrowheads="1"/>
          </p:cNvSpPr>
          <p:nvPr/>
        </p:nvSpPr>
        <p:spPr bwMode="auto">
          <a:xfrm>
            <a:off x="498477" y="4451351"/>
            <a:ext cx="17256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800">
                <a:solidFill>
                  <a:srgbClr val="000066"/>
                </a:solidFill>
                <a:latin typeface="微軟正黑體" panose="020B0604030504040204" pitchFamily="34" charset="-120"/>
                <a:ea typeface="微軟正黑體" panose="020B0604030504040204" pitchFamily="34" charset="-120"/>
              </a:defRPr>
            </a:lvl1pPr>
            <a:lvl2pPr marL="742950" indent="-285750">
              <a:spcBef>
                <a:spcPct val="20000"/>
              </a:spcBef>
              <a:buClr>
                <a:srgbClr val="CC0000"/>
              </a:buClr>
              <a:buSzPct val="70000"/>
              <a:buFont typeface="Wingdings" panose="05000000000000000000" pitchFamily="2" charset="2"/>
              <a:buChar char="l"/>
              <a:defRPr kumimoji="1" sz="2400">
                <a:solidFill>
                  <a:srgbClr val="663300"/>
                </a:solidFill>
                <a:latin typeface="微軟正黑體" panose="020B0604030504040204" pitchFamily="34" charset="-120"/>
                <a:ea typeface="微軟正黑體" panose="020B0604030504040204" pitchFamily="34"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Char char="»"/>
              <a:defRPr kumimoji="1">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9pPr>
          </a:lstStyle>
          <a:p>
            <a:pPr algn="ctr">
              <a:spcBef>
                <a:spcPct val="0"/>
              </a:spcBef>
              <a:buClrTx/>
              <a:buSzTx/>
              <a:buFontTx/>
              <a:buNone/>
            </a:pPr>
            <a:r>
              <a:rPr lang="zh-TW" altLang="en-US" sz="2000" dirty="0">
                <a:solidFill>
                  <a:schemeClr val="tx1"/>
                </a:solidFill>
                <a:latin typeface="標楷體" panose="03000509000000000000" pitchFamily="65" charset="-120"/>
                <a:ea typeface="標楷體" panose="03000509000000000000" pitchFamily="65" charset="-120"/>
              </a:rPr>
              <a:t>影響小</a:t>
            </a:r>
          </a:p>
        </p:txBody>
      </p:sp>
      <p:sp>
        <p:nvSpPr>
          <p:cNvPr id="15" name="水平捲動 4"/>
          <p:cNvSpPr>
            <a:spLocks noChangeArrowheads="1"/>
          </p:cNvSpPr>
          <p:nvPr/>
        </p:nvSpPr>
        <p:spPr bwMode="auto">
          <a:xfrm>
            <a:off x="784226" y="5438775"/>
            <a:ext cx="7577139" cy="1106488"/>
          </a:xfrm>
          <a:prstGeom prst="horizontalScroll">
            <a:avLst>
              <a:gd name="adj" fmla="val 12500"/>
            </a:avLst>
          </a:prstGeom>
          <a:solidFill>
            <a:srgbClr val="BEFBB9"/>
          </a:solidFill>
          <a:ln>
            <a:noFill/>
          </a:ln>
          <a:extLst>
            <a:ext uri="{91240B29-F687-4F45-9708-019B960494DF}">
              <a14:hiddenLine xmlns:a14="http://schemas.microsoft.com/office/drawing/2010/main" w="63500">
                <a:solidFill>
                  <a:srgbClr val="000000"/>
                </a:solidFill>
                <a:round/>
                <a:headEnd/>
                <a:tailEnd/>
              </a14:hiddenLine>
            </a:ext>
          </a:extLst>
        </p:spPr>
        <p:txBody>
          <a:bodyPr wrap="none" anchor="ctr"/>
          <a:lstStyle>
            <a:lvl1pPr>
              <a:spcBef>
                <a:spcPct val="20000"/>
              </a:spcBef>
              <a:buClr>
                <a:srgbClr val="CC0000"/>
              </a:buClr>
              <a:buSzPct val="70000"/>
              <a:buFont typeface="Wingdings" panose="05000000000000000000" pitchFamily="2" charset="2"/>
              <a:buChar char="p"/>
              <a:defRPr kumimoji="1" sz="2800">
                <a:solidFill>
                  <a:srgbClr val="000066"/>
                </a:solidFill>
                <a:latin typeface="微軟正黑體" panose="020B0604030504040204" pitchFamily="34" charset="-120"/>
                <a:ea typeface="微軟正黑體" panose="020B0604030504040204" pitchFamily="34" charset="-120"/>
              </a:defRPr>
            </a:lvl1pPr>
            <a:lvl2pPr marL="742950" indent="-285750">
              <a:spcBef>
                <a:spcPct val="20000"/>
              </a:spcBef>
              <a:buClr>
                <a:srgbClr val="CC0000"/>
              </a:buClr>
              <a:buSzPct val="70000"/>
              <a:buFont typeface="Wingdings" panose="05000000000000000000" pitchFamily="2" charset="2"/>
              <a:buChar char="l"/>
              <a:defRPr kumimoji="1" sz="2400">
                <a:solidFill>
                  <a:srgbClr val="663300"/>
                </a:solidFill>
                <a:latin typeface="微軟正黑體" panose="020B0604030504040204" pitchFamily="34" charset="-120"/>
                <a:ea typeface="微軟正黑體" panose="020B0604030504040204" pitchFamily="34"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Char char="»"/>
              <a:defRPr kumimoji="1">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ClrTx/>
              <a:buSzTx/>
              <a:buFontTx/>
              <a:buNone/>
            </a:pPr>
            <a:r>
              <a:rPr lang="zh-TW" altLang="en-US" b="1" dirty="0" smtClean="0">
                <a:solidFill>
                  <a:schemeClr val="tx1"/>
                </a:solidFill>
                <a:latin typeface="標楷體" panose="03000509000000000000" pitchFamily="65" charset="-120"/>
                <a:ea typeface="標楷體" panose="03000509000000000000" pitchFamily="65" charset="-120"/>
              </a:rPr>
              <a:t>政府</a:t>
            </a:r>
            <a:r>
              <a:rPr lang="zh-TW" altLang="en-US" b="1" dirty="0">
                <a:solidFill>
                  <a:schemeClr val="tx1"/>
                </a:solidFill>
                <a:latin typeface="標楷體" panose="03000509000000000000" pitchFamily="65" charset="-120"/>
                <a:ea typeface="標楷體" panose="03000509000000000000" pitchFamily="65" charset="-120"/>
              </a:rPr>
              <a:t>會盡一切努力，避免事故惡化</a:t>
            </a:r>
          </a:p>
        </p:txBody>
      </p:sp>
      <p:pic>
        <p:nvPicPr>
          <p:cNvPr id="16" name="圖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7738" y="5576889"/>
            <a:ext cx="831851"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資料圖表 3"/>
          <p:cNvGraphicFramePr/>
          <p:nvPr>
            <p:extLst>
              <p:ext uri="{D42A27DB-BD31-4B8C-83A1-F6EECF244321}">
                <p14:modId xmlns:p14="http://schemas.microsoft.com/office/powerpoint/2010/main" val="3473212328"/>
              </p:ext>
            </p:extLst>
          </p:nvPr>
        </p:nvGraphicFramePr>
        <p:xfrm>
          <a:off x="912710" y="1272560"/>
          <a:ext cx="7560839" cy="41376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 name="群組 14"/>
          <p:cNvGrpSpPr>
            <a:grpSpLocks/>
          </p:cNvGrpSpPr>
          <p:nvPr/>
        </p:nvGrpSpPr>
        <p:grpSpPr bwMode="auto">
          <a:xfrm>
            <a:off x="742951" y="2808291"/>
            <a:ext cx="812800" cy="993775"/>
            <a:chOff x="1858944" y="331931"/>
            <a:chExt cx="812935" cy="993166"/>
          </a:xfrm>
        </p:grpSpPr>
        <p:sp>
          <p:nvSpPr>
            <p:cNvPr id="7" name="延遲 15"/>
            <p:cNvSpPr/>
            <p:nvPr/>
          </p:nvSpPr>
          <p:spPr>
            <a:xfrm rot="16200000">
              <a:off x="2068678" y="219051"/>
              <a:ext cx="383940" cy="609701"/>
            </a:xfrm>
            <a:prstGeom prst="flowChartDelay">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p:cNvSpPr/>
            <p:nvPr/>
          </p:nvSpPr>
          <p:spPr>
            <a:xfrm>
              <a:off x="1955798" y="715871"/>
              <a:ext cx="609701" cy="6092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p:cNvSpPr/>
            <p:nvPr/>
          </p:nvSpPr>
          <p:spPr>
            <a:xfrm>
              <a:off x="1858944" y="909427"/>
              <a:ext cx="812935" cy="4156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0" name="圖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3009" y="626280"/>
              <a:ext cx="436090" cy="40848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9" name="投影片編號版面配置區 18"/>
          <p:cNvSpPr>
            <a:spLocks noGrp="1"/>
          </p:cNvSpPr>
          <p:nvPr>
            <p:ph type="sldNum" sz="quarter" idx="12"/>
          </p:nvPr>
        </p:nvSpPr>
        <p:spPr/>
        <p:txBody>
          <a:bodyPr/>
          <a:lstStyle/>
          <a:p>
            <a:pPr>
              <a:defRPr/>
            </a:pPr>
            <a:fld id="{40E0332F-A29C-4F97-A5A6-9E8A7301A83C}" type="slidenum">
              <a:rPr lang="en-US" altLang="zh-TW" smtClean="0"/>
              <a:pPr>
                <a:defRPr/>
              </a:pPr>
              <a:t>54</a:t>
            </a:fld>
            <a:endParaRPr lang="en-US" altLang="zh-TW"/>
          </a:p>
        </p:txBody>
      </p:sp>
    </p:spTree>
    <p:extLst>
      <p:ext uri="{BB962C8B-B14F-4D97-AF65-F5344CB8AC3E}">
        <p14:creationId xmlns:p14="http://schemas.microsoft.com/office/powerpoint/2010/main" val="8025787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620688"/>
            <a:ext cx="7848600" cy="650106"/>
          </a:xfrm>
        </p:spPr>
        <p:txBody>
          <a:bodyPr/>
          <a:lstStyle/>
          <a:p>
            <a:r>
              <a:rPr lang="zh-TW" altLang="en-US" sz="3600" b="1" dirty="0">
                <a:latin typeface="標楷體" panose="03000509000000000000" pitchFamily="65" charset="-120"/>
                <a:ea typeface="標楷體" panose="03000509000000000000" pitchFamily="65" charset="-120"/>
              </a:rPr>
              <a:t>民眾防護行動時序指引</a:t>
            </a:r>
            <a:r>
              <a:rPr lang="en-US" altLang="zh-TW" sz="2000" b="1" dirty="0">
                <a:latin typeface="標楷體" panose="03000509000000000000" pitchFamily="65" charset="-120"/>
                <a:ea typeface="標楷體" panose="03000509000000000000" pitchFamily="65" charset="-120"/>
              </a:rPr>
              <a:t>(</a:t>
            </a:r>
            <a:r>
              <a:rPr lang="en-US" altLang="zh-TW" sz="2000" b="1" dirty="0" smtClean="0">
                <a:latin typeface="標楷體" panose="03000509000000000000" pitchFamily="65" charset="-120"/>
                <a:ea typeface="標楷體" panose="03000509000000000000" pitchFamily="65" charset="-120"/>
              </a:rPr>
              <a:t>2/3)</a:t>
            </a:r>
            <a:endParaRPr lang="zh-TW" altLang="en-US" sz="2000" b="1" dirty="0">
              <a:latin typeface="+mn-lt"/>
              <a:ea typeface="標楷體" panose="03000509000000000000" pitchFamily="65" charset="-120"/>
            </a:endParaRPr>
          </a:p>
        </p:txBody>
      </p:sp>
      <p:pic>
        <p:nvPicPr>
          <p:cNvPr id="8" name="圖片 7"/>
          <p:cNvPicPr>
            <a:picLocks noChangeAspect="1"/>
          </p:cNvPicPr>
          <p:nvPr/>
        </p:nvPicPr>
        <p:blipFill rotWithShape="1">
          <a:blip r:embed="rId2"/>
          <a:srcRect l="12739" t="16498" r="14603" b="9356"/>
          <a:stretch/>
        </p:blipFill>
        <p:spPr>
          <a:xfrm>
            <a:off x="0" y="1471520"/>
            <a:ext cx="9040134" cy="5229200"/>
          </a:xfrm>
          <a:prstGeom prst="rect">
            <a:avLst/>
          </a:prstGeom>
        </p:spPr>
      </p:pic>
      <p:sp>
        <p:nvSpPr>
          <p:cNvPr id="4" name="投影片編號版面配置區 3"/>
          <p:cNvSpPr>
            <a:spLocks noGrp="1"/>
          </p:cNvSpPr>
          <p:nvPr>
            <p:ph type="sldNum" sz="quarter" idx="12"/>
          </p:nvPr>
        </p:nvSpPr>
        <p:spPr/>
        <p:txBody>
          <a:bodyPr/>
          <a:lstStyle/>
          <a:p>
            <a:pPr>
              <a:defRPr/>
            </a:pPr>
            <a:fld id="{40E0332F-A29C-4F97-A5A6-9E8A7301A83C}" type="slidenum">
              <a:rPr lang="en-US" altLang="zh-TW" smtClean="0"/>
              <a:pPr>
                <a:defRPr/>
              </a:pPr>
              <a:t>55</a:t>
            </a:fld>
            <a:endParaRPr lang="en-US" altLang="zh-TW" dirty="0"/>
          </a:p>
        </p:txBody>
      </p:sp>
    </p:spTree>
    <p:extLst>
      <p:ext uri="{BB962C8B-B14F-4D97-AF65-F5344CB8AC3E}">
        <p14:creationId xmlns:p14="http://schemas.microsoft.com/office/powerpoint/2010/main" val="18316323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b="1" dirty="0">
                <a:latin typeface="標楷體" panose="03000509000000000000" pitchFamily="65" charset="-120"/>
                <a:ea typeface="標楷體" panose="03000509000000000000" pitchFamily="65" charset="-120"/>
              </a:rPr>
              <a:t>民眾防護行動時序指引</a:t>
            </a:r>
            <a:r>
              <a:rPr lang="en-US" altLang="zh-TW" sz="1800" b="1" dirty="0" smtClean="0">
                <a:latin typeface="標楷體" panose="03000509000000000000" pitchFamily="65" charset="-120"/>
                <a:ea typeface="標楷體" panose="03000509000000000000" pitchFamily="65" charset="-120"/>
              </a:rPr>
              <a:t>(3/3)</a:t>
            </a:r>
            <a:endParaRPr lang="zh-TW" altLang="en-US" dirty="0"/>
          </a:p>
        </p:txBody>
      </p:sp>
      <p:sp>
        <p:nvSpPr>
          <p:cNvPr id="4" name="投影片編號版面配置區 3"/>
          <p:cNvSpPr>
            <a:spLocks noGrp="1"/>
          </p:cNvSpPr>
          <p:nvPr>
            <p:ph type="sldNum" sz="quarter" idx="12"/>
          </p:nvPr>
        </p:nvSpPr>
        <p:spPr/>
        <p:txBody>
          <a:bodyPr/>
          <a:lstStyle/>
          <a:p>
            <a:pPr>
              <a:defRPr/>
            </a:pPr>
            <a:fld id="{40E0332F-A29C-4F97-A5A6-9E8A7301A83C}" type="slidenum">
              <a:rPr lang="en-US" altLang="zh-TW" smtClean="0"/>
              <a:pPr>
                <a:defRPr/>
              </a:pPr>
              <a:t>56</a:t>
            </a:fld>
            <a:endParaRPr lang="en-US" altLang="zh-TW"/>
          </a:p>
        </p:txBody>
      </p:sp>
      <p:pic>
        <p:nvPicPr>
          <p:cNvPr id="5" name="內容版面配置區 4" descr="C:\Users\chauchiun\Desktop\圖片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188" y="2265199"/>
            <a:ext cx="7848600" cy="3292803"/>
          </a:xfrm>
          <a:prstGeom prst="rect">
            <a:avLst/>
          </a:prstGeom>
          <a:noFill/>
          <a:ln>
            <a:noFill/>
          </a:ln>
        </p:spPr>
      </p:pic>
    </p:spTree>
    <p:extLst>
      <p:ext uri="{BB962C8B-B14F-4D97-AF65-F5344CB8AC3E}">
        <p14:creationId xmlns:p14="http://schemas.microsoft.com/office/powerpoint/2010/main" val="4000501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b="1" dirty="0" smtClean="0">
                <a:latin typeface="標楷體" panose="03000509000000000000" pitchFamily="65" charset="-120"/>
                <a:ea typeface="標楷體" panose="03000509000000000000" pitchFamily="65" charset="-120"/>
              </a:rPr>
              <a:t>防護</a:t>
            </a:r>
            <a:r>
              <a:rPr lang="en-US" altLang="zh-TW" sz="3600" b="1" dirty="0" smtClean="0">
                <a:latin typeface="標楷體" panose="03000509000000000000" pitchFamily="65" charset="-120"/>
                <a:ea typeface="標楷體" panose="03000509000000000000" pitchFamily="65" charset="-120"/>
              </a:rPr>
              <a:t>8</a:t>
            </a:r>
            <a:r>
              <a:rPr lang="zh-TW" altLang="en-US" sz="3600" b="1" dirty="0" smtClean="0">
                <a:latin typeface="標楷體" panose="03000509000000000000" pitchFamily="65" charset="-120"/>
                <a:ea typeface="標楷體" panose="03000509000000000000" pitchFamily="65" charset="-120"/>
              </a:rPr>
              <a:t>點</a:t>
            </a:r>
            <a:endParaRPr lang="zh-TW" altLang="en-US" dirty="0"/>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580991"/>
            <a:ext cx="7092280" cy="5140484"/>
          </a:xfrm>
        </p:spPr>
      </p:pic>
      <p:sp>
        <p:nvSpPr>
          <p:cNvPr id="4" name="投影片編號版面配置區 3"/>
          <p:cNvSpPr>
            <a:spLocks noGrp="1"/>
          </p:cNvSpPr>
          <p:nvPr>
            <p:ph type="sldNum" sz="quarter" idx="12"/>
          </p:nvPr>
        </p:nvSpPr>
        <p:spPr/>
        <p:txBody>
          <a:bodyPr/>
          <a:lstStyle/>
          <a:p>
            <a:pPr>
              <a:defRPr/>
            </a:pPr>
            <a:fld id="{40E0332F-A29C-4F97-A5A6-9E8A7301A83C}" type="slidenum">
              <a:rPr lang="en-US" altLang="zh-TW" smtClean="0"/>
              <a:pPr>
                <a:defRPr/>
              </a:pPr>
              <a:t>57</a:t>
            </a:fld>
            <a:endParaRPr lang="en-US" altLang="zh-TW"/>
          </a:p>
        </p:txBody>
      </p:sp>
    </p:spTree>
    <p:extLst>
      <p:ext uri="{BB962C8B-B14F-4D97-AF65-F5344CB8AC3E}">
        <p14:creationId xmlns:p14="http://schemas.microsoft.com/office/powerpoint/2010/main" val="3991748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
          <p:cNvSpPr>
            <a:spLocks noChangeArrowheads="1"/>
          </p:cNvSpPr>
          <p:nvPr/>
        </p:nvSpPr>
        <p:spPr bwMode="auto">
          <a:xfrm>
            <a:off x="0" y="620690"/>
            <a:ext cx="9144000" cy="707886"/>
          </a:xfrm>
          <a:prstGeom prst="rect">
            <a:avLst/>
          </a:prstGeom>
          <a:noFill/>
          <a:ln w="9525" algn="ctr">
            <a:noFill/>
            <a:miter lim="800000"/>
            <a:headEnd/>
            <a:tailEnd/>
          </a:ln>
          <a:effectLst/>
        </p:spPr>
        <p:txBody>
          <a:bodyPr>
            <a:spAutoFit/>
          </a:bodyPr>
          <a:lstStyle/>
          <a:p>
            <a:pPr algn="ctr" fontAlgn="base">
              <a:spcBef>
                <a:spcPct val="0"/>
              </a:spcBef>
              <a:spcAft>
                <a:spcPct val="0"/>
              </a:spcAft>
              <a:defRPr/>
            </a:pPr>
            <a:r>
              <a:rPr lang="zh-TW" altLang="en-US" sz="4000" b="1" dirty="0" smtClean="0">
                <a:latin typeface="標楷體" pitchFamily="65" charset="-120"/>
                <a:ea typeface="標楷體" pitchFamily="65" charset="-120"/>
              </a:rPr>
              <a:t>核子事故停看聽</a:t>
            </a:r>
            <a:endParaRPr lang="zh-TW" altLang="en-US" sz="4000" b="1" dirty="0">
              <a:latin typeface="標楷體" pitchFamily="65" charset="-120"/>
              <a:ea typeface="標楷體" pitchFamily="65" charset="-120"/>
            </a:endParaRPr>
          </a:p>
        </p:txBody>
      </p:sp>
      <p:sp>
        <p:nvSpPr>
          <p:cNvPr id="3" name="投影片編號版面配置區 2"/>
          <p:cNvSpPr>
            <a:spLocks noGrp="1"/>
          </p:cNvSpPr>
          <p:nvPr>
            <p:ph type="sldNum" sz="quarter" idx="12"/>
          </p:nvPr>
        </p:nvSpPr>
        <p:spPr/>
        <p:txBody>
          <a:bodyPr/>
          <a:lstStyle/>
          <a:p>
            <a:pPr>
              <a:defRPr/>
            </a:pPr>
            <a:fld id="{FF8D8ACD-768A-4D16-BBDA-6634016C37B3}" type="slidenum">
              <a:rPr lang="en-US" altLang="zh-TW" smtClean="0"/>
              <a:pPr>
                <a:defRPr/>
              </a:pPr>
              <a:t>58</a:t>
            </a:fld>
            <a:endParaRPr lang="en-US" altLang="zh-TW"/>
          </a:p>
        </p:txBody>
      </p:sp>
      <p:pic>
        <p:nvPicPr>
          <p:cNvPr id="2" name="圖片 1"/>
          <p:cNvPicPr>
            <a:picLocks noChangeAspect="1"/>
          </p:cNvPicPr>
          <p:nvPr/>
        </p:nvPicPr>
        <p:blipFill rotWithShape="1">
          <a:blip r:embed="rId3"/>
          <a:srcRect t="6443" b="6288"/>
          <a:stretch/>
        </p:blipFill>
        <p:spPr>
          <a:xfrm>
            <a:off x="107504" y="1234839"/>
            <a:ext cx="4638303" cy="5616624"/>
          </a:xfrm>
          <a:prstGeom prst="rect">
            <a:avLst/>
          </a:prstGeom>
        </p:spPr>
      </p:pic>
      <p:pic>
        <p:nvPicPr>
          <p:cNvPr id="4" name="圖片 3"/>
          <p:cNvPicPr>
            <a:picLocks noChangeAspect="1"/>
          </p:cNvPicPr>
          <p:nvPr/>
        </p:nvPicPr>
        <p:blipFill rotWithShape="1">
          <a:blip r:embed="rId4"/>
          <a:srcRect l="11929" t="7820" r="9044" b="6254"/>
          <a:stretch/>
        </p:blipFill>
        <p:spPr>
          <a:xfrm>
            <a:off x="4884276" y="1241642"/>
            <a:ext cx="4224228" cy="5609821"/>
          </a:xfrm>
          <a:prstGeom prst="rect">
            <a:avLst/>
          </a:prstGeom>
        </p:spPr>
      </p:pic>
    </p:spTree>
    <p:extLst>
      <p:ext uri="{BB962C8B-B14F-4D97-AF65-F5344CB8AC3E}">
        <p14:creationId xmlns:p14="http://schemas.microsoft.com/office/powerpoint/2010/main" val="39301630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99741" y="1654039"/>
            <a:ext cx="9031932" cy="4398885"/>
          </a:xfrm>
          <a:prstGeom prst="rect">
            <a:avLst/>
          </a:prstGeom>
        </p:spPr>
      </p:pic>
      <p:sp>
        <p:nvSpPr>
          <p:cNvPr id="4" name="矩形 3"/>
          <p:cNvSpPr/>
          <p:nvPr/>
        </p:nvSpPr>
        <p:spPr>
          <a:xfrm>
            <a:off x="268013" y="759213"/>
            <a:ext cx="8905002" cy="707886"/>
          </a:xfrm>
          <a:prstGeom prst="rect">
            <a:avLst/>
          </a:prstGeom>
        </p:spPr>
        <p:txBody>
          <a:bodyPr wrap="none">
            <a:spAutoFit/>
          </a:bodyPr>
          <a:lstStyle/>
          <a:p>
            <a:pPr eaLnBrk="1" hangingPunct="1">
              <a:spcAft>
                <a:spcPts val="0"/>
              </a:spcAft>
              <a:defRPr/>
            </a:pPr>
            <a:r>
              <a:rPr lang="zh-TW" altLang="en-US" sz="4000" b="1" dirty="0">
                <a:latin typeface="標楷體" panose="03000509000000000000" pitchFamily="65" charset="-120"/>
                <a:ea typeface="標楷體" panose="03000509000000000000" pitchFamily="65" charset="-120"/>
              </a:rPr>
              <a:t>核子事故發生時，中央與地方分工情形</a:t>
            </a:r>
            <a:endParaRPr lang="en-US" altLang="zh-TW" sz="4000" b="1" dirty="0">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2"/>
          </p:nvPr>
        </p:nvSpPr>
        <p:spPr/>
        <p:txBody>
          <a:bodyPr/>
          <a:lstStyle/>
          <a:p>
            <a:pPr>
              <a:defRPr/>
            </a:pPr>
            <a:fld id="{FF8D8ACD-768A-4D16-BBDA-6634016C37B3}" type="slidenum">
              <a:rPr lang="en-US" altLang="zh-TW" smtClean="0"/>
              <a:pPr>
                <a:defRPr/>
              </a:pPr>
              <a:t>59</a:t>
            </a:fld>
            <a:endParaRPr lang="en-US" altLang="zh-TW"/>
          </a:p>
        </p:txBody>
      </p:sp>
    </p:spTree>
    <p:extLst>
      <p:ext uri="{BB962C8B-B14F-4D97-AF65-F5344CB8AC3E}">
        <p14:creationId xmlns:p14="http://schemas.microsoft.com/office/powerpoint/2010/main" val="1998089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673850"/>
            <a:ext cx="9143999" cy="0"/>
          </a:xfrm>
          <a:custGeom>
            <a:avLst/>
            <a:gdLst/>
            <a:ahLst/>
            <a:cxnLst/>
            <a:rect l="l" t="t" r="r" b="b"/>
            <a:pathLst>
              <a:path w="9143999">
                <a:moveTo>
                  <a:pt x="0" y="0"/>
                </a:moveTo>
                <a:lnTo>
                  <a:pt x="9143999" y="0"/>
                </a:lnTo>
              </a:path>
            </a:pathLst>
          </a:custGeom>
          <a:ln w="48895">
            <a:solidFill>
              <a:srgbClr val="A6A6A6"/>
            </a:solidFill>
          </a:ln>
        </p:spPr>
        <p:txBody>
          <a:bodyPr wrap="square" lIns="0" tIns="0" rIns="0" bIns="0" rtlCol="0">
            <a:noAutofit/>
          </a:bodyPr>
          <a:lstStyle/>
          <a:p>
            <a:endParaRPr>
              <a:solidFill>
                <a:prstClr val="black"/>
              </a:solidFill>
            </a:endParaRPr>
          </a:p>
        </p:txBody>
      </p:sp>
      <p:sp>
        <p:nvSpPr>
          <p:cNvPr id="3" name="object 3"/>
          <p:cNvSpPr/>
          <p:nvPr/>
        </p:nvSpPr>
        <p:spPr>
          <a:xfrm>
            <a:off x="0" y="6721474"/>
            <a:ext cx="9144000" cy="128587"/>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9" name="object 9"/>
          <p:cNvSpPr/>
          <p:nvPr/>
        </p:nvSpPr>
        <p:spPr>
          <a:xfrm>
            <a:off x="7455407" y="758951"/>
            <a:ext cx="1062227" cy="1507236"/>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10" name="object 10"/>
          <p:cNvSpPr txBox="1"/>
          <p:nvPr/>
        </p:nvSpPr>
        <p:spPr>
          <a:xfrm>
            <a:off x="381000" y="1007429"/>
            <a:ext cx="6885305" cy="817244"/>
          </a:xfrm>
          <a:prstGeom prst="rect">
            <a:avLst/>
          </a:prstGeom>
        </p:spPr>
        <p:txBody>
          <a:bodyPr vert="horz" wrap="square" lIns="0" tIns="0" rIns="0" bIns="0" rtlCol="0">
            <a:noAutofit/>
          </a:bodyPr>
          <a:lstStyle/>
          <a:p>
            <a:pPr marL="12700">
              <a:lnSpc>
                <a:spcPts val="6434"/>
              </a:lnSpc>
            </a:pPr>
            <a:r>
              <a:rPr sz="5400" b="1" dirty="0" smtClean="0">
                <a:solidFill>
                  <a:srgbClr val="006600"/>
                </a:solidFill>
                <a:latin typeface="微軟正黑體"/>
                <a:cs typeface="微軟正黑體"/>
              </a:rPr>
              <a:t>為什麼</a:t>
            </a:r>
            <a:r>
              <a:rPr sz="5400" b="1" spc="-5" dirty="0" smtClean="0">
                <a:solidFill>
                  <a:srgbClr val="006600"/>
                </a:solidFill>
                <a:latin typeface="微軟正黑體"/>
                <a:cs typeface="微軟正黑體"/>
              </a:rPr>
              <a:t>談</a:t>
            </a:r>
            <a:r>
              <a:rPr sz="5400" b="1" dirty="0" smtClean="0">
                <a:solidFill>
                  <a:srgbClr val="006600"/>
                </a:solidFill>
                <a:latin typeface="微軟正黑體"/>
                <a:cs typeface="微軟正黑體"/>
              </a:rPr>
              <a:t>『輻』色變？</a:t>
            </a:r>
            <a:endParaRPr sz="5400" dirty="0">
              <a:solidFill>
                <a:srgbClr val="006600"/>
              </a:solidFill>
              <a:latin typeface="微軟正黑體"/>
              <a:cs typeface="微軟正黑體"/>
            </a:endParaRPr>
          </a:p>
        </p:txBody>
      </p:sp>
      <p:sp>
        <p:nvSpPr>
          <p:cNvPr id="11" name="object 11"/>
          <p:cNvSpPr txBox="1"/>
          <p:nvPr/>
        </p:nvSpPr>
        <p:spPr>
          <a:xfrm>
            <a:off x="694740" y="2455546"/>
            <a:ext cx="7633334" cy="3640454"/>
          </a:xfrm>
          <a:prstGeom prst="rect">
            <a:avLst/>
          </a:prstGeom>
        </p:spPr>
        <p:txBody>
          <a:bodyPr vert="horz" wrap="square" lIns="0" tIns="0" rIns="0" bIns="0" rtlCol="0">
            <a:noAutofit/>
          </a:bodyPr>
          <a:lstStyle/>
          <a:p>
            <a:pPr marL="12700"/>
            <a:r>
              <a:rPr sz="3650" spc="-35" dirty="0" smtClean="0">
                <a:solidFill>
                  <a:srgbClr val="717BA2"/>
                </a:solidFill>
                <a:latin typeface="Wingdings"/>
                <a:cs typeface="Wingdings"/>
              </a:rPr>
              <a:t></a:t>
            </a:r>
            <a:r>
              <a:rPr sz="4800" b="1" dirty="0" err="1" smtClean="0">
                <a:solidFill>
                  <a:srgbClr val="FF0000"/>
                </a:solidFill>
                <a:latin typeface="微軟正黑體"/>
                <a:cs typeface="微軟正黑體"/>
              </a:rPr>
              <a:t>無色、無聲、無味、無形</a:t>
            </a:r>
            <a:endParaRPr lang="en-US" sz="4800" b="1" dirty="0" smtClean="0">
              <a:solidFill>
                <a:srgbClr val="FF0000"/>
              </a:solidFill>
              <a:latin typeface="微軟正黑體"/>
              <a:cs typeface="微軟正黑體"/>
            </a:endParaRPr>
          </a:p>
          <a:p>
            <a:pPr marL="12700"/>
            <a:endParaRPr sz="1000" dirty="0">
              <a:solidFill>
                <a:prstClr val="black"/>
              </a:solidFill>
              <a:latin typeface="微軟正黑體"/>
              <a:cs typeface="微軟正黑體"/>
            </a:endParaRPr>
          </a:p>
          <a:p>
            <a:pPr>
              <a:lnSpc>
                <a:spcPts val="600"/>
              </a:lnSpc>
              <a:spcBef>
                <a:spcPts val="15"/>
              </a:spcBef>
            </a:pPr>
            <a:endParaRPr sz="600" dirty="0">
              <a:solidFill>
                <a:prstClr val="black"/>
              </a:solidFill>
            </a:endParaRPr>
          </a:p>
          <a:p>
            <a:pPr marL="469900"/>
            <a:r>
              <a:rPr sz="3350" spc="-30" dirty="0" smtClean="0">
                <a:solidFill>
                  <a:srgbClr val="717BA2"/>
                </a:solidFill>
                <a:latin typeface="Wingdings"/>
                <a:cs typeface="Wingdings"/>
              </a:rPr>
              <a:t></a:t>
            </a:r>
            <a:r>
              <a:rPr sz="3350" spc="-345" dirty="0" smtClean="0">
                <a:solidFill>
                  <a:srgbClr val="717BA2"/>
                </a:solidFill>
                <a:latin typeface="Times New Roman"/>
                <a:cs typeface="Times New Roman"/>
              </a:rPr>
              <a:t> </a:t>
            </a:r>
            <a:r>
              <a:rPr sz="4000" b="1" dirty="0" err="1" smtClean="0">
                <a:solidFill>
                  <a:prstClr val="black"/>
                </a:solidFill>
                <a:latin typeface="微軟正黑體"/>
                <a:cs typeface="微軟正黑體"/>
              </a:rPr>
              <a:t>看不見</a:t>
            </a:r>
            <a:r>
              <a:rPr lang="zh-TW" altLang="en-US" sz="4000" b="1" spc="-15" dirty="0">
                <a:solidFill>
                  <a:prstClr val="black"/>
                </a:solidFill>
                <a:latin typeface="微軟正黑體"/>
                <a:cs typeface="微軟正黑體"/>
              </a:rPr>
              <a:t>、</a:t>
            </a:r>
            <a:r>
              <a:rPr sz="4000" b="1" dirty="0" err="1" smtClean="0">
                <a:solidFill>
                  <a:prstClr val="black"/>
                </a:solidFill>
                <a:latin typeface="微軟正黑體"/>
                <a:cs typeface="微軟正黑體"/>
              </a:rPr>
              <a:t>聽不到</a:t>
            </a:r>
            <a:r>
              <a:rPr lang="zh-TW" altLang="en-US" sz="4000" b="1" spc="-15" dirty="0" smtClean="0">
                <a:solidFill>
                  <a:prstClr val="black"/>
                </a:solidFill>
                <a:latin typeface="微軟正黑體"/>
                <a:cs typeface="微軟正黑體"/>
              </a:rPr>
              <a:t>、</a:t>
            </a:r>
            <a:endParaRPr lang="en-US" altLang="zh-TW" sz="4000" b="1" spc="-15" dirty="0" smtClean="0">
              <a:solidFill>
                <a:prstClr val="black"/>
              </a:solidFill>
              <a:latin typeface="微軟正黑體"/>
              <a:cs typeface="微軟正黑體"/>
            </a:endParaRPr>
          </a:p>
          <a:p>
            <a:pPr marL="469900"/>
            <a:r>
              <a:rPr lang="zh-TW" altLang="en-US" sz="4000" b="1" spc="-15" dirty="0">
                <a:solidFill>
                  <a:prstClr val="black"/>
                </a:solidFill>
                <a:latin typeface="微軟正黑體"/>
                <a:cs typeface="微軟正黑體"/>
              </a:rPr>
              <a:t> </a:t>
            </a:r>
            <a:r>
              <a:rPr lang="zh-TW" altLang="en-US" sz="4000" b="1" spc="-15" dirty="0" smtClean="0">
                <a:solidFill>
                  <a:prstClr val="black"/>
                </a:solidFill>
                <a:latin typeface="微軟正黑體"/>
                <a:cs typeface="微軟正黑體"/>
              </a:rPr>
              <a:t>   </a:t>
            </a:r>
            <a:r>
              <a:rPr sz="4000" b="1" dirty="0" err="1" smtClean="0">
                <a:solidFill>
                  <a:prstClr val="black"/>
                </a:solidFill>
                <a:latin typeface="微軟正黑體"/>
                <a:cs typeface="微軟正黑體"/>
              </a:rPr>
              <a:t>聞不出</a:t>
            </a:r>
            <a:r>
              <a:rPr lang="zh-TW" altLang="en-US" sz="4000" b="1" dirty="0" smtClean="0">
                <a:solidFill>
                  <a:prstClr val="black"/>
                </a:solidFill>
                <a:latin typeface="微軟正黑體"/>
                <a:cs typeface="微軟正黑體"/>
              </a:rPr>
              <a:t>、</a:t>
            </a:r>
            <a:r>
              <a:rPr sz="4000" b="1" dirty="0" err="1" smtClean="0">
                <a:solidFill>
                  <a:prstClr val="black"/>
                </a:solidFill>
                <a:latin typeface="微軟正黑體"/>
                <a:cs typeface="微軟正黑體"/>
              </a:rPr>
              <a:t>摸不著</a:t>
            </a:r>
            <a:r>
              <a:rPr lang="zh-TW" altLang="en-US" sz="4000" b="1" dirty="0" smtClean="0">
                <a:solidFill>
                  <a:prstClr val="black"/>
                </a:solidFill>
                <a:latin typeface="微軟正黑體"/>
                <a:cs typeface="微軟正黑體"/>
              </a:rPr>
              <a:t>。</a:t>
            </a:r>
            <a:endParaRPr lang="en-US" sz="4000" b="1" dirty="0" smtClean="0">
              <a:solidFill>
                <a:prstClr val="black"/>
              </a:solidFill>
              <a:latin typeface="微軟正黑體"/>
              <a:cs typeface="微軟正黑體"/>
            </a:endParaRPr>
          </a:p>
          <a:p>
            <a:pPr marL="469900"/>
            <a:endParaRPr sz="1000" dirty="0">
              <a:solidFill>
                <a:prstClr val="black"/>
              </a:solidFill>
              <a:latin typeface="微軟正黑體"/>
              <a:cs typeface="微軟正黑體"/>
            </a:endParaRPr>
          </a:p>
          <a:p>
            <a:pPr>
              <a:lnSpc>
                <a:spcPts val="600"/>
              </a:lnSpc>
            </a:pPr>
            <a:endParaRPr sz="4000" dirty="0">
              <a:solidFill>
                <a:prstClr val="black"/>
              </a:solidFill>
            </a:endParaRPr>
          </a:p>
          <a:p>
            <a:pPr marL="469900"/>
            <a:r>
              <a:rPr sz="4000" spc="-30" dirty="0" smtClean="0">
                <a:solidFill>
                  <a:srgbClr val="717BA2"/>
                </a:solidFill>
                <a:latin typeface="Wingdings"/>
                <a:cs typeface="Wingdings"/>
              </a:rPr>
              <a:t></a:t>
            </a:r>
            <a:r>
              <a:rPr sz="4000" spc="-345" dirty="0" smtClean="0">
                <a:solidFill>
                  <a:srgbClr val="717BA2"/>
                </a:solidFill>
                <a:latin typeface="Times New Roman"/>
                <a:cs typeface="Times New Roman"/>
              </a:rPr>
              <a:t> </a:t>
            </a:r>
            <a:r>
              <a:rPr sz="4000" b="1" dirty="0" err="1" smtClean="0">
                <a:solidFill>
                  <a:prstClr val="black"/>
                </a:solidFill>
                <a:latin typeface="微軟正黑體"/>
                <a:cs typeface="微軟正黑體"/>
              </a:rPr>
              <a:t>想像會造成嚴重傷害</a:t>
            </a:r>
            <a:r>
              <a:rPr lang="zh-TW" altLang="en-US" sz="4000" b="1" dirty="0" smtClean="0">
                <a:solidFill>
                  <a:prstClr val="black"/>
                </a:solidFill>
                <a:latin typeface="微軟正黑體"/>
                <a:cs typeface="微軟正黑體"/>
              </a:rPr>
              <a:t>。</a:t>
            </a:r>
            <a:endParaRPr sz="4000" dirty="0">
              <a:solidFill>
                <a:prstClr val="black"/>
              </a:solidFill>
              <a:latin typeface="微軟正黑體"/>
              <a:cs typeface="微軟正黑體"/>
            </a:endParaRPr>
          </a:p>
        </p:txBody>
      </p:sp>
      <p:sp>
        <p:nvSpPr>
          <p:cNvPr id="12" name="object 12"/>
          <p:cNvSpPr/>
          <p:nvPr/>
        </p:nvSpPr>
        <p:spPr>
          <a:xfrm>
            <a:off x="6781800" y="3810000"/>
            <a:ext cx="1819275" cy="1871726"/>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
        <p:nvSpPr>
          <p:cNvPr id="13" name="object 13"/>
          <p:cNvSpPr txBox="1">
            <a:spLocks noGrp="1"/>
          </p:cNvSpPr>
          <p:nvPr>
            <p:ph type="sldNum" sz="quarter" idx="4294967295"/>
          </p:nvPr>
        </p:nvSpPr>
        <p:spPr>
          <a:prstGeom prst="rect">
            <a:avLst/>
          </a:prstGeom>
        </p:spPr>
        <p:txBody>
          <a:bodyPr vert="horz" wrap="square" lIns="0" tIns="0" rIns="0" bIns="0" rtlCol="0">
            <a:noAutofit/>
          </a:bodyPr>
          <a:lstStyle/>
          <a:p>
            <a:pPr marL="104139"/>
            <a:fld id="{81D60167-4931-47E6-BA6A-407CBD079E47}" type="slidenum">
              <a:rPr sz="1600" dirty="0" smtClean="0">
                <a:solidFill>
                  <a:prstClr val="black"/>
                </a:solidFill>
                <a:latin typeface="Arial"/>
                <a:cs typeface="Arial"/>
              </a:rPr>
              <a:pPr marL="104139"/>
              <a:t>6</a:t>
            </a:fld>
            <a:endParaRPr sz="1600" dirty="0">
              <a:solidFill>
                <a:prstClr val="black"/>
              </a:solidFill>
              <a:latin typeface="Arial"/>
              <a:cs typeface="Arial"/>
            </a:endParaRPr>
          </a:p>
        </p:txBody>
      </p:sp>
    </p:spTree>
    <p:extLst>
      <p:ext uri="{BB962C8B-B14F-4D97-AF65-F5344CB8AC3E}">
        <p14:creationId xmlns:p14="http://schemas.microsoft.com/office/powerpoint/2010/main" val="257932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83768" y="476672"/>
            <a:ext cx="4608512" cy="707886"/>
          </a:xfrm>
          <a:prstGeom prst="rect">
            <a:avLst/>
          </a:prstGeom>
        </p:spPr>
        <p:txBody>
          <a:bodyPr wrap="square">
            <a:spAutoFit/>
          </a:bodyPr>
          <a:lstStyle/>
          <a:p>
            <a:pPr eaLnBrk="1" hangingPunct="1">
              <a:spcAft>
                <a:spcPts val="0"/>
              </a:spcAft>
              <a:defRPr/>
            </a:pPr>
            <a:r>
              <a:rPr lang="zh-TW" altLang="en-US" sz="4000" dirty="0" smtClean="0">
                <a:latin typeface="標楷體" panose="03000509000000000000" pitchFamily="65" charset="-120"/>
                <a:ea typeface="標楷體" panose="03000509000000000000" pitchFamily="65" charset="-120"/>
              </a:rPr>
              <a:t>原能會網站簡介</a:t>
            </a:r>
            <a:r>
              <a:rPr lang="en-US" altLang="zh-TW" sz="1700" dirty="0" smtClean="0">
                <a:latin typeface="標楷體" panose="03000509000000000000" pitchFamily="65" charset="-120"/>
                <a:ea typeface="標楷體" panose="03000509000000000000" pitchFamily="65" charset="-120"/>
              </a:rPr>
              <a:t>(1/3)</a:t>
            </a:r>
            <a:endParaRPr lang="en-US" altLang="zh-TW" sz="1700" dirty="0">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2"/>
          </p:nvPr>
        </p:nvSpPr>
        <p:spPr/>
        <p:txBody>
          <a:bodyPr/>
          <a:lstStyle/>
          <a:p>
            <a:pPr>
              <a:defRPr/>
            </a:pPr>
            <a:fld id="{FF8D8ACD-768A-4D16-BBDA-6634016C37B3}" type="slidenum">
              <a:rPr lang="en-US" altLang="zh-TW" smtClean="0"/>
              <a:pPr>
                <a:defRPr/>
              </a:pPr>
              <a:t>60</a:t>
            </a:fld>
            <a:endParaRPr lang="en-US" altLang="zh-TW"/>
          </a:p>
        </p:txBody>
      </p:sp>
      <p:pic>
        <p:nvPicPr>
          <p:cNvPr id="2" name="圖片 1"/>
          <p:cNvPicPr>
            <a:picLocks noChangeAspect="1"/>
          </p:cNvPicPr>
          <p:nvPr/>
        </p:nvPicPr>
        <p:blipFill>
          <a:blip r:embed="rId2"/>
          <a:stretch>
            <a:fillRect/>
          </a:stretch>
        </p:blipFill>
        <p:spPr>
          <a:xfrm>
            <a:off x="179512" y="1149030"/>
            <a:ext cx="8914300" cy="5448321"/>
          </a:xfrm>
          <a:prstGeom prst="rect">
            <a:avLst/>
          </a:prstGeom>
        </p:spPr>
      </p:pic>
      <p:sp>
        <p:nvSpPr>
          <p:cNvPr id="5" name="圓角矩形 4"/>
          <p:cNvSpPr/>
          <p:nvPr/>
        </p:nvSpPr>
        <p:spPr bwMode="auto">
          <a:xfrm>
            <a:off x="5564088" y="1484784"/>
            <a:ext cx="792088" cy="288032"/>
          </a:xfrm>
          <a:prstGeom prst="roundRect">
            <a:avLst/>
          </a:prstGeom>
          <a:noFill/>
          <a:ln w="28575" cap="flat" cmpd="tri"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5168832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FF8D8ACD-768A-4D16-BBDA-6634016C37B3}" type="slidenum">
              <a:rPr lang="en-US" altLang="zh-TW" smtClean="0"/>
              <a:pPr>
                <a:defRPr/>
              </a:pPr>
              <a:t>61</a:t>
            </a:fld>
            <a:endParaRPr lang="en-US" altLang="zh-TW"/>
          </a:p>
        </p:txBody>
      </p:sp>
      <p:pic>
        <p:nvPicPr>
          <p:cNvPr id="3" name="圖片 2"/>
          <p:cNvPicPr>
            <a:picLocks noChangeAspect="1"/>
          </p:cNvPicPr>
          <p:nvPr/>
        </p:nvPicPr>
        <p:blipFill rotWithShape="1">
          <a:blip r:embed="rId2"/>
          <a:srcRect l="2941" t="14923" r="23523" b="19789"/>
          <a:stretch/>
        </p:blipFill>
        <p:spPr>
          <a:xfrm>
            <a:off x="3448" y="1420137"/>
            <a:ext cx="9001000" cy="5040560"/>
          </a:xfrm>
          <a:prstGeom prst="rect">
            <a:avLst/>
          </a:prstGeom>
        </p:spPr>
      </p:pic>
      <p:sp>
        <p:nvSpPr>
          <p:cNvPr id="7" name="圓角矩形 6"/>
          <p:cNvSpPr/>
          <p:nvPr/>
        </p:nvSpPr>
        <p:spPr bwMode="auto">
          <a:xfrm>
            <a:off x="251520" y="3789040"/>
            <a:ext cx="1008112" cy="288032"/>
          </a:xfrm>
          <a:prstGeom prst="roundRect">
            <a:avLst/>
          </a:prstGeom>
          <a:noFill/>
          <a:ln w="28575" cap="flat" cmpd="tri"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endParaRPr>
          </a:p>
        </p:txBody>
      </p:sp>
      <p:sp>
        <p:nvSpPr>
          <p:cNvPr id="8" name="圓角矩形 7"/>
          <p:cNvSpPr/>
          <p:nvPr/>
        </p:nvSpPr>
        <p:spPr bwMode="auto">
          <a:xfrm>
            <a:off x="3203848" y="3212975"/>
            <a:ext cx="2952328" cy="3247721"/>
          </a:xfrm>
          <a:prstGeom prst="roundRect">
            <a:avLst/>
          </a:prstGeom>
          <a:noFill/>
          <a:ln w="28575" cap="flat" cmpd="tri"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endParaRPr>
          </a:p>
        </p:txBody>
      </p:sp>
      <p:sp>
        <p:nvSpPr>
          <p:cNvPr id="9" name="矩形 8"/>
          <p:cNvSpPr/>
          <p:nvPr/>
        </p:nvSpPr>
        <p:spPr>
          <a:xfrm>
            <a:off x="2483768" y="476672"/>
            <a:ext cx="4608512" cy="707886"/>
          </a:xfrm>
          <a:prstGeom prst="rect">
            <a:avLst/>
          </a:prstGeom>
        </p:spPr>
        <p:txBody>
          <a:bodyPr wrap="square">
            <a:spAutoFit/>
          </a:bodyPr>
          <a:lstStyle/>
          <a:p>
            <a:pPr eaLnBrk="1" hangingPunct="1">
              <a:spcAft>
                <a:spcPts val="0"/>
              </a:spcAft>
              <a:defRPr/>
            </a:pPr>
            <a:r>
              <a:rPr lang="zh-TW" altLang="en-US" sz="4000" dirty="0" smtClean="0">
                <a:latin typeface="標楷體" panose="03000509000000000000" pitchFamily="65" charset="-120"/>
                <a:ea typeface="標楷體" panose="03000509000000000000" pitchFamily="65" charset="-120"/>
              </a:rPr>
              <a:t>原能會網站簡介</a:t>
            </a:r>
            <a:r>
              <a:rPr lang="en-US" altLang="zh-TW" sz="1700" dirty="0" smtClean="0">
                <a:latin typeface="標楷體" panose="03000509000000000000" pitchFamily="65" charset="-120"/>
                <a:ea typeface="標楷體" panose="03000509000000000000" pitchFamily="65" charset="-120"/>
              </a:rPr>
              <a:t>(2/3)</a:t>
            </a:r>
            <a:endParaRPr lang="en-US" altLang="zh-TW" sz="17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330689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FF8D8ACD-768A-4D16-BBDA-6634016C37B3}" type="slidenum">
              <a:rPr lang="en-US" altLang="zh-TW" smtClean="0"/>
              <a:pPr>
                <a:defRPr/>
              </a:pPr>
              <a:t>62</a:t>
            </a:fld>
            <a:endParaRPr lang="en-US" altLang="zh-TW"/>
          </a:p>
        </p:txBody>
      </p:sp>
      <p:pic>
        <p:nvPicPr>
          <p:cNvPr id="2" name="圖片 1"/>
          <p:cNvPicPr>
            <a:picLocks noChangeAspect="1"/>
          </p:cNvPicPr>
          <p:nvPr/>
        </p:nvPicPr>
        <p:blipFill rotWithShape="1">
          <a:blip r:embed="rId2"/>
          <a:srcRect l="2778" t="15123" r="24438" b="31803"/>
          <a:stretch/>
        </p:blipFill>
        <p:spPr>
          <a:xfrm>
            <a:off x="108893" y="1268760"/>
            <a:ext cx="8882707" cy="5040560"/>
          </a:xfrm>
          <a:prstGeom prst="rect">
            <a:avLst/>
          </a:prstGeom>
        </p:spPr>
      </p:pic>
      <p:sp>
        <p:nvSpPr>
          <p:cNvPr id="7" name="圓角矩形 6"/>
          <p:cNvSpPr/>
          <p:nvPr/>
        </p:nvSpPr>
        <p:spPr bwMode="auto">
          <a:xfrm>
            <a:off x="368424" y="4692819"/>
            <a:ext cx="1008112" cy="288032"/>
          </a:xfrm>
          <a:prstGeom prst="roundRect">
            <a:avLst/>
          </a:prstGeom>
          <a:noFill/>
          <a:ln w="28575" cap="flat" cmpd="tri"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endParaRPr>
          </a:p>
        </p:txBody>
      </p:sp>
      <p:sp>
        <p:nvSpPr>
          <p:cNvPr id="8" name="圓角矩形 7"/>
          <p:cNvSpPr/>
          <p:nvPr/>
        </p:nvSpPr>
        <p:spPr bwMode="auto">
          <a:xfrm>
            <a:off x="3074082" y="3284983"/>
            <a:ext cx="1929966" cy="2016225"/>
          </a:xfrm>
          <a:prstGeom prst="roundRect">
            <a:avLst/>
          </a:prstGeom>
          <a:noFill/>
          <a:ln w="28575" cap="flat" cmpd="tri"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endParaRPr>
          </a:p>
        </p:txBody>
      </p:sp>
      <p:sp>
        <p:nvSpPr>
          <p:cNvPr id="9" name="矩形 8"/>
          <p:cNvSpPr/>
          <p:nvPr/>
        </p:nvSpPr>
        <p:spPr>
          <a:xfrm>
            <a:off x="2483768" y="476672"/>
            <a:ext cx="4608512" cy="707886"/>
          </a:xfrm>
          <a:prstGeom prst="rect">
            <a:avLst/>
          </a:prstGeom>
        </p:spPr>
        <p:txBody>
          <a:bodyPr wrap="square">
            <a:spAutoFit/>
          </a:bodyPr>
          <a:lstStyle/>
          <a:p>
            <a:pPr eaLnBrk="1" hangingPunct="1">
              <a:spcAft>
                <a:spcPts val="0"/>
              </a:spcAft>
              <a:defRPr/>
            </a:pPr>
            <a:r>
              <a:rPr lang="zh-TW" altLang="en-US" sz="4000" dirty="0" smtClean="0">
                <a:latin typeface="標楷體" panose="03000509000000000000" pitchFamily="65" charset="-120"/>
                <a:ea typeface="標楷體" panose="03000509000000000000" pitchFamily="65" charset="-120"/>
              </a:rPr>
              <a:t>原能會網站簡介</a:t>
            </a:r>
            <a:r>
              <a:rPr lang="en-US" altLang="zh-TW" sz="1700" dirty="0" smtClean="0">
                <a:latin typeface="標楷體" panose="03000509000000000000" pitchFamily="65" charset="-120"/>
                <a:ea typeface="標楷體" panose="03000509000000000000" pitchFamily="65" charset="-120"/>
              </a:rPr>
              <a:t>(3/3)</a:t>
            </a:r>
            <a:endParaRPr lang="en-US" altLang="zh-TW" sz="17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935168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673850"/>
            <a:ext cx="9143999" cy="0"/>
          </a:xfrm>
          <a:custGeom>
            <a:avLst/>
            <a:gdLst/>
            <a:ahLst/>
            <a:cxnLst/>
            <a:rect l="l" t="t" r="r" b="b"/>
            <a:pathLst>
              <a:path w="9143999">
                <a:moveTo>
                  <a:pt x="0" y="0"/>
                </a:moveTo>
                <a:lnTo>
                  <a:pt x="9143999" y="0"/>
                </a:lnTo>
              </a:path>
            </a:pathLst>
          </a:custGeom>
          <a:ln w="48895">
            <a:solidFill>
              <a:srgbClr val="A6A6A6"/>
            </a:solidFill>
          </a:ln>
        </p:spPr>
        <p:txBody>
          <a:bodyPr wrap="square" lIns="0" tIns="0" rIns="0" bIns="0" rtlCol="0">
            <a:noAutofit/>
          </a:bodyPr>
          <a:lstStyle/>
          <a:p>
            <a:endParaRPr>
              <a:solidFill>
                <a:prstClr val="black"/>
              </a:solidFill>
            </a:endParaRPr>
          </a:p>
        </p:txBody>
      </p:sp>
      <p:sp>
        <p:nvSpPr>
          <p:cNvPr id="3" name="object 3"/>
          <p:cNvSpPr/>
          <p:nvPr/>
        </p:nvSpPr>
        <p:spPr>
          <a:xfrm>
            <a:off x="0" y="6721474"/>
            <a:ext cx="9144000" cy="128587"/>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5" name="object 5"/>
          <p:cNvSpPr/>
          <p:nvPr/>
        </p:nvSpPr>
        <p:spPr>
          <a:xfrm>
            <a:off x="5410200" y="3074987"/>
            <a:ext cx="3302000" cy="3219450"/>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6" name="object 6"/>
          <p:cNvSpPr txBox="1"/>
          <p:nvPr/>
        </p:nvSpPr>
        <p:spPr>
          <a:xfrm>
            <a:off x="381001" y="1666240"/>
            <a:ext cx="8392540" cy="1153160"/>
          </a:xfrm>
          <a:prstGeom prst="rect">
            <a:avLst/>
          </a:prstGeom>
        </p:spPr>
        <p:txBody>
          <a:bodyPr vert="horz" wrap="square" lIns="0" tIns="0" rIns="0" bIns="0" rtlCol="0">
            <a:noAutofit/>
          </a:bodyPr>
          <a:lstStyle/>
          <a:p>
            <a:pPr marL="12700"/>
            <a:r>
              <a:rPr sz="6600" b="1" spc="-60" baseline="-2083" dirty="0" smtClean="0">
                <a:solidFill>
                  <a:srgbClr val="0000FF"/>
                </a:solidFill>
                <a:effectLst>
                  <a:outerShdw blurRad="38100" dist="38100" dir="2700000" algn="tl">
                    <a:srgbClr val="000000">
                      <a:alpha val="43137"/>
                    </a:srgbClr>
                  </a:outerShdw>
                </a:effectLst>
                <a:latin typeface="微軟正黑體"/>
                <a:cs typeface="微軟正黑體"/>
              </a:rPr>
              <a:t>核安監管中心</a:t>
            </a:r>
            <a:r>
              <a:rPr sz="6000" b="1" spc="22" baseline="-2083" dirty="0" smtClean="0">
                <a:solidFill>
                  <a:srgbClr val="FF0000"/>
                </a:solidFill>
                <a:latin typeface="微軟正黑體"/>
                <a:cs typeface="微軟正黑體"/>
              </a:rPr>
              <a:t> </a:t>
            </a:r>
            <a:r>
              <a:rPr sz="3600" b="1" spc="-5" dirty="0" smtClean="0">
                <a:solidFill>
                  <a:prstClr val="black"/>
                </a:solidFill>
                <a:latin typeface="微軟正黑體"/>
                <a:cs typeface="微軟正黑體"/>
              </a:rPr>
              <a:t>-</a:t>
            </a:r>
            <a:r>
              <a:rPr sz="3600" b="1" dirty="0" smtClean="0">
                <a:solidFill>
                  <a:prstClr val="black"/>
                </a:solidFill>
                <a:latin typeface="微軟正黑體"/>
                <a:cs typeface="微軟正黑體"/>
              </a:rPr>
              <a:t>輻射事件單一通報窗口</a:t>
            </a:r>
            <a:endParaRPr sz="3600" dirty="0">
              <a:solidFill>
                <a:prstClr val="black"/>
              </a:solidFill>
              <a:latin typeface="微軟正黑體"/>
              <a:cs typeface="微軟正黑體"/>
            </a:endParaRPr>
          </a:p>
          <a:p>
            <a:pPr>
              <a:lnSpc>
                <a:spcPts val="900"/>
              </a:lnSpc>
              <a:spcBef>
                <a:spcPts val="45"/>
              </a:spcBef>
            </a:pPr>
            <a:endParaRPr sz="900" dirty="0">
              <a:solidFill>
                <a:prstClr val="black"/>
              </a:solidFill>
            </a:endParaRPr>
          </a:p>
          <a:p>
            <a:pPr marL="42545">
              <a:lnSpc>
                <a:spcPts val="3335"/>
              </a:lnSpc>
            </a:pPr>
            <a:r>
              <a:rPr lang="zh-TW" altLang="en-US" sz="2800" b="1" spc="-20" dirty="0" smtClean="0">
                <a:solidFill>
                  <a:prstClr val="black"/>
                </a:solidFill>
                <a:latin typeface="微軟正黑體"/>
                <a:cs typeface="微軟正黑體"/>
              </a:rPr>
              <a:t>  </a:t>
            </a:r>
            <a:r>
              <a:rPr sz="2800" b="1" spc="-20" dirty="0" smtClean="0">
                <a:solidFill>
                  <a:prstClr val="black"/>
                </a:solidFill>
                <a:latin typeface="微軟正黑體"/>
                <a:cs typeface="微軟正黑體"/>
              </a:rPr>
              <a:t>24</a:t>
            </a:r>
            <a:r>
              <a:rPr sz="2800" b="1" spc="-30" dirty="0" smtClean="0">
                <a:solidFill>
                  <a:prstClr val="black"/>
                </a:solidFill>
                <a:latin typeface="微軟正黑體"/>
                <a:cs typeface="微軟正黑體"/>
              </a:rPr>
              <a:t>小時通報專線：</a:t>
            </a:r>
            <a:r>
              <a:rPr sz="2800" b="1" spc="-20" dirty="0" smtClean="0">
                <a:solidFill>
                  <a:srgbClr val="FF0000"/>
                </a:solidFill>
                <a:latin typeface="微軟正黑體"/>
                <a:cs typeface="微軟正黑體"/>
              </a:rPr>
              <a:t>080</a:t>
            </a:r>
            <a:r>
              <a:rPr sz="2800" b="1" spc="-15" dirty="0" smtClean="0">
                <a:solidFill>
                  <a:srgbClr val="FF0000"/>
                </a:solidFill>
                <a:latin typeface="微軟正黑體"/>
                <a:cs typeface="微軟正黑體"/>
              </a:rPr>
              <a:t>0</a:t>
            </a:r>
            <a:r>
              <a:rPr sz="2800" b="1" spc="-20" dirty="0" smtClean="0">
                <a:solidFill>
                  <a:srgbClr val="FF0000"/>
                </a:solidFill>
                <a:latin typeface="微軟正黑體"/>
                <a:cs typeface="微軟正黑體"/>
              </a:rPr>
              <a:t>-08892</a:t>
            </a:r>
            <a:r>
              <a:rPr sz="2800" b="1" spc="-15" dirty="0" smtClean="0">
                <a:solidFill>
                  <a:srgbClr val="FF0000"/>
                </a:solidFill>
                <a:latin typeface="微軟正黑體"/>
                <a:cs typeface="微軟正黑體"/>
              </a:rPr>
              <a:t>8</a:t>
            </a:r>
            <a:r>
              <a:rPr sz="2800" b="1" spc="-30" dirty="0" smtClean="0">
                <a:solidFill>
                  <a:srgbClr val="FF0000"/>
                </a:solidFill>
                <a:latin typeface="微軟正黑體"/>
                <a:cs typeface="微軟正黑體"/>
              </a:rPr>
              <a:t>；</a:t>
            </a:r>
            <a:r>
              <a:rPr sz="2800" b="1" spc="-20" dirty="0" smtClean="0">
                <a:solidFill>
                  <a:srgbClr val="FF0000"/>
                </a:solidFill>
                <a:latin typeface="微軟正黑體"/>
                <a:cs typeface="微軟正黑體"/>
              </a:rPr>
              <a:t>0</a:t>
            </a:r>
            <a:r>
              <a:rPr sz="2800" b="1" spc="-30" dirty="0" smtClean="0">
                <a:solidFill>
                  <a:srgbClr val="FF0000"/>
                </a:solidFill>
                <a:latin typeface="微軟正黑體"/>
                <a:cs typeface="微軟正黑體"/>
              </a:rPr>
              <a:t>2</a:t>
            </a:r>
            <a:r>
              <a:rPr sz="2800" b="1" spc="-20" dirty="0" smtClean="0">
                <a:solidFill>
                  <a:srgbClr val="FF0000"/>
                </a:solidFill>
                <a:latin typeface="微軟正黑體"/>
                <a:cs typeface="微軟正黑體"/>
              </a:rPr>
              <a:t>-8</a:t>
            </a:r>
            <a:r>
              <a:rPr sz="2800" b="1" spc="-30" dirty="0" smtClean="0">
                <a:solidFill>
                  <a:srgbClr val="FF0000"/>
                </a:solidFill>
                <a:latin typeface="微軟正黑體"/>
                <a:cs typeface="微軟正黑體"/>
              </a:rPr>
              <a:t>2</a:t>
            </a:r>
            <a:r>
              <a:rPr sz="2800" b="1" spc="-20" dirty="0" smtClean="0">
                <a:solidFill>
                  <a:srgbClr val="FF0000"/>
                </a:solidFill>
                <a:latin typeface="微軟正黑體"/>
                <a:cs typeface="微軟正黑體"/>
              </a:rPr>
              <a:t>3172</a:t>
            </a:r>
            <a:r>
              <a:rPr sz="2800" b="1" spc="-35" dirty="0" smtClean="0">
                <a:solidFill>
                  <a:srgbClr val="FF0000"/>
                </a:solidFill>
                <a:latin typeface="微軟正黑體"/>
                <a:cs typeface="微軟正黑體"/>
              </a:rPr>
              <a:t>5</a:t>
            </a:r>
            <a:r>
              <a:rPr sz="2800" b="1" spc="-20" dirty="0" smtClean="0">
                <a:solidFill>
                  <a:srgbClr val="FF0000"/>
                </a:solidFill>
                <a:latin typeface="微軟正黑體"/>
                <a:cs typeface="微軟正黑體"/>
              </a:rPr>
              <a:t>0</a:t>
            </a:r>
            <a:endParaRPr sz="2800" dirty="0">
              <a:solidFill>
                <a:prstClr val="black"/>
              </a:solidFill>
              <a:latin typeface="微軟正黑體"/>
              <a:cs typeface="微軟正黑體"/>
            </a:endParaRPr>
          </a:p>
        </p:txBody>
      </p:sp>
      <p:sp>
        <p:nvSpPr>
          <p:cNvPr id="10" name="object 10"/>
          <p:cNvSpPr/>
          <p:nvPr/>
        </p:nvSpPr>
        <p:spPr>
          <a:xfrm>
            <a:off x="7511795" y="522731"/>
            <a:ext cx="944879" cy="1341120"/>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
        <p:nvSpPr>
          <p:cNvPr id="12" name="object 12"/>
          <p:cNvSpPr txBox="1"/>
          <p:nvPr/>
        </p:nvSpPr>
        <p:spPr>
          <a:xfrm>
            <a:off x="8621141" y="6350406"/>
            <a:ext cx="304800" cy="224790"/>
          </a:xfrm>
          <a:prstGeom prst="rect">
            <a:avLst/>
          </a:prstGeom>
        </p:spPr>
        <p:txBody>
          <a:bodyPr vert="horz" wrap="square" lIns="0" tIns="0" rIns="0" bIns="0" rtlCol="0">
            <a:noAutofit/>
          </a:bodyPr>
          <a:lstStyle/>
          <a:p>
            <a:pPr marL="25400"/>
            <a:fld id="{81D60167-4931-47E6-BA6A-407CBD079E47}" type="slidenum">
              <a:rPr sz="1400" dirty="0" smtClean="0">
                <a:solidFill>
                  <a:srgbClr val="464652"/>
                </a:solidFill>
                <a:latin typeface="Arial"/>
                <a:cs typeface="Arial"/>
              </a:rPr>
              <a:pPr marL="25400"/>
              <a:t>63</a:t>
            </a:fld>
            <a:endParaRPr sz="1400" dirty="0">
              <a:solidFill>
                <a:prstClr val="black"/>
              </a:solidFill>
              <a:latin typeface="Arial"/>
              <a:cs typeface="Arial"/>
            </a:endParaRPr>
          </a:p>
        </p:txBody>
      </p:sp>
      <p:sp>
        <p:nvSpPr>
          <p:cNvPr id="13" name="Rectangle 2"/>
          <p:cNvSpPr txBox="1">
            <a:spLocks noChangeArrowheads="1"/>
          </p:cNvSpPr>
          <p:nvPr/>
        </p:nvSpPr>
        <p:spPr>
          <a:xfrm>
            <a:off x="288847" y="779318"/>
            <a:ext cx="8620125" cy="838200"/>
          </a:xfrm>
          <a:prstGeom prst="rect">
            <a:avLst/>
          </a:prstGeom>
        </p:spPr>
        <p:txBody>
          <a:bodyPr/>
          <a:lstStyle>
            <a:lvl1pPr algn="ctr" rtl="0" eaLnBrk="0" fontAlgn="base" hangingPunct="0">
              <a:spcBef>
                <a:spcPct val="0"/>
              </a:spcBef>
              <a:spcAft>
                <a:spcPct val="0"/>
              </a:spcAft>
              <a:defRPr kumimoji="1" sz="3500" kern="1200">
                <a:solidFill>
                  <a:schemeClr val="tx2"/>
                </a:solidFill>
                <a:latin typeface="微軟正黑體" panose="020B0604030504040204" pitchFamily="34" charset="-120"/>
                <a:ea typeface="微軟正黑體" panose="020B0604030504040204" pitchFamily="34"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eaLnBrk="1" hangingPunct="1">
              <a:defRPr/>
            </a:pPr>
            <a:r>
              <a:rPr lang="zh-TW" altLang="en-US" sz="4800" b="1" dirty="0" smtClean="0">
                <a:solidFill>
                  <a:srgbClr val="FF0000"/>
                </a:solidFill>
                <a:effectLst>
                  <a:outerShdw blurRad="38100" dist="38100" dir="2700000" algn="tl">
                    <a:srgbClr val="C0C0C0"/>
                  </a:outerShdw>
                </a:effectLst>
              </a:rPr>
              <a:t>立即</a:t>
            </a:r>
            <a:r>
              <a:rPr lang="zh-TW" altLang="en-US" sz="4800" b="1" dirty="0">
                <a:solidFill>
                  <a:srgbClr val="FF0000"/>
                </a:solidFill>
                <a:effectLst>
                  <a:outerShdw blurRad="38100" dist="38100" dir="2700000" algn="tl">
                    <a:srgbClr val="C0C0C0"/>
                  </a:outerShdw>
                </a:effectLst>
              </a:rPr>
              <a:t>通報</a:t>
            </a:r>
            <a:endParaRPr lang="zh-TW" altLang="en-US" sz="4800" b="1" dirty="0">
              <a:solidFill>
                <a:srgbClr val="006600"/>
              </a:solidFill>
              <a:effectLst>
                <a:outerShdw blurRad="38100" dist="38100" dir="2700000" algn="tl">
                  <a:srgbClr val="C0C0C0"/>
                </a:outerShdw>
              </a:effectLst>
            </a:endParaRPr>
          </a:p>
        </p:txBody>
      </p:sp>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222" y="3050805"/>
            <a:ext cx="5135528" cy="3426195"/>
          </a:xfrm>
          <a:prstGeom prst="rect">
            <a:avLst/>
          </a:prstGeom>
        </p:spPr>
      </p:pic>
    </p:spTree>
    <p:extLst>
      <p:ext uri="{BB962C8B-B14F-4D97-AF65-F5344CB8AC3E}">
        <p14:creationId xmlns:p14="http://schemas.microsoft.com/office/powerpoint/2010/main" val="2120285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9255" y="886637"/>
            <a:ext cx="946361" cy="382123"/>
          </a:xfrm>
        </p:spPr>
        <p:txBody>
          <a:bodyPr/>
          <a:lstStyle/>
          <a:p>
            <a:r>
              <a:rPr lang="zh-TW" altLang="en-US" sz="3000" b="1" dirty="0">
                <a:solidFill>
                  <a:srgbClr val="0000FF"/>
                </a:solidFill>
                <a:latin typeface="微軟正黑體" panose="020B0604030504040204" pitchFamily="34" charset="-120"/>
                <a:ea typeface="微軟正黑體" panose="020B0604030504040204" pitchFamily="34" charset="-120"/>
              </a:rPr>
              <a:t>手機</a:t>
            </a:r>
          </a:p>
        </p:txBody>
      </p:sp>
      <p:sp>
        <p:nvSpPr>
          <p:cNvPr id="3" name="文字版面配置區 2"/>
          <p:cNvSpPr>
            <a:spLocks noGrp="1"/>
          </p:cNvSpPr>
          <p:nvPr>
            <p:ph type="body" idx="1"/>
          </p:nvPr>
        </p:nvSpPr>
        <p:spPr/>
        <p:txBody>
          <a:bodyPr/>
          <a:lstStyle/>
          <a:p>
            <a:endParaRPr lang="zh-TW" altLang="en-US" dirty="0"/>
          </a:p>
        </p:txBody>
      </p:sp>
      <p:pic>
        <p:nvPicPr>
          <p:cNvPr id="15" name="圖片 2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765296">
            <a:off x="367613" y="1417099"/>
            <a:ext cx="1488985" cy="209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3"/>
          <a:srcRect/>
          <a:stretch>
            <a:fillRect/>
          </a:stretch>
        </p:blipFill>
        <p:spPr bwMode="auto">
          <a:xfrm>
            <a:off x="2929732" y="1542063"/>
            <a:ext cx="2360413" cy="185713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6" name="標題 1"/>
          <p:cNvSpPr txBox="1">
            <a:spLocks/>
          </p:cNvSpPr>
          <p:nvPr/>
        </p:nvSpPr>
        <p:spPr>
          <a:xfrm>
            <a:off x="3230724" y="825000"/>
            <a:ext cx="1637928" cy="395324"/>
          </a:xfrm>
          <a:prstGeom prst="rect">
            <a:avLst/>
          </a:prstGeom>
        </p:spPr>
        <p:txBody>
          <a:bodyPr wrap="square" lIns="0" tIns="0" rIns="0" bIns="0">
            <a:noAutofit/>
          </a:bodyPr>
          <a:lstStyle/>
          <a:p>
            <a:r>
              <a:rPr lang="zh-TW" altLang="en-US" sz="3000" b="1" dirty="0">
                <a:solidFill>
                  <a:srgbClr val="0000FF"/>
                </a:solidFill>
                <a:latin typeface="微軟正黑體" panose="020B0604030504040204" pitchFamily="34" charset="-120"/>
                <a:ea typeface="微軟正黑體" panose="020B0604030504040204" pitchFamily="34" charset="-120"/>
                <a:cs typeface="+mj-cs"/>
              </a:rPr>
              <a:t>胸部</a:t>
            </a:r>
            <a:r>
              <a:rPr lang="en-US" altLang="zh-TW" sz="3000" b="1" dirty="0">
                <a:solidFill>
                  <a:srgbClr val="0000FF"/>
                </a:solidFill>
                <a:latin typeface="微軟正黑體" panose="020B0604030504040204" pitchFamily="34" charset="-120"/>
                <a:ea typeface="微軟正黑體" panose="020B0604030504040204" pitchFamily="34" charset="-120"/>
                <a:cs typeface="+mj-cs"/>
              </a:rPr>
              <a:t>X</a:t>
            </a:r>
            <a:r>
              <a:rPr lang="zh-TW" altLang="en-US" sz="3000" b="1" dirty="0">
                <a:solidFill>
                  <a:srgbClr val="0000FF"/>
                </a:solidFill>
                <a:latin typeface="微軟正黑體" panose="020B0604030504040204" pitchFamily="34" charset="-120"/>
                <a:ea typeface="微軟正黑體" panose="020B0604030504040204" pitchFamily="34" charset="-120"/>
                <a:cs typeface="+mj-cs"/>
              </a:rPr>
              <a:t>光</a:t>
            </a:r>
          </a:p>
        </p:txBody>
      </p:sp>
      <p:pic>
        <p:nvPicPr>
          <p:cNvPr id="7" name="圖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8761" y="2168563"/>
            <a:ext cx="1954426" cy="134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標題 1"/>
          <p:cNvSpPr txBox="1">
            <a:spLocks/>
          </p:cNvSpPr>
          <p:nvPr/>
        </p:nvSpPr>
        <p:spPr>
          <a:xfrm>
            <a:off x="6098134" y="1718661"/>
            <a:ext cx="1349152" cy="433425"/>
          </a:xfrm>
          <a:prstGeom prst="rect">
            <a:avLst/>
          </a:prstGeom>
        </p:spPr>
        <p:txBody>
          <a:bodyPr wrap="square" lIns="0" tIns="0" rIns="0" bIns="0">
            <a:noAutofit/>
          </a:bodyPr>
          <a:lstStyle/>
          <a:p>
            <a:r>
              <a:rPr lang="zh-TW" altLang="en-US" sz="3000" b="1" dirty="0">
                <a:solidFill>
                  <a:srgbClr val="0000FF"/>
                </a:solidFill>
                <a:latin typeface="微軟正黑體" panose="020B0604030504040204" pitchFamily="34" charset="-120"/>
                <a:ea typeface="微軟正黑體" panose="020B0604030504040204" pitchFamily="34" charset="-120"/>
                <a:cs typeface="+mj-cs"/>
              </a:rPr>
              <a:t>微波爐</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205064"/>
            <a:ext cx="2431554" cy="2431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標題 1"/>
          <p:cNvSpPr txBox="1">
            <a:spLocks/>
          </p:cNvSpPr>
          <p:nvPr/>
        </p:nvSpPr>
        <p:spPr>
          <a:xfrm>
            <a:off x="1616725" y="3796708"/>
            <a:ext cx="1207257" cy="407640"/>
          </a:xfrm>
          <a:prstGeom prst="rect">
            <a:avLst/>
          </a:prstGeom>
        </p:spPr>
        <p:txBody>
          <a:bodyPr wrap="square" lIns="0" tIns="0" rIns="0" bIns="0">
            <a:noAutofit/>
          </a:bodyPr>
          <a:lstStyle/>
          <a:p>
            <a:r>
              <a:rPr lang="zh-TW" altLang="en-US" sz="3000" b="1" dirty="0">
                <a:solidFill>
                  <a:srgbClr val="0000FF"/>
                </a:solidFill>
                <a:latin typeface="微軟正黑體" panose="020B0604030504040204" pitchFamily="34" charset="-120"/>
                <a:ea typeface="微軟正黑體" panose="020B0604030504040204" pitchFamily="34" charset="-120"/>
                <a:cs typeface="+mj-cs"/>
              </a:rPr>
              <a:t>電磁爐</a:t>
            </a:r>
          </a:p>
        </p:txBody>
      </p:sp>
      <p:pic>
        <p:nvPicPr>
          <p:cNvPr id="11" name="圖片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09535" y="4072979"/>
            <a:ext cx="3726350" cy="252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cllai\AppData\Local\Microsoft\Windows\Temporary Internet Files\Content.IE5\IWHWQMBV\oldtv[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2479" y="4716457"/>
            <a:ext cx="1556005" cy="1886025"/>
          </a:xfrm>
          <a:prstGeom prst="rect">
            <a:avLst/>
          </a:prstGeom>
          <a:noFill/>
          <a:extLst>
            <a:ext uri="{909E8E84-426E-40DD-AFC4-6F175D3DCCD1}">
              <a14:hiddenFill xmlns:a14="http://schemas.microsoft.com/office/drawing/2010/main">
                <a:solidFill>
                  <a:srgbClr val="FFFFFF"/>
                </a:solidFill>
              </a14:hiddenFill>
            </a:ext>
          </a:extLst>
        </p:spPr>
      </p:pic>
      <p:sp>
        <p:nvSpPr>
          <p:cNvPr id="13" name="標題 1"/>
          <p:cNvSpPr txBox="1">
            <a:spLocks/>
          </p:cNvSpPr>
          <p:nvPr/>
        </p:nvSpPr>
        <p:spPr>
          <a:xfrm>
            <a:off x="7245401" y="4105826"/>
            <a:ext cx="1152011" cy="399256"/>
          </a:xfrm>
          <a:prstGeom prst="rect">
            <a:avLst/>
          </a:prstGeom>
        </p:spPr>
        <p:txBody>
          <a:bodyPr wrap="square" lIns="0" tIns="0" rIns="0" bIns="0">
            <a:noAutofit/>
          </a:bodyPr>
          <a:lstStyle/>
          <a:p>
            <a:r>
              <a:rPr lang="zh-TW" altLang="en-US" sz="3000" b="1" dirty="0">
                <a:solidFill>
                  <a:srgbClr val="0000FF"/>
                </a:solidFill>
                <a:latin typeface="微軟正黑體" panose="020B0604030504040204" pitchFamily="34" charset="-120"/>
                <a:ea typeface="微軟正黑體" panose="020B0604030504040204" pitchFamily="34" charset="-120"/>
                <a:cs typeface="+mj-cs"/>
              </a:rPr>
              <a:t>基地台</a:t>
            </a:r>
          </a:p>
        </p:txBody>
      </p:sp>
    </p:spTree>
    <p:extLst>
      <p:ext uri="{BB962C8B-B14F-4D97-AF65-F5344CB8AC3E}">
        <p14:creationId xmlns:p14="http://schemas.microsoft.com/office/powerpoint/2010/main" val="1833979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9255" y="886637"/>
            <a:ext cx="946361" cy="382123"/>
          </a:xfrm>
        </p:spPr>
        <p:txBody>
          <a:bodyPr/>
          <a:lstStyle/>
          <a:p>
            <a:r>
              <a:rPr lang="zh-TW" altLang="en-US" sz="3000" b="1" dirty="0">
                <a:solidFill>
                  <a:srgbClr val="0000FF"/>
                </a:solidFill>
                <a:latin typeface="微軟正黑體" panose="020B0604030504040204" pitchFamily="34" charset="-120"/>
                <a:ea typeface="微軟正黑體" panose="020B0604030504040204" pitchFamily="34" charset="-120"/>
              </a:rPr>
              <a:t>手機</a:t>
            </a:r>
          </a:p>
        </p:txBody>
      </p:sp>
      <p:sp>
        <p:nvSpPr>
          <p:cNvPr id="3" name="文字版面配置區 2"/>
          <p:cNvSpPr>
            <a:spLocks noGrp="1"/>
          </p:cNvSpPr>
          <p:nvPr>
            <p:ph type="body" idx="1"/>
          </p:nvPr>
        </p:nvSpPr>
        <p:spPr/>
        <p:txBody>
          <a:bodyPr/>
          <a:lstStyle/>
          <a:p>
            <a:endParaRPr lang="zh-TW" altLang="en-US" dirty="0"/>
          </a:p>
        </p:txBody>
      </p:sp>
      <p:pic>
        <p:nvPicPr>
          <p:cNvPr id="15" name="圖片 2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765296">
            <a:off x="367613" y="1417099"/>
            <a:ext cx="1488985" cy="209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3"/>
          <a:srcRect/>
          <a:stretch>
            <a:fillRect/>
          </a:stretch>
        </p:blipFill>
        <p:spPr bwMode="auto">
          <a:xfrm>
            <a:off x="2929732" y="1542063"/>
            <a:ext cx="2360413" cy="185713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6" name="標題 1"/>
          <p:cNvSpPr txBox="1">
            <a:spLocks/>
          </p:cNvSpPr>
          <p:nvPr/>
        </p:nvSpPr>
        <p:spPr>
          <a:xfrm>
            <a:off x="3230724" y="825000"/>
            <a:ext cx="1637928" cy="395324"/>
          </a:xfrm>
          <a:prstGeom prst="rect">
            <a:avLst/>
          </a:prstGeom>
        </p:spPr>
        <p:txBody>
          <a:bodyPr wrap="square" lIns="0" tIns="0" rIns="0" bIns="0">
            <a:noAutofit/>
          </a:bodyPr>
          <a:lstStyle/>
          <a:p>
            <a:r>
              <a:rPr lang="zh-TW" altLang="en-US" sz="3000" b="1" dirty="0">
                <a:solidFill>
                  <a:srgbClr val="0000FF"/>
                </a:solidFill>
                <a:latin typeface="微軟正黑體" panose="020B0604030504040204" pitchFamily="34" charset="-120"/>
                <a:ea typeface="微軟正黑體" panose="020B0604030504040204" pitchFamily="34" charset="-120"/>
                <a:cs typeface="+mj-cs"/>
              </a:rPr>
              <a:t>胸部</a:t>
            </a:r>
            <a:r>
              <a:rPr lang="en-US" altLang="zh-TW" sz="3000" b="1" dirty="0">
                <a:solidFill>
                  <a:srgbClr val="0000FF"/>
                </a:solidFill>
                <a:latin typeface="微軟正黑體" panose="020B0604030504040204" pitchFamily="34" charset="-120"/>
                <a:ea typeface="微軟正黑體" panose="020B0604030504040204" pitchFamily="34" charset="-120"/>
                <a:cs typeface="+mj-cs"/>
              </a:rPr>
              <a:t>X</a:t>
            </a:r>
            <a:r>
              <a:rPr lang="zh-TW" altLang="en-US" sz="3000" b="1" dirty="0">
                <a:solidFill>
                  <a:srgbClr val="0000FF"/>
                </a:solidFill>
                <a:latin typeface="微軟正黑體" panose="020B0604030504040204" pitchFamily="34" charset="-120"/>
                <a:ea typeface="微軟正黑體" panose="020B0604030504040204" pitchFamily="34" charset="-120"/>
                <a:cs typeface="+mj-cs"/>
              </a:rPr>
              <a:t>光</a:t>
            </a:r>
          </a:p>
        </p:txBody>
      </p:sp>
      <p:pic>
        <p:nvPicPr>
          <p:cNvPr id="7" name="圖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8761" y="2168563"/>
            <a:ext cx="1954426" cy="134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標題 1"/>
          <p:cNvSpPr txBox="1">
            <a:spLocks/>
          </p:cNvSpPr>
          <p:nvPr/>
        </p:nvSpPr>
        <p:spPr>
          <a:xfrm>
            <a:off x="6098134" y="1718661"/>
            <a:ext cx="1349152" cy="433425"/>
          </a:xfrm>
          <a:prstGeom prst="rect">
            <a:avLst/>
          </a:prstGeom>
        </p:spPr>
        <p:txBody>
          <a:bodyPr wrap="square" lIns="0" tIns="0" rIns="0" bIns="0">
            <a:noAutofit/>
          </a:bodyPr>
          <a:lstStyle/>
          <a:p>
            <a:r>
              <a:rPr lang="zh-TW" altLang="en-US" sz="3000" b="1" dirty="0">
                <a:solidFill>
                  <a:srgbClr val="0000FF"/>
                </a:solidFill>
                <a:latin typeface="微軟正黑體" panose="020B0604030504040204" pitchFamily="34" charset="-120"/>
                <a:ea typeface="微軟正黑體" panose="020B0604030504040204" pitchFamily="34" charset="-120"/>
                <a:cs typeface="+mj-cs"/>
              </a:rPr>
              <a:t>微波爐</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205064"/>
            <a:ext cx="2431554" cy="2431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標題 1"/>
          <p:cNvSpPr txBox="1">
            <a:spLocks/>
          </p:cNvSpPr>
          <p:nvPr/>
        </p:nvSpPr>
        <p:spPr>
          <a:xfrm>
            <a:off x="1616725" y="3796708"/>
            <a:ext cx="1207257" cy="407640"/>
          </a:xfrm>
          <a:prstGeom prst="rect">
            <a:avLst/>
          </a:prstGeom>
        </p:spPr>
        <p:txBody>
          <a:bodyPr wrap="square" lIns="0" tIns="0" rIns="0" bIns="0">
            <a:noAutofit/>
          </a:bodyPr>
          <a:lstStyle/>
          <a:p>
            <a:r>
              <a:rPr lang="zh-TW" altLang="en-US" sz="3000" b="1" dirty="0">
                <a:solidFill>
                  <a:srgbClr val="0000FF"/>
                </a:solidFill>
                <a:latin typeface="微軟正黑體" panose="020B0604030504040204" pitchFamily="34" charset="-120"/>
                <a:ea typeface="微軟正黑體" panose="020B0604030504040204" pitchFamily="34" charset="-120"/>
                <a:cs typeface="+mj-cs"/>
              </a:rPr>
              <a:t>電磁爐</a:t>
            </a:r>
          </a:p>
        </p:txBody>
      </p:sp>
      <p:pic>
        <p:nvPicPr>
          <p:cNvPr id="11" name="圖片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09535" y="4072979"/>
            <a:ext cx="3726350" cy="252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cllai\AppData\Local\Microsoft\Windows\Temporary Internet Files\Content.IE5\IWHWQMBV\oldtv[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2479" y="4716457"/>
            <a:ext cx="1556005" cy="1886025"/>
          </a:xfrm>
          <a:prstGeom prst="rect">
            <a:avLst/>
          </a:prstGeom>
          <a:noFill/>
          <a:extLst>
            <a:ext uri="{909E8E84-426E-40DD-AFC4-6F175D3DCCD1}">
              <a14:hiddenFill xmlns:a14="http://schemas.microsoft.com/office/drawing/2010/main">
                <a:solidFill>
                  <a:srgbClr val="FFFFFF"/>
                </a:solidFill>
              </a14:hiddenFill>
            </a:ext>
          </a:extLst>
        </p:spPr>
      </p:pic>
      <p:sp>
        <p:nvSpPr>
          <p:cNvPr id="13" name="標題 1"/>
          <p:cNvSpPr txBox="1">
            <a:spLocks/>
          </p:cNvSpPr>
          <p:nvPr/>
        </p:nvSpPr>
        <p:spPr>
          <a:xfrm>
            <a:off x="7245401" y="4105826"/>
            <a:ext cx="1152011" cy="399256"/>
          </a:xfrm>
          <a:prstGeom prst="rect">
            <a:avLst/>
          </a:prstGeom>
        </p:spPr>
        <p:txBody>
          <a:bodyPr wrap="square" lIns="0" tIns="0" rIns="0" bIns="0">
            <a:noAutofit/>
          </a:bodyPr>
          <a:lstStyle/>
          <a:p>
            <a:r>
              <a:rPr lang="zh-TW" altLang="en-US" sz="3000" b="1" dirty="0">
                <a:solidFill>
                  <a:srgbClr val="0000FF"/>
                </a:solidFill>
                <a:latin typeface="微軟正黑體" panose="020B0604030504040204" pitchFamily="34" charset="-120"/>
                <a:ea typeface="微軟正黑體" panose="020B0604030504040204" pitchFamily="34" charset="-120"/>
                <a:cs typeface="+mj-cs"/>
              </a:rPr>
              <a:t>基地台</a:t>
            </a:r>
          </a:p>
        </p:txBody>
      </p:sp>
      <p:sp>
        <p:nvSpPr>
          <p:cNvPr id="4" name="文字方塊 3"/>
          <p:cNvSpPr txBox="1"/>
          <p:nvPr/>
        </p:nvSpPr>
        <p:spPr>
          <a:xfrm>
            <a:off x="2597770" y="767551"/>
            <a:ext cx="3024336" cy="2769069"/>
          </a:xfrm>
          <a:prstGeom prst="rect">
            <a:avLst/>
          </a:prstGeom>
          <a:noFill/>
          <a:ln w="85725">
            <a:solidFill>
              <a:srgbClr val="FF0000"/>
            </a:solidFill>
          </a:ln>
        </p:spPr>
        <p:txBody>
          <a:bodyPr wrap="square" rtlCol="0">
            <a:spAutoFit/>
          </a:bodyPr>
          <a:lstStyle/>
          <a:p>
            <a:endParaRPr lang="zh-TW" altLang="en-US" dirty="0"/>
          </a:p>
        </p:txBody>
      </p:sp>
      <p:sp>
        <p:nvSpPr>
          <p:cNvPr id="14" name="文字方塊 13"/>
          <p:cNvSpPr txBox="1"/>
          <p:nvPr/>
        </p:nvSpPr>
        <p:spPr>
          <a:xfrm>
            <a:off x="5649417" y="622429"/>
            <a:ext cx="2893071" cy="646331"/>
          </a:xfrm>
          <a:prstGeom prst="rect">
            <a:avLst/>
          </a:prstGeom>
          <a:noFill/>
        </p:spPr>
        <p:txBody>
          <a:bodyPr wrap="square" rtlCol="0">
            <a:spAutoFit/>
          </a:bodyPr>
          <a:lstStyle/>
          <a:p>
            <a:r>
              <a:rPr lang="zh-TW" altLang="en-US" sz="3600" b="1" dirty="0" smtClean="0">
                <a:solidFill>
                  <a:srgbClr val="FF0000"/>
                </a:solidFill>
                <a:latin typeface="微軟正黑體" panose="020B0604030504040204" pitchFamily="34" charset="-120"/>
                <a:ea typeface="微軟正黑體" panose="020B0604030504040204" pitchFamily="34" charset="-120"/>
              </a:rPr>
              <a:t>游離輻射</a:t>
            </a:r>
            <a:endParaRPr lang="zh-TW" altLang="en-US" sz="36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67872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239395" y="658273"/>
            <a:ext cx="5410200" cy="950912"/>
          </a:xfrm>
          <a:prstGeom prst="rect">
            <a:avLst/>
          </a:prstGeom>
          <a:noFill/>
          <a:ln w="9525">
            <a:noFill/>
            <a:miter lim="800000"/>
            <a:headEnd/>
            <a:tailEnd/>
          </a:ln>
        </p:spPr>
        <p:txBody>
          <a:bodyPr anchor="ctr"/>
          <a:lstStyle/>
          <a:p>
            <a:pPr eaLnBrk="0" fontAlgn="base" hangingPunct="0">
              <a:spcBef>
                <a:spcPct val="0"/>
              </a:spcBef>
              <a:spcAft>
                <a:spcPct val="0"/>
              </a:spcAft>
              <a:defRPr/>
            </a:pPr>
            <a:r>
              <a:rPr kumimoji="1" lang="zh-TW" altLang="en-US" sz="5600" b="1" dirty="0" smtClean="0">
                <a:solidFill>
                  <a:srgbClr val="0066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哪裡有輻射？</a:t>
            </a:r>
            <a:endParaRPr kumimoji="1" lang="en-US" altLang="zh-TW" sz="5600" b="1" dirty="0" smtClean="0">
              <a:solidFill>
                <a:srgbClr val="0066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555001" y="1609185"/>
            <a:ext cx="4493538" cy="830997"/>
          </a:xfrm>
          <a:prstGeom prst="rect">
            <a:avLst/>
          </a:prstGeom>
          <a:noFill/>
        </p:spPr>
        <p:txBody>
          <a:bodyPr wrap="none" rtlCol="0">
            <a:spAutoFit/>
          </a:bodyPr>
          <a:lstStyle/>
          <a:p>
            <a:r>
              <a:rPr lang="zh-TW" altLang="en-US" sz="4800" b="1" dirty="0" smtClean="0">
                <a:solidFill>
                  <a:srgbClr val="0000FF"/>
                </a:solidFill>
                <a:latin typeface="微軟正黑體" panose="020B0604030504040204" pitchFamily="34" charset="-120"/>
                <a:ea typeface="微軟正黑體" panose="020B0604030504040204" pitchFamily="34" charset="-120"/>
              </a:rPr>
              <a:t>輻射無所不在</a:t>
            </a:r>
            <a:r>
              <a:rPr lang="zh-TW" altLang="en-US" sz="4800" b="1" dirty="0">
                <a:solidFill>
                  <a:srgbClr val="0000FF"/>
                </a:solidFill>
                <a:latin typeface="微軟正黑體" panose="020B0604030504040204" pitchFamily="34" charset="-120"/>
                <a:ea typeface="微軟正黑體" panose="020B0604030504040204" pitchFamily="34" charset="-120"/>
              </a:rPr>
              <a:t>！</a:t>
            </a:r>
          </a:p>
        </p:txBody>
      </p:sp>
      <p:sp>
        <p:nvSpPr>
          <p:cNvPr id="6" name="投影片編號版面配置區 5"/>
          <p:cNvSpPr>
            <a:spLocks noGrp="1"/>
          </p:cNvSpPr>
          <p:nvPr>
            <p:ph type="sldNum" sz="quarter" idx="12"/>
          </p:nvPr>
        </p:nvSpPr>
        <p:spPr>
          <a:xfrm>
            <a:off x="7010400" y="6381750"/>
            <a:ext cx="2133600" cy="476250"/>
          </a:xfr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64052747-2746-46BF-81E8-883AE3A4D4EE}" type="slidenum">
              <a:rPr lang="zh-TW" altLang="en-US" sz="1600" smtClean="0">
                <a:solidFill>
                  <a:srgbClr val="000000"/>
                </a:solidFill>
                <a:latin typeface="Arial" charset="0"/>
                <a:ea typeface="新細明體" pitchFamily="18" charset="-120"/>
              </a:rPr>
              <a:pPr>
                <a:spcBef>
                  <a:spcPct val="0"/>
                </a:spcBef>
                <a:buClrTx/>
                <a:buSzTx/>
                <a:buFontTx/>
                <a:buNone/>
              </a:pPr>
              <a:t>9</a:t>
            </a:fld>
            <a:endParaRPr lang="en-US" altLang="zh-TW" sz="1600" dirty="0" smtClean="0">
              <a:solidFill>
                <a:srgbClr val="000000"/>
              </a:solidFill>
              <a:latin typeface="Arial" charset="0"/>
              <a:ea typeface="新細明體" pitchFamily="18" charset="-120"/>
            </a:endParaRPr>
          </a:p>
        </p:txBody>
      </p:sp>
      <p:pic>
        <p:nvPicPr>
          <p:cNvPr id="7" name="圖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 y="2396942"/>
            <a:ext cx="7772400" cy="369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8"/>
          <p:cNvSpPr>
            <a:spLocks noChangeArrowheads="1"/>
          </p:cNvSpPr>
          <p:nvPr/>
        </p:nvSpPr>
        <p:spPr bwMode="auto">
          <a:xfrm>
            <a:off x="76200" y="6248400"/>
            <a:ext cx="8711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lgn="just" fontAlgn="base" hangingPunct="0">
              <a:spcAft>
                <a:spcPct val="0"/>
              </a:spcAft>
              <a:buClrTx/>
              <a:buSzTx/>
              <a:buFontTx/>
              <a:buNone/>
            </a:pPr>
            <a:r>
              <a:rPr lang="zh-TW" altLang="en-US" sz="2400" b="1" dirty="0" smtClean="0">
                <a:solidFill>
                  <a:srgbClr val="000000"/>
                </a:solidFill>
              </a:rPr>
              <a:t>台灣人每年接受之</a:t>
            </a:r>
            <a:r>
              <a:rPr lang="zh-TW" altLang="en-US" sz="2400" b="1" u="sng" dirty="0" smtClean="0">
                <a:solidFill>
                  <a:srgbClr val="000000"/>
                </a:solidFill>
              </a:rPr>
              <a:t>天然背景輻射</a:t>
            </a:r>
            <a:r>
              <a:rPr lang="zh-TW" altLang="en-US" sz="2400" b="1" dirty="0" smtClean="0">
                <a:solidFill>
                  <a:srgbClr val="000000"/>
                </a:solidFill>
              </a:rPr>
              <a:t>約為</a:t>
            </a:r>
            <a:r>
              <a:rPr lang="en-US" altLang="zh-TW" sz="2400" b="1" dirty="0" smtClean="0">
                <a:solidFill>
                  <a:srgbClr val="FF0000"/>
                </a:solidFill>
              </a:rPr>
              <a:t>1.62</a:t>
            </a:r>
            <a:r>
              <a:rPr lang="zh-TW" altLang="en-US" sz="2400" b="1" dirty="0" smtClean="0">
                <a:solidFill>
                  <a:srgbClr val="FF0000"/>
                </a:solidFill>
              </a:rPr>
              <a:t>毫西弗</a:t>
            </a:r>
            <a:r>
              <a:rPr lang="zh-TW" altLang="en-US" sz="2400" b="1" dirty="0" smtClean="0">
                <a:solidFill>
                  <a:srgbClr val="000000"/>
                </a:solidFill>
              </a:rPr>
              <a:t> </a:t>
            </a:r>
            <a:r>
              <a:rPr lang="en-US" altLang="zh-TW" sz="2400" b="1" dirty="0" smtClean="0">
                <a:solidFill>
                  <a:srgbClr val="000000"/>
                </a:solidFill>
              </a:rPr>
              <a:t>(1.62 </a:t>
            </a:r>
            <a:r>
              <a:rPr lang="en-US" altLang="zh-TW" sz="2400" b="1" dirty="0" err="1" smtClean="0">
                <a:solidFill>
                  <a:srgbClr val="000000"/>
                </a:solidFill>
              </a:rPr>
              <a:t>mSv</a:t>
            </a:r>
            <a:r>
              <a:rPr lang="en-US" altLang="zh-TW" sz="2400" b="1" dirty="0" smtClean="0">
                <a:solidFill>
                  <a:srgbClr val="000000"/>
                </a:solidFill>
              </a:rPr>
              <a:t>/</a:t>
            </a:r>
            <a:r>
              <a:rPr lang="en-US" altLang="zh-TW" sz="2400" b="1" dirty="0" err="1" smtClean="0">
                <a:solidFill>
                  <a:srgbClr val="000000"/>
                </a:solidFill>
              </a:rPr>
              <a:t>yr</a:t>
            </a:r>
            <a:r>
              <a:rPr lang="en-US" altLang="zh-TW" sz="2400" b="1" dirty="0" smtClean="0">
                <a:solidFill>
                  <a:srgbClr val="000000"/>
                </a:solidFill>
              </a:rPr>
              <a:t>)</a:t>
            </a:r>
            <a:endParaRPr lang="zh-TW" altLang="en-US" sz="2400" b="1" dirty="0" smtClean="0">
              <a:solidFill>
                <a:srgbClr val="000000"/>
              </a:solidFill>
            </a:endParaRPr>
          </a:p>
        </p:txBody>
      </p:sp>
      <p:pic>
        <p:nvPicPr>
          <p:cNvPr id="4" name="圖片 3"/>
          <p:cNvPicPr>
            <a:picLocks noChangeAspect="1"/>
          </p:cNvPicPr>
          <p:nvPr/>
        </p:nvPicPr>
        <p:blipFill>
          <a:blip r:embed="rId3"/>
          <a:stretch>
            <a:fillRect/>
          </a:stretch>
        </p:blipFill>
        <p:spPr>
          <a:xfrm>
            <a:off x="6012160" y="1050900"/>
            <a:ext cx="2683550" cy="2692083"/>
          </a:xfrm>
          <a:prstGeom prst="rect">
            <a:avLst/>
          </a:prstGeom>
        </p:spPr>
      </p:pic>
    </p:spTree>
    <p:extLst>
      <p:ext uri="{BB962C8B-B14F-4D97-AF65-F5344CB8AC3E}">
        <p14:creationId xmlns:p14="http://schemas.microsoft.com/office/powerpoint/2010/main" val="14911644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4.2|12.1|4.1|4.5"/>
</p:tagLst>
</file>

<file path=ppt/tags/tag2.xml><?xml version="1.0" encoding="utf-8"?>
<p:tagLst xmlns:a="http://schemas.openxmlformats.org/drawingml/2006/main" xmlns:r="http://schemas.openxmlformats.org/officeDocument/2006/relationships" xmlns:p="http://schemas.openxmlformats.org/presentationml/2006/main">
  <p:tag name="TIMING" val="|2.5|4.2|12.1|4.1|4.5"/>
</p:tagLst>
</file>

<file path=ppt/theme/theme1.xml><?xml version="1.0" encoding="utf-8"?>
<a:theme xmlns:a="http://schemas.openxmlformats.org/drawingml/2006/main" name="1_佈景主題1">
  <a:themeElements>
    <a:clrScheme name="Office 佈景主題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佈景主題">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佈景主題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佈景主題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佈景主題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佈景主題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佈景主題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佈景主題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佈景主題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佈景主題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佈景主題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佈景主題1">
  <a:themeElements>
    <a:clrScheme name="Office 佈景主題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佈景主題">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佈景主題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佈景主題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佈景主題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佈景主題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佈景主題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佈景主題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佈景主題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佈景主題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佈景主題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佈景主題1">
  <a:themeElements>
    <a:clrScheme name="Office 佈景主題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佈景主題">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佈景主題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佈景主題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佈景主題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佈景主題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佈景主題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佈景主題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佈景主題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佈景主題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佈景主題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佈景主題1">
  <a:themeElements>
    <a:clrScheme name="Office 佈景主題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佈景主題">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佈景主題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佈景主題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佈景主題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佈景主題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佈景主題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佈景主題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佈景主題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佈景主題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佈景主題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EC">
  <a:themeElements>
    <a:clrScheme name="AEC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EC2009">
      <a:majorFont>
        <a:latin typeface="Arial"/>
        <a:ea typeface="華康儷中黑"/>
        <a:cs typeface=""/>
      </a:majorFont>
      <a:minorFont>
        <a:latin typeface="Arial"/>
        <a:ea typeface="華康儷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0" cap="flat" cmpd="tri"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127000" cap="flat" cmpd="tri"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AEC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EC20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EC20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EC20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EC20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EC20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EC20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EC20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EC20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EC20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EC20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EC20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EC" id="{348E10F5-4BFF-47CC-BA1B-05FAC3F9EEFD}" vid="{995F5EF4-BE1E-420C-8D67-E2F19B2B963E}"/>
    </a:ext>
  </a:extLst>
</a:theme>
</file>

<file path=ppt/theme/theme6.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本會</Template>
  <TotalTime>18344</TotalTime>
  <Words>4219</Words>
  <Application>Microsoft Office PowerPoint</Application>
  <PresentationFormat>如螢幕大小 (4:3)</PresentationFormat>
  <Paragraphs>482</Paragraphs>
  <Slides>63</Slides>
  <Notes>31</Notes>
  <HiddenSlides>0</HiddenSlides>
  <MMClips>0</MMClips>
  <ScaleCrop>false</ScaleCrop>
  <HeadingPairs>
    <vt:vector size="8" baseType="variant">
      <vt:variant>
        <vt:lpstr>使用字型</vt:lpstr>
      </vt:variant>
      <vt:variant>
        <vt:i4>14</vt:i4>
      </vt:variant>
      <vt:variant>
        <vt:lpstr>佈景主題</vt:lpstr>
      </vt:variant>
      <vt:variant>
        <vt:i4>5</vt:i4>
      </vt:variant>
      <vt:variant>
        <vt:lpstr>內嵌 OLE 伺服程式</vt:lpstr>
      </vt:variant>
      <vt:variant>
        <vt:i4>1</vt:i4>
      </vt:variant>
      <vt:variant>
        <vt:lpstr>投影片標題</vt:lpstr>
      </vt:variant>
      <vt:variant>
        <vt:i4>63</vt:i4>
      </vt:variant>
    </vt:vector>
  </HeadingPairs>
  <TitlesOfParts>
    <vt:vector size="83" baseType="lpstr">
      <vt:lpstr>宋体</vt:lpstr>
      <vt:lpstr>華康儷中黑</vt:lpstr>
      <vt:lpstr>Microsoft JhengHei</vt:lpstr>
      <vt:lpstr>Microsoft JhengHei</vt:lpstr>
      <vt:lpstr>新細明體</vt:lpstr>
      <vt:lpstr>標楷體</vt:lpstr>
      <vt:lpstr>Arial</vt:lpstr>
      <vt:lpstr>Calibri</vt:lpstr>
      <vt:lpstr>Lucida Sans Unicode</vt:lpstr>
      <vt:lpstr>Symbol</vt:lpstr>
      <vt:lpstr>Tahoma</vt:lpstr>
      <vt:lpstr>Times New Roman</vt:lpstr>
      <vt:lpstr>Wingdings</vt:lpstr>
      <vt:lpstr>Wingdings 2</vt:lpstr>
      <vt:lpstr>1_佈景主題1</vt:lpstr>
      <vt:lpstr>2_佈景主題1</vt:lpstr>
      <vt:lpstr>3_佈景主題1</vt:lpstr>
      <vt:lpstr>4_佈景主題1</vt:lpstr>
      <vt:lpstr>AEC</vt:lpstr>
      <vt:lpstr>點陣圖影像</vt:lpstr>
      <vt:lpstr>輻射防護與核子事故應變</vt:lpstr>
      <vt:lpstr>PowerPoint 簡報</vt:lpstr>
      <vt:lpstr>PowerPoint 簡報</vt:lpstr>
      <vt:lpstr>PowerPoint 簡報</vt:lpstr>
      <vt:lpstr>PowerPoint 簡報</vt:lpstr>
      <vt:lpstr>PowerPoint 簡報</vt:lpstr>
      <vt:lpstr>手機</vt:lpstr>
      <vt:lpstr>手機</vt:lpstr>
      <vt:lpstr>PowerPoint 簡報</vt:lpstr>
      <vt:lpstr>背景輻射比較</vt:lpstr>
      <vt:lpstr>影響天然背景輻射因素</vt:lpstr>
      <vt:lpstr>天然輻射-食物</vt:lpstr>
      <vt:lpstr>-微量元素分析 -年代測定 -示蹤劑</vt:lpstr>
      <vt:lpstr>PowerPoint 簡報</vt:lpstr>
      <vt:lpstr>PowerPoint 簡報</vt:lpstr>
      <vt:lpstr>一般游離輻射劑量比較圖</vt:lpstr>
      <vt:lpstr>PowerPoint 簡報</vt:lpstr>
      <vt:lpstr>輻射會消失嗎？</vt:lpstr>
      <vt:lpstr>輻射會傳染嗎？</vt:lpstr>
      <vt:lpstr>輻射曝露與污染</vt:lpstr>
      <vt:lpstr>體外曝露的輻射防護</vt:lpstr>
      <vt:lpstr>體內曝露的輻射防護</vt:lpstr>
      <vt:lpstr>輻射誰來管制？</vt:lpstr>
      <vt:lpstr>輻射如何偵測？</vt:lpstr>
      <vt:lpstr>PowerPoint 簡報</vt:lpstr>
      <vt:lpstr>全國環境輻射監測</vt:lpstr>
      <vt:lpstr>PowerPoint 簡報</vt:lpstr>
      <vt:lpstr>PowerPoint 簡報</vt:lpstr>
      <vt:lpstr>輻射災害</vt:lpstr>
      <vt:lpstr>PowerPoint 簡報</vt:lpstr>
      <vt:lpstr>境外核災</vt:lpstr>
      <vt:lpstr>PowerPoint 簡報</vt:lpstr>
      <vt:lpstr>PowerPoint 簡報</vt:lpstr>
      <vt:lpstr>放射性物質 意外事件 </vt:lpstr>
      <vt:lpstr>國際案例-巴西Goiania輻射污染事件</vt:lpstr>
      <vt:lpstr>國際案例-巴西Goiania輻射污染事件</vt:lpstr>
      <vt:lpstr>PowerPoint 簡報</vt:lpstr>
      <vt:lpstr>國內案例:某大學實驗室火災(1/2)</vt:lpstr>
      <vt:lpstr>國內案例:某大學實驗室火災(2/2)</vt:lpstr>
      <vt:lpstr>PowerPoint 簡報</vt:lpstr>
      <vt:lpstr>國內案例:垃圾焚化廠輻射異常(1/3)</vt:lpstr>
      <vt:lpstr>國內案例:垃圾焚化廠輻射異常(2/3)</vt:lpstr>
      <vt:lpstr>國內案例:垃圾焚化廠輻射異常(3/3)</vt:lpstr>
      <vt:lpstr>PowerPoint 簡報</vt:lpstr>
      <vt:lpstr>PowerPoint 簡報</vt:lpstr>
      <vt:lpstr>PowerPoint 簡報</vt:lpstr>
      <vt:lpstr>拆除輻射屋並回收污染鋼筋</vt:lpstr>
      <vt:lpstr>貨車輻射偵測與無放射性污染證明</vt:lpstr>
      <vt:lpstr>PowerPoint 簡報</vt:lpstr>
      <vt:lpstr>PowerPoint 簡報</vt:lpstr>
      <vt:lpstr>核子事故特性</vt:lpstr>
      <vt:lpstr>PowerPoint 簡報</vt:lpstr>
      <vt:lpstr>PowerPoint 簡報</vt:lpstr>
      <vt:lpstr>民眾防護行動時序指引(1/3)</vt:lpstr>
      <vt:lpstr>民眾防護行動時序指引(2/3)</vt:lpstr>
      <vt:lpstr>民眾防護行動時序指引(3/3)</vt:lpstr>
      <vt:lpstr>防護8點</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張維荏</cp:lastModifiedBy>
  <cp:revision>1138</cp:revision>
  <cp:lastPrinted>2019-06-05T09:22:21Z</cp:lastPrinted>
  <dcterms:created xsi:type="dcterms:W3CDTF">2012-04-25T15:23:09Z</dcterms:created>
  <dcterms:modified xsi:type="dcterms:W3CDTF">2019-11-27T03:22:52Z</dcterms:modified>
</cp:coreProperties>
</file>