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7.jpg" ContentType="image/jpeg"/>
  <Override PartName="/ppt/media/image28.jpg" ContentType="image/jpeg"/>
  <Override PartName="/ppt/notesSlides/notesSlide7.xml" ContentType="application/vnd.openxmlformats-officedocument.presentationml.notesSlide+xml"/>
  <Override PartName="/ppt/media/image29.jpg" ContentType="image/jpeg"/>
  <Override PartName="/ppt/media/image30.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8.xml" ContentType="application/vnd.openxmlformats-officedocument.presentationml.notesSlide+xml"/>
  <Override PartName="/ppt/media/image164.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45" r:id="rId2"/>
  </p:sldMasterIdLst>
  <p:notesMasterIdLst>
    <p:notesMasterId r:id="rId69"/>
  </p:notesMasterIdLst>
  <p:sldIdLst>
    <p:sldId id="256" r:id="rId3"/>
    <p:sldId id="502" r:id="rId4"/>
    <p:sldId id="516" r:id="rId5"/>
    <p:sldId id="503" r:id="rId6"/>
    <p:sldId id="504" r:id="rId7"/>
    <p:sldId id="505" r:id="rId8"/>
    <p:sldId id="506" r:id="rId9"/>
    <p:sldId id="507" r:id="rId10"/>
    <p:sldId id="508" r:id="rId11"/>
    <p:sldId id="513" r:id="rId12"/>
    <p:sldId id="514" r:id="rId13"/>
    <p:sldId id="511" r:id="rId14"/>
    <p:sldId id="515" r:id="rId15"/>
    <p:sldId id="517" r:id="rId16"/>
    <p:sldId id="519" r:id="rId17"/>
    <p:sldId id="520" r:id="rId18"/>
    <p:sldId id="521" r:id="rId19"/>
    <p:sldId id="522" r:id="rId20"/>
    <p:sldId id="523" r:id="rId21"/>
    <p:sldId id="524" r:id="rId22"/>
    <p:sldId id="525" r:id="rId23"/>
    <p:sldId id="526" r:id="rId24"/>
    <p:sldId id="527" r:id="rId25"/>
    <p:sldId id="528" r:id="rId26"/>
    <p:sldId id="529" r:id="rId27"/>
    <p:sldId id="530" r:id="rId28"/>
    <p:sldId id="532" r:id="rId29"/>
    <p:sldId id="533" r:id="rId30"/>
    <p:sldId id="534" r:id="rId31"/>
    <p:sldId id="535" r:id="rId32"/>
    <p:sldId id="536" r:id="rId33"/>
    <p:sldId id="537" r:id="rId34"/>
    <p:sldId id="538" r:id="rId35"/>
    <p:sldId id="539" r:id="rId36"/>
    <p:sldId id="540" r:id="rId37"/>
    <p:sldId id="541" r:id="rId38"/>
    <p:sldId id="542" r:id="rId39"/>
    <p:sldId id="543" r:id="rId40"/>
    <p:sldId id="544" r:id="rId41"/>
    <p:sldId id="545" r:id="rId42"/>
    <p:sldId id="546" r:id="rId43"/>
    <p:sldId id="547" r:id="rId44"/>
    <p:sldId id="573" r:id="rId45"/>
    <p:sldId id="548" r:id="rId46"/>
    <p:sldId id="549" r:id="rId47"/>
    <p:sldId id="550" r:id="rId48"/>
    <p:sldId id="574" r:id="rId49"/>
    <p:sldId id="553" r:id="rId50"/>
    <p:sldId id="554" r:id="rId51"/>
    <p:sldId id="555" r:id="rId52"/>
    <p:sldId id="556" r:id="rId53"/>
    <p:sldId id="578" r:id="rId54"/>
    <p:sldId id="557" r:id="rId55"/>
    <p:sldId id="558" r:id="rId56"/>
    <p:sldId id="559" r:id="rId57"/>
    <p:sldId id="562" r:id="rId58"/>
    <p:sldId id="563" r:id="rId59"/>
    <p:sldId id="565" r:id="rId60"/>
    <p:sldId id="566" r:id="rId61"/>
    <p:sldId id="575" r:id="rId62"/>
    <p:sldId id="568" r:id="rId63"/>
    <p:sldId id="569" r:id="rId64"/>
    <p:sldId id="570" r:id="rId65"/>
    <p:sldId id="571" r:id="rId66"/>
    <p:sldId id="572" r:id="rId67"/>
    <p:sldId id="444" r:id="rId68"/>
  </p:sldIdLst>
  <p:sldSz cx="9144000" cy="6858000" type="screen4x3"/>
  <p:notesSz cx="9926638" cy="67976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C1"/>
    <a:srgbClr val="A1D9FF"/>
    <a:srgbClr val="3333FF"/>
    <a:srgbClr val="FFCCCC"/>
    <a:srgbClr val="FF9966"/>
    <a:srgbClr val="FF9999"/>
    <a:srgbClr val="9EFFAC"/>
    <a:srgbClr val="66CCFF"/>
    <a:srgbClr val="006E00"/>
    <a:srgbClr val="6B6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0128" autoAdjust="0"/>
  </p:normalViewPr>
  <p:slideViewPr>
    <p:cSldViewPr>
      <p:cViewPr varScale="1">
        <p:scale>
          <a:sx n="100" d="100"/>
          <a:sy n="100" d="100"/>
        </p:scale>
        <p:origin x="1878"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19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16CD9-ED7D-4EA5-96D3-BD49EDF3D82F}" type="doc">
      <dgm:prSet loTypeId="urn:microsoft.com/office/officeart/2005/8/layout/vList3" loCatId="list" qsTypeId="urn:microsoft.com/office/officeart/2005/8/quickstyle/simple1" qsCatId="simple" csTypeId="urn:microsoft.com/office/officeart/2005/8/colors/accent1_2" csCatId="accent1" phldr="1"/>
      <dgm:spPr/>
    </dgm:pt>
    <dgm:pt modelId="{F4B72038-1F1C-4D53-9CBC-FB760FC1FF58}">
      <dgm:prSet phldrT="[文字]"/>
      <dgm:spPr>
        <a:solidFill>
          <a:srgbClr val="FF9966"/>
        </a:solidFill>
      </dgm:spPr>
      <dgm:t>
        <a:bodyPr/>
        <a:lstStyle/>
        <a:p>
          <a:r>
            <a:rPr lang="zh-TW" altLang="en-US" b="1" dirty="0">
              <a:solidFill>
                <a:srgbClr val="002060"/>
              </a:solidFill>
            </a:rPr>
            <a:t>認識輻射</a:t>
          </a:r>
          <a:endParaRPr lang="zh-TW" altLang="en-US" dirty="0"/>
        </a:p>
      </dgm:t>
    </dgm:pt>
    <dgm:pt modelId="{DC09ACFD-A181-4EB7-BCF0-1A696645A8CD}" type="parTrans" cxnId="{A65136D5-DB0F-4405-B90E-280E31838E3A}">
      <dgm:prSet/>
      <dgm:spPr/>
      <dgm:t>
        <a:bodyPr/>
        <a:lstStyle/>
        <a:p>
          <a:endParaRPr lang="zh-TW" altLang="en-US"/>
        </a:p>
      </dgm:t>
    </dgm:pt>
    <dgm:pt modelId="{C63F5B41-FDD6-4A1F-B80C-D669B6DA52F1}" type="sibTrans" cxnId="{A65136D5-DB0F-4405-B90E-280E31838E3A}">
      <dgm:prSet/>
      <dgm:spPr/>
      <dgm:t>
        <a:bodyPr/>
        <a:lstStyle/>
        <a:p>
          <a:endParaRPr lang="zh-TW" altLang="en-US"/>
        </a:p>
      </dgm:t>
    </dgm:pt>
    <dgm:pt modelId="{9403CFEA-6ECD-411D-AC8B-91C9AF5CC8EC}">
      <dgm:prSet phldrT="[文字]"/>
      <dgm:spPr>
        <a:solidFill>
          <a:srgbClr val="FFFF99"/>
        </a:solidFill>
      </dgm:spPr>
      <dgm:t>
        <a:bodyPr/>
        <a:lstStyle/>
        <a:p>
          <a:r>
            <a:rPr lang="zh-TW" altLang="en-US" b="1" dirty="0">
              <a:solidFill>
                <a:srgbClr val="002060"/>
              </a:solidFill>
            </a:rPr>
            <a:t>輻射從哪裡來</a:t>
          </a:r>
          <a:endParaRPr lang="zh-TW" altLang="en-US" dirty="0"/>
        </a:p>
      </dgm:t>
    </dgm:pt>
    <dgm:pt modelId="{6AAEC7A8-F4E4-42E2-80CF-B19462C7C5AA}" type="parTrans" cxnId="{FB20006F-090A-4666-94BB-578AF533629F}">
      <dgm:prSet/>
      <dgm:spPr/>
      <dgm:t>
        <a:bodyPr/>
        <a:lstStyle/>
        <a:p>
          <a:endParaRPr lang="zh-TW" altLang="en-US"/>
        </a:p>
      </dgm:t>
    </dgm:pt>
    <dgm:pt modelId="{2374CBFE-9512-461D-AE73-EDC2B6BD11F4}" type="sibTrans" cxnId="{FB20006F-090A-4666-94BB-578AF533629F}">
      <dgm:prSet/>
      <dgm:spPr/>
      <dgm:t>
        <a:bodyPr/>
        <a:lstStyle/>
        <a:p>
          <a:endParaRPr lang="zh-TW" altLang="en-US"/>
        </a:p>
      </dgm:t>
    </dgm:pt>
    <dgm:pt modelId="{DDE1DD87-5289-4BD2-B3D8-C045C0F28D64}">
      <dgm:prSet phldrT="[文字]"/>
      <dgm:spPr>
        <a:solidFill>
          <a:srgbClr val="9EED93"/>
        </a:solidFill>
      </dgm:spPr>
      <dgm:t>
        <a:bodyPr/>
        <a:lstStyle/>
        <a:p>
          <a:r>
            <a:rPr lang="zh-TW" altLang="en-US" b="1" dirty="0">
              <a:solidFill>
                <a:srgbClr val="002060"/>
              </a:solidFill>
            </a:rPr>
            <a:t>輻射的應用</a:t>
          </a:r>
          <a:endParaRPr lang="zh-TW" altLang="en-US" dirty="0"/>
        </a:p>
      </dgm:t>
    </dgm:pt>
    <dgm:pt modelId="{D7F65334-94D5-4F66-9942-995A3FD46D68}" type="parTrans" cxnId="{112C6F26-F4E8-4E3D-96EB-E3246F2F2E6A}">
      <dgm:prSet/>
      <dgm:spPr/>
      <dgm:t>
        <a:bodyPr/>
        <a:lstStyle/>
        <a:p>
          <a:endParaRPr lang="zh-TW" altLang="en-US"/>
        </a:p>
      </dgm:t>
    </dgm:pt>
    <dgm:pt modelId="{C8141D84-EAED-4222-85B0-EBE9F20FEC97}" type="sibTrans" cxnId="{112C6F26-F4E8-4E3D-96EB-E3246F2F2E6A}">
      <dgm:prSet/>
      <dgm:spPr/>
      <dgm:t>
        <a:bodyPr/>
        <a:lstStyle/>
        <a:p>
          <a:endParaRPr lang="zh-TW" altLang="en-US"/>
        </a:p>
      </dgm:t>
    </dgm:pt>
    <dgm:pt modelId="{A6AB4A75-C390-43BF-BA30-690712B3B5AB}" type="pres">
      <dgm:prSet presAssocID="{76416CD9-ED7D-4EA5-96D3-BD49EDF3D82F}" presName="linearFlow" presStyleCnt="0">
        <dgm:presLayoutVars>
          <dgm:dir/>
          <dgm:resizeHandles val="exact"/>
        </dgm:presLayoutVars>
      </dgm:prSet>
      <dgm:spPr/>
    </dgm:pt>
    <dgm:pt modelId="{D895D578-74FD-4B4B-9CE3-5B055098B0BB}" type="pres">
      <dgm:prSet presAssocID="{F4B72038-1F1C-4D53-9CBC-FB760FC1FF58}" presName="composite" presStyleCnt="0"/>
      <dgm:spPr/>
    </dgm:pt>
    <dgm:pt modelId="{542227FE-9BB4-4CB2-936A-1B4D34CA9F64}" type="pres">
      <dgm:prSet presAssocID="{F4B72038-1F1C-4D53-9CBC-FB760FC1FF58}" presName="imgShp" presStyleLbl="fgImgPlace1" presStyleIdx="0" presStyleCnt="3"/>
      <dgm:spPr>
        <a:solidFill>
          <a:srgbClr val="FF6600"/>
        </a:solidFill>
      </dgm:spPr>
    </dgm:pt>
    <dgm:pt modelId="{7462E199-2BF9-4287-ACD8-B24CF24EA775}" type="pres">
      <dgm:prSet presAssocID="{F4B72038-1F1C-4D53-9CBC-FB760FC1FF58}" presName="txShp" presStyleLbl="node1" presStyleIdx="0" presStyleCnt="3">
        <dgm:presLayoutVars>
          <dgm:bulletEnabled val="1"/>
        </dgm:presLayoutVars>
      </dgm:prSet>
      <dgm:spPr/>
      <dgm:t>
        <a:bodyPr/>
        <a:lstStyle/>
        <a:p>
          <a:endParaRPr lang="zh-TW" altLang="en-US"/>
        </a:p>
      </dgm:t>
    </dgm:pt>
    <dgm:pt modelId="{53E2D2FA-A521-46E3-A8B4-E32C5A88C58E}" type="pres">
      <dgm:prSet presAssocID="{C63F5B41-FDD6-4A1F-B80C-D669B6DA52F1}" presName="spacing" presStyleCnt="0"/>
      <dgm:spPr/>
    </dgm:pt>
    <dgm:pt modelId="{C2A8C66B-E7B5-4725-9471-A446C6DBEFB2}" type="pres">
      <dgm:prSet presAssocID="{9403CFEA-6ECD-411D-AC8B-91C9AF5CC8EC}" presName="composite" presStyleCnt="0"/>
      <dgm:spPr/>
    </dgm:pt>
    <dgm:pt modelId="{5B14F198-3A93-484C-AB9C-03CCBB6FA41B}" type="pres">
      <dgm:prSet presAssocID="{9403CFEA-6ECD-411D-AC8B-91C9AF5CC8EC}" presName="imgShp" presStyleLbl="fgImgPlace1" presStyleIdx="1" presStyleCnt="3"/>
      <dgm:spPr>
        <a:solidFill>
          <a:srgbClr val="FFCC00"/>
        </a:solidFill>
      </dgm:spPr>
    </dgm:pt>
    <dgm:pt modelId="{C122562E-FD10-482C-8244-4231ED1D4BFF}" type="pres">
      <dgm:prSet presAssocID="{9403CFEA-6ECD-411D-AC8B-91C9AF5CC8EC}" presName="txShp" presStyleLbl="node1" presStyleIdx="1" presStyleCnt="3">
        <dgm:presLayoutVars>
          <dgm:bulletEnabled val="1"/>
        </dgm:presLayoutVars>
      </dgm:prSet>
      <dgm:spPr/>
      <dgm:t>
        <a:bodyPr/>
        <a:lstStyle/>
        <a:p>
          <a:endParaRPr lang="zh-TW" altLang="en-US"/>
        </a:p>
      </dgm:t>
    </dgm:pt>
    <dgm:pt modelId="{100C8922-D34B-4DC4-A37D-8A950B33AAAB}" type="pres">
      <dgm:prSet presAssocID="{2374CBFE-9512-461D-AE73-EDC2B6BD11F4}" presName="spacing" presStyleCnt="0"/>
      <dgm:spPr/>
    </dgm:pt>
    <dgm:pt modelId="{C71734ED-551F-442B-8640-186116943D93}" type="pres">
      <dgm:prSet presAssocID="{DDE1DD87-5289-4BD2-B3D8-C045C0F28D64}" presName="composite" presStyleCnt="0"/>
      <dgm:spPr/>
    </dgm:pt>
    <dgm:pt modelId="{77F6A1E6-E9C6-421A-A262-BB5DFECC0F16}" type="pres">
      <dgm:prSet presAssocID="{DDE1DD87-5289-4BD2-B3D8-C045C0F28D64}" presName="imgShp" presStyleLbl="fgImgPlace1" presStyleIdx="2" presStyleCnt="3"/>
      <dgm:spPr>
        <a:solidFill>
          <a:srgbClr val="009051"/>
        </a:solidFill>
      </dgm:spPr>
    </dgm:pt>
    <dgm:pt modelId="{69A4BB60-5810-4392-A5E5-F8660943F028}" type="pres">
      <dgm:prSet presAssocID="{DDE1DD87-5289-4BD2-B3D8-C045C0F28D64}" presName="txShp" presStyleLbl="node1" presStyleIdx="2" presStyleCnt="3">
        <dgm:presLayoutVars>
          <dgm:bulletEnabled val="1"/>
        </dgm:presLayoutVars>
      </dgm:prSet>
      <dgm:spPr/>
      <dgm:t>
        <a:bodyPr/>
        <a:lstStyle/>
        <a:p>
          <a:endParaRPr lang="zh-TW" altLang="en-US"/>
        </a:p>
      </dgm:t>
    </dgm:pt>
  </dgm:ptLst>
  <dgm:cxnLst>
    <dgm:cxn modelId="{23695830-1287-430A-B02D-AB19CA052C72}" type="presOf" srcId="{DDE1DD87-5289-4BD2-B3D8-C045C0F28D64}" destId="{69A4BB60-5810-4392-A5E5-F8660943F028}" srcOrd="0" destOrd="0" presId="urn:microsoft.com/office/officeart/2005/8/layout/vList3"/>
    <dgm:cxn modelId="{3BD04F37-91C2-4344-A439-BF122FDD390B}" type="presOf" srcId="{F4B72038-1F1C-4D53-9CBC-FB760FC1FF58}" destId="{7462E199-2BF9-4287-ACD8-B24CF24EA775}" srcOrd="0" destOrd="0" presId="urn:microsoft.com/office/officeart/2005/8/layout/vList3"/>
    <dgm:cxn modelId="{AAFFB18A-5967-46EA-B53B-11F69DCCCFD1}" type="presOf" srcId="{9403CFEA-6ECD-411D-AC8B-91C9AF5CC8EC}" destId="{C122562E-FD10-482C-8244-4231ED1D4BFF}" srcOrd="0" destOrd="0" presId="urn:microsoft.com/office/officeart/2005/8/layout/vList3"/>
    <dgm:cxn modelId="{A65136D5-DB0F-4405-B90E-280E31838E3A}" srcId="{76416CD9-ED7D-4EA5-96D3-BD49EDF3D82F}" destId="{F4B72038-1F1C-4D53-9CBC-FB760FC1FF58}" srcOrd="0" destOrd="0" parTransId="{DC09ACFD-A181-4EB7-BCF0-1A696645A8CD}" sibTransId="{C63F5B41-FDD6-4A1F-B80C-D669B6DA52F1}"/>
    <dgm:cxn modelId="{FB20006F-090A-4666-94BB-578AF533629F}" srcId="{76416CD9-ED7D-4EA5-96D3-BD49EDF3D82F}" destId="{9403CFEA-6ECD-411D-AC8B-91C9AF5CC8EC}" srcOrd="1" destOrd="0" parTransId="{6AAEC7A8-F4E4-42E2-80CF-B19462C7C5AA}" sibTransId="{2374CBFE-9512-461D-AE73-EDC2B6BD11F4}"/>
    <dgm:cxn modelId="{3A7BF2B9-B1D6-4A12-B320-608D50413DFB}" type="presOf" srcId="{76416CD9-ED7D-4EA5-96D3-BD49EDF3D82F}" destId="{A6AB4A75-C390-43BF-BA30-690712B3B5AB}" srcOrd="0" destOrd="0" presId="urn:microsoft.com/office/officeart/2005/8/layout/vList3"/>
    <dgm:cxn modelId="{112C6F26-F4E8-4E3D-96EB-E3246F2F2E6A}" srcId="{76416CD9-ED7D-4EA5-96D3-BD49EDF3D82F}" destId="{DDE1DD87-5289-4BD2-B3D8-C045C0F28D64}" srcOrd="2" destOrd="0" parTransId="{D7F65334-94D5-4F66-9942-995A3FD46D68}" sibTransId="{C8141D84-EAED-4222-85B0-EBE9F20FEC97}"/>
    <dgm:cxn modelId="{2E8049F7-4B4A-4696-ADA0-F3B01CD33E8D}" type="presParOf" srcId="{A6AB4A75-C390-43BF-BA30-690712B3B5AB}" destId="{D895D578-74FD-4B4B-9CE3-5B055098B0BB}" srcOrd="0" destOrd="0" presId="urn:microsoft.com/office/officeart/2005/8/layout/vList3"/>
    <dgm:cxn modelId="{963F9C7B-305E-4FB9-A391-93912A2D4718}" type="presParOf" srcId="{D895D578-74FD-4B4B-9CE3-5B055098B0BB}" destId="{542227FE-9BB4-4CB2-936A-1B4D34CA9F64}" srcOrd="0" destOrd="0" presId="urn:microsoft.com/office/officeart/2005/8/layout/vList3"/>
    <dgm:cxn modelId="{60669D4F-CDF6-44B9-A2C9-A8C4205523F1}" type="presParOf" srcId="{D895D578-74FD-4B4B-9CE3-5B055098B0BB}" destId="{7462E199-2BF9-4287-ACD8-B24CF24EA775}" srcOrd="1" destOrd="0" presId="urn:microsoft.com/office/officeart/2005/8/layout/vList3"/>
    <dgm:cxn modelId="{2DEAA530-47A2-4FEA-BC6F-478888C3A068}" type="presParOf" srcId="{A6AB4A75-C390-43BF-BA30-690712B3B5AB}" destId="{53E2D2FA-A521-46E3-A8B4-E32C5A88C58E}" srcOrd="1" destOrd="0" presId="urn:microsoft.com/office/officeart/2005/8/layout/vList3"/>
    <dgm:cxn modelId="{C37B6E44-765E-422A-A73E-F68FFABE3552}" type="presParOf" srcId="{A6AB4A75-C390-43BF-BA30-690712B3B5AB}" destId="{C2A8C66B-E7B5-4725-9471-A446C6DBEFB2}" srcOrd="2" destOrd="0" presId="urn:microsoft.com/office/officeart/2005/8/layout/vList3"/>
    <dgm:cxn modelId="{5118C5BE-6E08-47D8-A13F-9743FD7D8891}" type="presParOf" srcId="{C2A8C66B-E7B5-4725-9471-A446C6DBEFB2}" destId="{5B14F198-3A93-484C-AB9C-03CCBB6FA41B}" srcOrd="0" destOrd="0" presId="urn:microsoft.com/office/officeart/2005/8/layout/vList3"/>
    <dgm:cxn modelId="{34A97AB8-D92C-459C-9985-6FF29E6D6205}" type="presParOf" srcId="{C2A8C66B-E7B5-4725-9471-A446C6DBEFB2}" destId="{C122562E-FD10-482C-8244-4231ED1D4BFF}" srcOrd="1" destOrd="0" presId="urn:microsoft.com/office/officeart/2005/8/layout/vList3"/>
    <dgm:cxn modelId="{1D6E81E7-458A-45F2-8EEC-207FD9A6B4FC}" type="presParOf" srcId="{A6AB4A75-C390-43BF-BA30-690712B3B5AB}" destId="{100C8922-D34B-4DC4-A37D-8A950B33AAAB}" srcOrd="3" destOrd="0" presId="urn:microsoft.com/office/officeart/2005/8/layout/vList3"/>
    <dgm:cxn modelId="{2FBD40F1-A4C0-4CCC-8A23-5E5EC64E44D3}" type="presParOf" srcId="{A6AB4A75-C390-43BF-BA30-690712B3B5AB}" destId="{C71734ED-551F-442B-8640-186116943D93}" srcOrd="4" destOrd="0" presId="urn:microsoft.com/office/officeart/2005/8/layout/vList3"/>
    <dgm:cxn modelId="{55A71DA2-A462-411A-A38B-429B94E9F5EA}" type="presParOf" srcId="{C71734ED-551F-442B-8640-186116943D93}" destId="{77F6A1E6-E9C6-421A-A262-BB5DFECC0F16}" srcOrd="0" destOrd="0" presId="urn:microsoft.com/office/officeart/2005/8/layout/vList3"/>
    <dgm:cxn modelId="{2B9333C4-BD45-4B9E-AF8B-9149132162F8}" type="presParOf" srcId="{C71734ED-551F-442B-8640-186116943D93}" destId="{69A4BB60-5810-4392-A5E5-F8660943F02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416CD9-ED7D-4EA5-96D3-BD49EDF3D82F}" type="doc">
      <dgm:prSet loTypeId="urn:microsoft.com/office/officeart/2005/8/layout/vList3" loCatId="list" qsTypeId="urn:microsoft.com/office/officeart/2005/8/quickstyle/simple1" qsCatId="simple" csTypeId="urn:microsoft.com/office/officeart/2005/8/colors/accent1_2" csCatId="accent1" phldr="1"/>
      <dgm:spPr/>
    </dgm:pt>
    <dgm:pt modelId="{F4B72038-1F1C-4D53-9CBC-FB760FC1FF58}">
      <dgm:prSet phldrT="[文字]"/>
      <dgm:spPr>
        <a:solidFill>
          <a:srgbClr val="A1D9FF"/>
        </a:solidFill>
      </dgm:spPr>
      <dgm:t>
        <a:bodyPr/>
        <a:lstStyle/>
        <a:p>
          <a:r>
            <a:rPr lang="zh-TW" altLang="en-US" b="1" dirty="0">
              <a:solidFill>
                <a:srgbClr val="002060"/>
              </a:solidFill>
            </a:rPr>
            <a:t>輻射的特性</a:t>
          </a:r>
          <a:endParaRPr lang="zh-TW" altLang="en-US" dirty="0"/>
        </a:p>
      </dgm:t>
    </dgm:pt>
    <dgm:pt modelId="{DC09ACFD-A181-4EB7-BCF0-1A696645A8CD}" type="parTrans" cxnId="{A65136D5-DB0F-4405-B90E-280E31838E3A}">
      <dgm:prSet/>
      <dgm:spPr/>
      <dgm:t>
        <a:bodyPr/>
        <a:lstStyle/>
        <a:p>
          <a:endParaRPr lang="zh-TW" altLang="en-US"/>
        </a:p>
      </dgm:t>
    </dgm:pt>
    <dgm:pt modelId="{C63F5B41-FDD6-4A1F-B80C-D669B6DA52F1}" type="sibTrans" cxnId="{A65136D5-DB0F-4405-B90E-280E31838E3A}">
      <dgm:prSet/>
      <dgm:spPr/>
      <dgm:t>
        <a:bodyPr/>
        <a:lstStyle/>
        <a:p>
          <a:endParaRPr lang="zh-TW" altLang="en-US"/>
        </a:p>
      </dgm:t>
    </dgm:pt>
    <dgm:pt modelId="{9403CFEA-6ECD-411D-AC8B-91C9AF5CC8EC}">
      <dgm:prSet phldrT="[文字]"/>
      <dgm:spPr>
        <a:solidFill>
          <a:srgbClr val="6CD3C4"/>
        </a:solidFill>
      </dgm:spPr>
      <dgm:t>
        <a:bodyPr/>
        <a:lstStyle/>
        <a:p>
          <a:r>
            <a:rPr lang="zh-TW" altLang="en-US" b="1" dirty="0">
              <a:solidFill>
                <a:srgbClr val="002060"/>
              </a:solidFill>
            </a:rPr>
            <a:t>輻射防護</a:t>
          </a:r>
          <a:endParaRPr lang="zh-TW" altLang="en-US" dirty="0"/>
        </a:p>
      </dgm:t>
    </dgm:pt>
    <dgm:pt modelId="{6AAEC7A8-F4E4-42E2-80CF-B19462C7C5AA}" type="parTrans" cxnId="{FB20006F-090A-4666-94BB-578AF533629F}">
      <dgm:prSet/>
      <dgm:spPr/>
      <dgm:t>
        <a:bodyPr/>
        <a:lstStyle/>
        <a:p>
          <a:endParaRPr lang="zh-TW" altLang="en-US"/>
        </a:p>
      </dgm:t>
    </dgm:pt>
    <dgm:pt modelId="{2374CBFE-9512-461D-AE73-EDC2B6BD11F4}" type="sibTrans" cxnId="{FB20006F-090A-4666-94BB-578AF533629F}">
      <dgm:prSet/>
      <dgm:spPr/>
      <dgm:t>
        <a:bodyPr/>
        <a:lstStyle/>
        <a:p>
          <a:endParaRPr lang="zh-TW" altLang="en-US"/>
        </a:p>
      </dgm:t>
    </dgm:pt>
    <dgm:pt modelId="{DDE1DD87-5289-4BD2-B3D8-C045C0F28D64}">
      <dgm:prSet phldrT="[文字]"/>
      <dgm:spPr>
        <a:solidFill>
          <a:srgbClr val="CCCCFF"/>
        </a:solidFill>
      </dgm:spPr>
      <dgm:t>
        <a:bodyPr/>
        <a:lstStyle/>
        <a:p>
          <a:r>
            <a:rPr lang="zh-TW" altLang="en-US" b="1" dirty="0">
              <a:solidFill>
                <a:srgbClr val="002060"/>
              </a:solidFill>
            </a:rPr>
            <a:t>結語</a:t>
          </a:r>
          <a:endParaRPr lang="zh-TW" altLang="en-US" dirty="0"/>
        </a:p>
      </dgm:t>
    </dgm:pt>
    <dgm:pt modelId="{D7F65334-94D5-4F66-9942-995A3FD46D68}" type="parTrans" cxnId="{112C6F26-F4E8-4E3D-96EB-E3246F2F2E6A}">
      <dgm:prSet/>
      <dgm:spPr/>
      <dgm:t>
        <a:bodyPr/>
        <a:lstStyle/>
        <a:p>
          <a:endParaRPr lang="zh-TW" altLang="en-US"/>
        </a:p>
      </dgm:t>
    </dgm:pt>
    <dgm:pt modelId="{C8141D84-EAED-4222-85B0-EBE9F20FEC97}" type="sibTrans" cxnId="{112C6F26-F4E8-4E3D-96EB-E3246F2F2E6A}">
      <dgm:prSet/>
      <dgm:spPr/>
      <dgm:t>
        <a:bodyPr/>
        <a:lstStyle/>
        <a:p>
          <a:endParaRPr lang="zh-TW" altLang="en-US"/>
        </a:p>
      </dgm:t>
    </dgm:pt>
    <dgm:pt modelId="{A6AB4A75-C390-43BF-BA30-690712B3B5AB}" type="pres">
      <dgm:prSet presAssocID="{76416CD9-ED7D-4EA5-96D3-BD49EDF3D82F}" presName="linearFlow" presStyleCnt="0">
        <dgm:presLayoutVars>
          <dgm:dir/>
          <dgm:resizeHandles val="exact"/>
        </dgm:presLayoutVars>
      </dgm:prSet>
      <dgm:spPr/>
    </dgm:pt>
    <dgm:pt modelId="{D895D578-74FD-4B4B-9CE3-5B055098B0BB}" type="pres">
      <dgm:prSet presAssocID="{F4B72038-1F1C-4D53-9CBC-FB760FC1FF58}" presName="composite" presStyleCnt="0"/>
      <dgm:spPr/>
    </dgm:pt>
    <dgm:pt modelId="{542227FE-9BB4-4CB2-936A-1B4D34CA9F64}" type="pres">
      <dgm:prSet presAssocID="{F4B72038-1F1C-4D53-9CBC-FB760FC1FF58}" presName="imgShp" presStyleLbl="fgImgPlace1" presStyleIdx="0" presStyleCnt="3"/>
      <dgm:spPr>
        <a:solidFill>
          <a:srgbClr val="58B1FF"/>
        </a:solidFill>
      </dgm:spPr>
    </dgm:pt>
    <dgm:pt modelId="{7462E199-2BF9-4287-ACD8-B24CF24EA775}" type="pres">
      <dgm:prSet presAssocID="{F4B72038-1F1C-4D53-9CBC-FB760FC1FF58}" presName="txShp" presStyleLbl="node1" presStyleIdx="0" presStyleCnt="3" custLinFactNeighborX="-381" custLinFactNeighborY="-854">
        <dgm:presLayoutVars>
          <dgm:bulletEnabled val="1"/>
        </dgm:presLayoutVars>
      </dgm:prSet>
      <dgm:spPr/>
      <dgm:t>
        <a:bodyPr/>
        <a:lstStyle/>
        <a:p>
          <a:endParaRPr lang="zh-TW" altLang="en-US"/>
        </a:p>
      </dgm:t>
    </dgm:pt>
    <dgm:pt modelId="{53E2D2FA-A521-46E3-A8B4-E32C5A88C58E}" type="pres">
      <dgm:prSet presAssocID="{C63F5B41-FDD6-4A1F-B80C-D669B6DA52F1}" presName="spacing" presStyleCnt="0"/>
      <dgm:spPr/>
    </dgm:pt>
    <dgm:pt modelId="{C2A8C66B-E7B5-4725-9471-A446C6DBEFB2}" type="pres">
      <dgm:prSet presAssocID="{9403CFEA-6ECD-411D-AC8B-91C9AF5CC8EC}" presName="composite" presStyleCnt="0"/>
      <dgm:spPr/>
    </dgm:pt>
    <dgm:pt modelId="{5B14F198-3A93-484C-AB9C-03CCBB6FA41B}" type="pres">
      <dgm:prSet presAssocID="{9403CFEA-6ECD-411D-AC8B-91C9AF5CC8EC}" presName="imgShp" presStyleLbl="fgImgPlace1" presStyleIdx="1" presStyleCnt="3"/>
      <dgm:spPr>
        <a:solidFill>
          <a:srgbClr val="007A7A"/>
        </a:solidFill>
      </dgm:spPr>
    </dgm:pt>
    <dgm:pt modelId="{C122562E-FD10-482C-8244-4231ED1D4BFF}" type="pres">
      <dgm:prSet presAssocID="{9403CFEA-6ECD-411D-AC8B-91C9AF5CC8EC}" presName="txShp" presStyleLbl="node1" presStyleIdx="1" presStyleCnt="3">
        <dgm:presLayoutVars>
          <dgm:bulletEnabled val="1"/>
        </dgm:presLayoutVars>
      </dgm:prSet>
      <dgm:spPr/>
      <dgm:t>
        <a:bodyPr/>
        <a:lstStyle/>
        <a:p>
          <a:endParaRPr lang="zh-TW" altLang="en-US"/>
        </a:p>
      </dgm:t>
    </dgm:pt>
    <dgm:pt modelId="{100C8922-D34B-4DC4-A37D-8A950B33AAAB}" type="pres">
      <dgm:prSet presAssocID="{2374CBFE-9512-461D-AE73-EDC2B6BD11F4}" presName="spacing" presStyleCnt="0"/>
      <dgm:spPr/>
    </dgm:pt>
    <dgm:pt modelId="{C71734ED-551F-442B-8640-186116943D93}" type="pres">
      <dgm:prSet presAssocID="{DDE1DD87-5289-4BD2-B3D8-C045C0F28D64}" presName="composite" presStyleCnt="0"/>
      <dgm:spPr/>
    </dgm:pt>
    <dgm:pt modelId="{77F6A1E6-E9C6-421A-A262-BB5DFECC0F16}" type="pres">
      <dgm:prSet presAssocID="{DDE1DD87-5289-4BD2-B3D8-C045C0F28D64}" presName="imgShp" presStyleLbl="fgImgPlace1" presStyleIdx="2" presStyleCnt="3"/>
      <dgm:spPr>
        <a:solidFill>
          <a:srgbClr val="6B6BCF"/>
        </a:solidFill>
      </dgm:spPr>
    </dgm:pt>
    <dgm:pt modelId="{69A4BB60-5810-4392-A5E5-F8660943F028}" type="pres">
      <dgm:prSet presAssocID="{DDE1DD87-5289-4BD2-B3D8-C045C0F28D64}" presName="txShp" presStyleLbl="node1" presStyleIdx="2" presStyleCnt="3">
        <dgm:presLayoutVars>
          <dgm:bulletEnabled val="1"/>
        </dgm:presLayoutVars>
      </dgm:prSet>
      <dgm:spPr/>
      <dgm:t>
        <a:bodyPr/>
        <a:lstStyle/>
        <a:p>
          <a:endParaRPr lang="zh-TW" altLang="en-US"/>
        </a:p>
      </dgm:t>
    </dgm:pt>
  </dgm:ptLst>
  <dgm:cxnLst>
    <dgm:cxn modelId="{23695830-1287-430A-B02D-AB19CA052C72}" type="presOf" srcId="{DDE1DD87-5289-4BD2-B3D8-C045C0F28D64}" destId="{69A4BB60-5810-4392-A5E5-F8660943F028}" srcOrd="0" destOrd="0" presId="urn:microsoft.com/office/officeart/2005/8/layout/vList3"/>
    <dgm:cxn modelId="{3BD04F37-91C2-4344-A439-BF122FDD390B}" type="presOf" srcId="{F4B72038-1F1C-4D53-9CBC-FB760FC1FF58}" destId="{7462E199-2BF9-4287-ACD8-B24CF24EA775}" srcOrd="0" destOrd="0" presId="urn:microsoft.com/office/officeart/2005/8/layout/vList3"/>
    <dgm:cxn modelId="{AAFFB18A-5967-46EA-B53B-11F69DCCCFD1}" type="presOf" srcId="{9403CFEA-6ECD-411D-AC8B-91C9AF5CC8EC}" destId="{C122562E-FD10-482C-8244-4231ED1D4BFF}" srcOrd="0" destOrd="0" presId="urn:microsoft.com/office/officeart/2005/8/layout/vList3"/>
    <dgm:cxn modelId="{A65136D5-DB0F-4405-B90E-280E31838E3A}" srcId="{76416CD9-ED7D-4EA5-96D3-BD49EDF3D82F}" destId="{F4B72038-1F1C-4D53-9CBC-FB760FC1FF58}" srcOrd="0" destOrd="0" parTransId="{DC09ACFD-A181-4EB7-BCF0-1A696645A8CD}" sibTransId="{C63F5B41-FDD6-4A1F-B80C-D669B6DA52F1}"/>
    <dgm:cxn modelId="{FB20006F-090A-4666-94BB-578AF533629F}" srcId="{76416CD9-ED7D-4EA5-96D3-BD49EDF3D82F}" destId="{9403CFEA-6ECD-411D-AC8B-91C9AF5CC8EC}" srcOrd="1" destOrd="0" parTransId="{6AAEC7A8-F4E4-42E2-80CF-B19462C7C5AA}" sibTransId="{2374CBFE-9512-461D-AE73-EDC2B6BD11F4}"/>
    <dgm:cxn modelId="{3A7BF2B9-B1D6-4A12-B320-608D50413DFB}" type="presOf" srcId="{76416CD9-ED7D-4EA5-96D3-BD49EDF3D82F}" destId="{A6AB4A75-C390-43BF-BA30-690712B3B5AB}" srcOrd="0" destOrd="0" presId="urn:microsoft.com/office/officeart/2005/8/layout/vList3"/>
    <dgm:cxn modelId="{112C6F26-F4E8-4E3D-96EB-E3246F2F2E6A}" srcId="{76416CD9-ED7D-4EA5-96D3-BD49EDF3D82F}" destId="{DDE1DD87-5289-4BD2-B3D8-C045C0F28D64}" srcOrd="2" destOrd="0" parTransId="{D7F65334-94D5-4F66-9942-995A3FD46D68}" sibTransId="{C8141D84-EAED-4222-85B0-EBE9F20FEC97}"/>
    <dgm:cxn modelId="{2E8049F7-4B4A-4696-ADA0-F3B01CD33E8D}" type="presParOf" srcId="{A6AB4A75-C390-43BF-BA30-690712B3B5AB}" destId="{D895D578-74FD-4B4B-9CE3-5B055098B0BB}" srcOrd="0" destOrd="0" presId="urn:microsoft.com/office/officeart/2005/8/layout/vList3"/>
    <dgm:cxn modelId="{963F9C7B-305E-4FB9-A391-93912A2D4718}" type="presParOf" srcId="{D895D578-74FD-4B4B-9CE3-5B055098B0BB}" destId="{542227FE-9BB4-4CB2-936A-1B4D34CA9F64}" srcOrd="0" destOrd="0" presId="urn:microsoft.com/office/officeart/2005/8/layout/vList3"/>
    <dgm:cxn modelId="{60669D4F-CDF6-44B9-A2C9-A8C4205523F1}" type="presParOf" srcId="{D895D578-74FD-4B4B-9CE3-5B055098B0BB}" destId="{7462E199-2BF9-4287-ACD8-B24CF24EA775}" srcOrd="1" destOrd="0" presId="urn:microsoft.com/office/officeart/2005/8/layout/vList3"/>
    <dgm:cxn modelId="{2DEAA530-47A2-4FEA-BC6F-478888C3A068}" type="presParOf" srcId="{A6AB4A75-C390-43BF-BA30-690712B3B5AB}" destId="{53E2D2FA-A521-46E3-A8B4-E32C5A88C58E}" srcOrd="1" destOrd="0" presId="urn:microsoft.com/office/officeart/2005/8/layout/vList3"/>
    <dgm:cxn modelId="{C37B6E44-765E-422A-A73E-F68FFABE3552}" type="presParOf" srcId="{A6AB4A75-C390-43BF-BA30-690712B3B5AB}" destId="{C2A8C66B-E7B5-4725-9471-A446C6DBEFB2}" srcOrd="2" destOrd="0" presId="urn:microsoft.com/office/officeart/2005/8/layout/vList3"/>
    <dgm:cxn modelId="{5118C5BE-6E08-47D8-A13F-9743FD7D8891}" type="presParOf" srcId="{C2A8C66B-E7B5-4725-9471-A446C6DBEFB2}" destId="{5B14F198-3A93-484C-AB9C-03CCBB6FA41B}" srcOrd="0" destOrd="0" presId="urn:microsoft.com/office/officeart/2005/8/layout/vList3"/>
    <dgm:cxn modelId="{34A97AB8-D92C-459C-9985-6FF29E6D6205}" type="presParOf" srcId="{C2A8C66B-E7B5-4725-9471-A446C6DBEFB2}" destId="{C122562E-FD10-482C-8244-4231ED1D4BFF}" srcOrd="1" destOrd="0" presId="urn:microsoft.com/office/officeart/2005/8/layout/vList3"/>
    <dgm:cxn modelId="{1D6E81E7-458A-45F2-8EEC-207FD9A6B4FC}" type="presParOf" srcId="{A6AB4A75-C390-43BF-BA30-690712B3B5AB}" destId="{100C8922-D34B-4DC4-A37D-8A950B33AAAB}" srcOrd="3" destOrd="0" presId="urn:microsoft.com/office/officeart/2005/8/layout/vList3"/>
    <dgm:cxn modelId="{2FBD40F1-A4C0-4CCC-8A23-5E5EC64E44D3}" type="presParOf" srcId="{A6AB4A75-C390-43BF-BA30-690712B3B5AB}" destId="{C71734ED-551F-442B-8640-186116943D93}" srcOrd="4" destOrd="0" presId="urn:microsoft.com/office/officeart/2005/8/layout/vList3"/>
    <dgm:cxn modelId="{55A71DA2-A462-411A-A38B-429B94E9F5EA}" type="presParOf" srcId="{C71734ED-551F-442B-8640-186116943D93}" destId="{77F6A1E6-E9C6-421A-A262-BB5DFECC0F16}" srcOrd="0" destOrd="0" presId="urn:microsoft.com/office/officeart/2005/8/layout/vList3"/>
    <dgm:cxn modelId="{2B9333C4-BD45-4B9E-AF8B-9149132162F8}" type="presParOf" srcId="{C71734ED-551F-442B-8640-186116943D93}" destId="{69A4BB60-5810-4392-A5E5-F8660943F028}"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416CD9-ED7D-4EA5-96D3-BD49EDF3D82F}" type="doc">
      <dgm:prSet loTypeId="urn:microsoft.com/office/officeart/2005/8/layout/vList3" loCatId="list" qsTypeId="urn:microsoft.com/office/officeart/2005/8/quickstyle/simple1" qsCatId="simple" csTypeId="urn:microsoft.com/office/officeart/2005/8/colors/accent1_2" csCatId="accent1" phldr="1"/>
      <dgm:spPr/>
    </dgm:pt>
    <dgm:pt modelId="{F4B72038-1F1C-4D53-9CBC-FB760FC1FF58}">
      <dgm:prSet phldrT="[文字]"/>
      <dgm:spPr>
        <a:solidFill>
          <a:srgbClr val="FF9966"/>
        </a:solidFill>
      </dgm:spPr>
      <dgm:t>
        <a:bodyPr/>
        <a:lstStyle/>
        <a:p>
          <a:r>
            <a:rPr lang="zh-TW" altLang="en-US" b="1" dirty="0">
              <a:solidFill>
                <a:srgbClr val="002060"/>
              </a:solidFill>
            </a:rPr>
            <a:t>認識輻射</a:t>
          </a:r>
          <a:endParaRPr lang="zh-TW" altLang="en-US" dirty="0"/>
        </a:p>
      </dgm:t>
    </dgm:pt>
    <dgm:pt modelId="{DC09ACFD-A181-4EB7-BCF0-1A696645A8CD}" type="parTrans" cxnId="{A65136D5-DB0F-4405-B90E-280E31838E3A}">
      <dgm:prSet/>
      <dgm:spPr/>
      <dgm:t>
        <a:bodyPr/>
        <a:lstStyle/>
        <a:p>
          <a:endParaRPr lang="zh-TW" altLang="en-US"/>
        </a:p>
      </dgm:t>
    </dgm:pt>
    <dgm:pt modelId="{C63F5B41-FDD6-4A1F-B80C-D669B6DA52F1}" type="sibTrans" cxnId="{A65136D5-DB0F-4405-B90E-280E31838E3A}">
      <dgm:prSet/>
      <dgm:spPr/>
      <dgm:t>
        <a:bodyPr/>
        <a:lstStyle/>
        <a:p>
          <a:endParaRPr lang="zh-TW" altLang="en-US"/>
        </a:p>
      </dgm:t>
    </dgm:pt>
    <dgm:pt modelId="{9403CFEA-6ECD-411D-AC8B-91C9AF5CC8EC}">
      <dgm:prSet phldrT="[文字]"/>
      <dgm:spPr>
        <a:solidFill>
          <a:schemeClr val="bg1"/>
        </a:solidFill>
        <a:ln>
          <a:solidFill>
            <a:schemeClr val="bg1"/>
          </a:solidFill>
        </a:ln>
      </dgm:spPr>
      <dgm:t>
        <a:bodyPr/>
        <a:lstStyle/>
        <a:p>
          <a:endParaRPr lang="zh-TW" altLang="en-US" dirty="0"/>
        </a:p>
      </dgm:t>
    </dgm:pt>
    <dgm:pt modelId="{6AAEC7A8-F4E4-42E2-80CF-B19462C7C5AA}" type="parTrans" cxnId="{FB20006F-090A-4666-94BB-578AF533629F}">
      <dgm:prSet/>
      <dgm:spPr/>
      <dgm:t>
        <a:bodyPr/>
        <a:lstStyle/>
        <a:p>
          <a:endParaRPr lang="zh-TW" altLang="en-US"/>
        </a:p>
      </dgm:t>
    </dgm:pt>
    <dgm:pt modelId="{2374CBFE-9512-461D-AE73-EDC2B6BD11F4}" type="sibTrans" cxnId="{FB20006F-090A-4666-94BB-578AF533629F}">
      <dgm:prSet/>
      <dgm:spPr/>
      <dgm:t>
        <a:bodyPr/>
        <a:lstStyle/>
        <a:p>
          <a:endParaRPr lang="zh-TW" altLang="en-US"/>
        </a:p>
      </dgm:t>
    </dgm:pt>
    <dgm:pt modelId="{DDE1DD87-5289-4BD2-B3D8-C045C0F28D64}">
      <dgm:prSet phldrT="[文字]"/>
      <dgm:spPr>
        <a:solidFill>
          <a:schemeClr val="bg1"/>
        </a:solidFill>
        <a:ln>
          <a:solidFill>
            <a:schemeClr val="bg1"/>
          </a:solidFill>
        </a:ln>
      </dgm:spPr>
      <dgm:t>
        <a:bodyPr/>
        <a:lstStyle/>
        <a:p>
          <a:endParaRPr lang="zh-TW" altLang="en-US" dirty="0"/>
        </a:p>
      </dgm:t>
    </dgm:pt>
    <dgm:pt modelId="{D7F65334-94D5-4F66-9942-995A3FD46D68}" type="parTrans" cxnId="{112C6F26-F4E8-4E3D-96EB-E3246F2F2E6A}">
      <dgm:prSet/>
      <dgm:spPr/>
      <dgm:t>
        <a:bodyPr/>
        <a:lstStyle/>
        <a:p>
          <a:endParaRPr lang="zh-TW" altLang="en-US"/>
        </a:p>
      </dgm:t>
    </dgm:pt>
    <dgm:pt modelId="{C8141D84-EAED-4222-85B0-EBE9F20FEC97}" type="sibTrans" cxnId="{112C6F26-F4E8-4E3D-96EB-E3246F2F2E6A}">
      <dgm:prSet/>
      <dgm:spPr/>
      <dgm:t>
        <a:bodyPr/>
        <a:lstStyle/>
        <a:p>
          <a:endParaRPr lang="zh-TW" altLang="en-US"/>
        </a:p>
      </dgm:t>
    </dgm:pt>
    <dgm:pt modelId="{A6AB4A75-C390-43BF-BA30-690712B3B5AB}" type="pres">
      <dgm:prSet presAssocID="{76416CD9-ED7D-4EA5-96D3-BD49EDF3D82F}" presName="linearFlow" presStyleCnt="0">
        <dgm:presLayoutVars>
          <dgm:dir/>
          <dgm:resizeHandles val="exact"/>
        </dgm:presLayoutVars>
      </dgm:prSet>
      <dgm:spPr/>
    </dgm:pt>
    <dgm:pt modelId="{D895D578-74FD-4B4B-9CE3-5B055098B0BB}" type="pres">
      <dgm:prSet presAssocID="{F4B72038-1F1C-4D53-9CBC-FB760FC1FF58}" presName="composite" presStyleCnt="0"/>
      <dgm:spPr/>
    </dgm:pt>
    <dgm:pt modelId="{542227FE-9BB4-4CB2-936A-1B4D34CA9F64}" type="pres">
      <dgm:prSet presAssocID="{F4B72038-1F1C-4D53-9CBC-FB760FC1FF58}" presName="imgShp" presStyleLbl="fgImgPlace1" presStyleIdx="0" presStyleCnt="3"/>
      <dgm:spPr>
        <a:solidFill>
          <a:srgbClr val="FF6600"/>
        </a:solidFill>
      </dgm:spPr>
    </dgm:pt>
    <dgm:pt modelId="{7462E199-2BF9-4287-ACD8-B24CF24EA775}" type="pres">
      <dgm:prSet presAssocID="{F4B72038-1F1C-4D53-9CBC-FB760FC1FF58}" presName="txShp" presStyleLbl="node1" presStyleIdx="0" presStyleCnt="3">
        <dgm:presLayoutVars>
          <dgm:bulletEnabled val="1"/>
        </dgm:presLayoutVars>
      </dgm:prSet>
      <dgm:spPr/>
      <dgm:t>
        <a:bodyPr/>
        <a:lstStyle/>
        <a:p>
          <a:endParaRPr lang="zh-TW" altLang="en-US"/>
        </a:p>
      </dgm:t>
    </dgm:pt>
    <dgm:pt modelId="{53E2D2FA-A521-46E3-A8B4-E32C5A88C58E}" type="pres">
      <dgm:prSet presAssocID="{C63F5B41-FDD6-4A1F-B80C-D669B6DA52F1}" presName="spacing" presStyleCnt="0"/>
      <dgm:spPr/>
    </dgm:pt>
    <dgm:pt modelId="{C2A8C66B-E7B5-4725-9471-A446C6DBEFB2}" type="pres">
      <dgm:prSet presAssocID="{9403CFEA-6ECD-411D-AC8B-91C9AF5CC8EC}" presName="composite" presStyleCnt="0"/>
      <dgm:spPr/>
    </dgm:pt>
    <dgm:pt modelId="{5B14F198-3A93-484C-AB9C-03CCBB6FA41B}" type="pres">
      <dgm:prSet presAssocID="{9403CFEA-6ECD-411D-AC8B-91C9AF5CC8EC}" presName="imgShp" presStyleLbl="fgImgPlace1" presStyleIdx="1" presStyleCnt="3"/>
      <dgm:spPr>
        <a:solidFill>
          <a:schemeClr val="bg1"/>
        </a:solidFill>
        <a:ln>
          <a:solidFill>
            <a:schemeClr val="bg1"/>
          </a:solidFill>
        </a:ln>
      </dgm:spPr>
    </dgm:pt>
    <dgm:pt modelId="{C122562E-FD10-482C-8244-4231ED1D4BFF}" type="pres">
      <dgm:prSet presAssocID="{9403CFEA-6ECD-411D-AC8B-91C9AF5CC8EC}" presName="txShp" presStyleLbl="node1" presStyleIdx="1" presStyleCnt="3">
        <dgm:presLayoutVars>
          <dgm:bulletEnabled val="1"/>
        </dgm:presLayoutVars>
      </dgm:prSet>
      <dgm:spPr/>
      <dgm:t>
        <a:bodyPr/>
        <a:lstStyle/>
        <a:p>
          <a:endParaRPr lang="zh-TW" altLang="en-US"/>
        </a:p>
      </dgm:t>
    </dgm:pt>
    <dgm:pt modelId="{100C8922-D34B-4DC4-A37D-8A950B33AAAB}" type="pres">
      <dgm:prSet presAssocID="{2374CBFE-9512-461D-AE73-EDC2B6BD11F4}" presName="spacing" presStyleCnt="0"/>
      <dgm:spPr/>
    </dgm:pt>
    <dgm:pt modelId="{C71734ED-551F-442B-8640-186116943D93}" type="pres">
      <dgm:prSet presAssocID="{DDE1DD87-5289-4BD2-B3D8-C045C0F28D64}" presName="composite" presStyleCnt="0"/>
      <dgm:spPr/>
    </dgm:pt>
    <dgm:pt modelId="{77F6A1E6-E9C6-421A-A262-BB5DFECC0F16}" type="pres">
      <dgm:prSet presAssocID="{DDE1DD87-5289-4BD2-B3D8-C045C0F28D64}" presName="imgShp" presStyleLbl="fgImgPlace1" presStyleIdx="2" presStyleCnt="3"/>
      <dgm:spPr>
        <a:solidFill>
          <a:schemeClr val="bg1"/>
        </a:solidFill>
      </dgm:spPr>
    </dgm:pt>
    <dgm:pt modelId="{69A4BB60-5810-4392-A5E5-F8660943F028}" type="pres">
      <dgm:prSet presAssocID="{DDE1DD87-5289-4BD2-B3D8-C045C0F28D64}" presName="txShp" presStyleLbl="node1" presStyleIdx="2" presStyleCnt="3">
        <dgm:presLayoutVars>
          <dgm:bulletEnabled val="1"/>
        </dgm:presLayoutVars>
      </dgm:prSet>
      <dgm:spPr/>
      <dgm:t>
        <a:bodyPr/>
        <a:lstStyle/>
        <a:p>
          <a:endParaRPr lang="zh-TW" altLang="en-US"/>
        </a:p>
      </dgm:t>
    </dgm:pt>
  </dgm:ptLst>
  <dgm:cxnLst>
    <dgm:cxn modelId="{23695830-1287-430A-B02D-AB19CA052C72}" type="presOf" srcId="{DDE1DD87-5289-4BD2-B3D8-C045C0F28D64}" destId="{69A4BB60-5810-4392-A5E5-F8660943F028}" srcOrd="0" destOrd="0" presId="urn:microsoft.com/office/officeart/2005/8/layout/vList3"/>
    <dgm:cxn modelId="{3BD04F37-91C2-4344-A439-BF122FDD390B}" type="presOf" srcId="{F4B72038-1F1C-4D53-9CBC-FB760FC1FF58}" destId="{7462E199-2BF9-4287-ACD8-B24CF24EA775}" srcOrd="0" destOrd="0" presId="urn:microsoft.com/office/officeart/2005/8/layout/vList3"/>
    <dgm:cxn modelId="{AAFFB18A-5967-46EA-B53B-11F69DCCCFD1}" type="presOf" srcId="{9403CFEA-6ECD-411D-AC8B-91C9AF5CC8EC}" destId="{C122562E-FD10-482C-8244-4231ED1D4BFF}" srcOrd="0" destOrd="0" presId="urn:microsoft.com/office/officeart/2005/8/layout/vList3"/>
    <dgm:cxn modelId="{A65136D5-DB0F-4405-B90E-280E31838E3A}" srcId="{76416CD9-ED7D-4EA5-96D3-BD49EDF3D82F}" destId="{F4B72038-1F1C-4D53-9CBC-FB760FC1FF58}" srcOrd="0" destOrd="0" parTransId="{DC09ACFD-A181-4EB7-BCF0-1A696645A8CD}" sibTransId="{C63F5B41-FDD6-4A1F-B80C-D669B6DA52F1}"/>
    <dgm:cxn modelId="{FB20006F-090A-4666-94BB-578AF533629F}" srcId="{76416CD9-ED7D-4EA5-96D3-BD49EDF3D82F}" destId="{9403CFEA-6ECD-411D-AC8B-91C9AF5CC8EC}" srcOrd="1" destOrd="0" parTransId="{6AAEC7A8-F4E4-42E2-80CF-B19462C7C5AA}" sibTransId="{2374CBFE-9512-461D-AE73-EDC2B6BD11F4}"/>
    <dgm:cxn modelId="{3A7BF2B9-B1D6-4A12-B320-608D50413DFB}" type="presOf" srcId="{76416CD9-ED7D-4EA5-96D3-BD49EDF3D82F}" destId="{A6AB4A75-C390-43BF-BA30-690712B3B5AB}" srcOrd="0" destOrd="0" presId="urn:microsoft.com/office/officeart/2005/8/layout/vList3"/>
    <dgm:cxn modelId="{112C6F26-F4E8-4E3D-96EB-E3246F2F2E6A}" srcId="{76416CD9-ED7D-4EA5-96D3-BD49EDF3D82F}" destId="{DDE1DD87-5289-4BD2-B3D8-C045C0F28D64}" srcOrd="2" destOrd="0" parTransId="{D7F65334-94D5-4F66-9942-995A3FD46D68}" sibTransId="{C8141D84-EAED-4222-85B0-EBE9F20FEC97}"/>
    <dgm:cxn modelId="{2E8049F7-4B4A-4696-ADA0-F3B01CD33E8D}" type="presParOf" srcId="{A6AB4A75-C390-43BF-BA30-690712B3B5AB}" destId="{D895D578-74FD-4B4B-9CE3-5B055098B0BB}" srcOrd="0" destOrd="0" presId="urn:microsoft.com/office/officeart/2005/8/layout/vList3"/>
    <dgm:cxn modelId="{963F9C7B-305E-4FB9-A391-93912A2D4718}" type="presParOf" srcId="{D895D578-74FD-4B4B-9CE3-5B055098B0BB}" destId="{542227FE-9BB4-4CB2-936A-1B4D34CA9F64}" srcOrd="0" destOrd="0" presId="urn:microsoft.com/office/officeart/2005/8/layout/vList3"/>
    <dgm:cxn modelId="{60669D4F-CDF6-44B9-A2C9-A8C4205523F1}" type="presParOf" srcId="{D895D578-74FD-4B4B-9CE3-5B055098B0BB}" destId="{7462E199-2BF9-4287-ACD8-B24CF24EA775}" srcOrd="1" destOrd="0" presId="urn:microsoft.com/office/officeart/2005/8/layout/vList3"/>
    <dgm:cxn modelId="{2DEAA530-47A2-4FEA-BC6F-478888C3A068}" type="presParOf" srcId="{A6AB4A75-C390-43BF-BA30-690712B3B5AB}" destId="{53E2D2FA-A521-46E3-A8B4-E32C5A88C58E}" srcOrd="1" destOrd="0" presId="urn:microsoft.com/office/officeart/2005/8/layout/vList3"/>
    <dgm:cxn modelId="{C37B6E44-765E-422A-A73E-F68FFABE3552}" type="presParOf" srcId="{A6AB4A75-C390-43BF-BA30-690712B3B5AB}" destId="{C2A8C66B-E7B5-4725-9471-A446C6DBEFB2}" srcOrd="2" destOrd="0" presId="urn:microsoft.com/office/officeart/2005/8/layout/vList3"/>
    <dgm:cxn modelId="{5118C5BE-6E08-47D8-A13F-9743FD7D8891}" type="presParOf" srcId="{C2A8C66B-E7B5-4725-9471-A446C6DBEFB2}" destId="{5B14F198-3A93-484C-AB9C-03CCBB6FA41B}" srcOrd="0" destOrd="0" presId="urn:microsoft.com/office/officeart/2005/8/layout/vList3"/>
    <dgm:cxn modelId="{34A97AB8-D92C-459C-9985-6FF29E6D6205}" type="presParOf" srcId="{C2A8C66B-E7B5-4725-9471-A446C6DBEFB2}" destId="{C122562E-FD10-482C-8244-4231ED1D4BFF}" srcOrd="1" destOrd="0" presId="urn:microsoft.com/office/officeart/2005/8/layout/vList3"/>
    <dgm:cxn modelId="{1D6E81E7-458A-45F2-8EEC-207FD9A6B4FC}" type="presParOf" srcId="{A6AB4A75-C390-43BF-BA30-690712B3B5AB}" destId="{100C8922-D34B-4DC4-A37D-8A950B33AAAB}" srcOrd="3" destOrd="0" presId="urn:microsoft.com/office/officeart/2005/8/layout/vList3"/>
    <dgm:cxn modelId="{2FBD40F1-A4C0-4CCC-8A23-5E5EC64E44D3}" type="presParOf" srcId="{A6AB4A75-C390-43BF-BA30-690712B3B5AB}" destId="{C71734ED-551F-442B-8640-186116943D93}" srcOrd="4" destOrd="0" presId="urn:microsoft.com/office/officeart/2005/8/layout/vList3"/>
    <dgm:cxn modelId="{55A71DA2-A462-411A-A38B-429B94E9F5EA}" type="presParOf" srcId="{C71734ED-551F-442B-8640-186116943D93}" destId="{77F6A1E6-E9C6-421A-A262-BB5DFECC0F16}" srcOrd="0" destOrd="0" presId="urn:microsoft.com/office/officeart/2005/8/layout/vList3"/>
    <dgm:cxn modelId="{2B9333C4-BD45-4B9E-AF8B-9149132162F8}" type="presParOf" srcId="{C71734ED-551F-442B-8640-186116943D93}" destId="{69A4BB60-5810-4392-A5E5-F8660943F02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416CD9-ED7D-4EA5-96D3-BD49EDF3D82F}" type="doc">
      <dgm:prSet loTypeId="urn:microsoft.com/office/officeart/2005/8/layout/vList3" loCatId="list" qsTypeId="urn:microsoft.com/office/officeart/2005/8/quickstyle/simple1" qsCatId="simple" csTypeId="urn:microsoft.com/office/officeart/2005/8/colors/accent1_2" csCatId="accent1" phldr="1"/>
      <dgm:spPr/>
    </dgm:pt>
    <dgm:pt modelId="{F4B72038-1F1C-4D53-9CBC-FB760FC1FF58}">
      <dgm:prSet phldrT="[文字]"/>
      <dgm:spPr>
        <a:solidFill>
          <a:srgbClr val="FFFF99"/>
        </a:solidFill>
      </dgm:spPr>
      <dgm:t>
        <a:bodyPr/>
        <a:lstStyle/>
        <a:p>
          <a:r>
            <a:rPr lang="zh-TW" altLang="en-US" b="1" dirty="0">
              <a:solidFill>
                <a:srgbClr val="002060"/>
              </a:solidFill>
            </a:rPr>
            <a:t>輻射從哪裡來</a:t>
          </a:r>
          <a:endParaRPr lang="zh-TW" altLang="en-US" dirty="0"/>
        </a:p>
      </dgm:t>
    </dgm:pt>
    <dgm:pt modelId="{DC09ACFD-A181-4EB7-BCF0-1A696645A8CD}" type="parTrans" cxnId="{A65136D5-DB0F-4405-B90E-280E31838E3A}">
      <dgm:prSet/>
      <dgm:spPr/>
      <dgm:t>
        <a:bodyPr/>
        <a:lstStyle/>
        <a:p>
          <a:endParaRPr lang="zh-TW" altLang="en-US"/>
        </a:p>
      </dgm:t>
    </dgm:pt>
    <dgm:pt modelId="{C63F5B41-FDD6-4A1F-B80C-D669B6DA52F1}" type="sibTrans" cxnId="{A65136D5-DB0F-4405-B90E-280E31838E3A}">
      <dgm:prSet/>
      <dgm:spPr/>
      <dgm:t>
        <a:bodyPr/>
        <a:lstStyle/>
        <a:p>
          <a:endParaRPr lang="zh-TW" altLang="en-US"/>
        </a:p>
      </dgm:t>
    </dgm:pt>
    <dgm:pt modelId="{9403CFEA-6ECD-411D-AC8B-91C9AF5CC8EC}">
      <dgm:prSet phldrT="[文字]"/>
      <dgm:spPr>
        <a:solidFill>
          <a:schemeClr val="bg1"/>
        </a:solidFill>
        <a:ln>
          <a:solidFill>
            <a:schemeClr val="bg1"/>
          </a:solidFill>
        </a:ln>
      </dgm:spPr>
      <dgm:t>
        <a:bodyPr/>
        <a:lstStyle/>
        <a:p>
          <a:endParaRPr lang="zh-TW" altLang="en-US" dirty="0"/>
        </a:p>
      </dgm:t>
    </dgm:pt>
    <dgm:pt modelId="{6AAEC7A8-F4E4-42E2-80CF-B19462C7C5AA}" type="parTrans" cxnId="{FB20006F-090A-4666-94BB-578AF533629F}">
      <dgm:prSet/>
      <dgm:spPr/>
      <dgm:t>
        <a:bodyPr/>
        <a:lstStyle/>
        <a:p>
          <a:endParaRPr lang="zh-TW" altLang="en-US"/>
        </a:p>
      </dgm:t>
    </dgm:pt>
    <dgm:pt modelId="{2374CBFE-9512-461D-AE73-EDC2B6BD11F4}" type="sibTrans" cxnId="{FB20006F-090A-4666-94BB-578AF533629F}">
      <dgm:prSet/>
      <dgm:spPr/>
      <dgm:t>
        <a:bodyPr/>
        <a:lstStyle/>
        <a:p>
          <a:endParaRPr lang="zh-TW" altLang="en-US"/>
        </a:p>
      </dgm:t>
    </dgm:pt>
    <dgm:pt modelId="{DDE1DD87-5289-4BD2-B3D8-C045C0F28D64}">
      <dgm:prSet phldrT="[文字]"/>
      <dgm:spPr>
        <a:solidFill>
          <a:schemeClr val="bg1"/>
        </a:solidFill>
        <a:ln>
          <a:solidFill>
            <a:schemeClr val="bg1"/>
          </a:solidFill>
        </a:ln>
      </dgm:spPr>
      <dgm:t>
        <a:bodyPr/>
        <a:lstStyle/>
        <a:p>
          <a:endParaRPr lang="zh-TW" altLang="en-US" dirty="0"/>
        </a:p>
      </dgm:t>
    </dgm:pt>
    <dgm:pt modelId="{D7F65334-94D5-4F66-9942-995A3FD46D68}" type="parTrans" cxnId="{112C6F26-F4E8-4E3D-96EB-E3246F2F2E6A}">
      <dgm:prSet/>
      <dgm:spPr/>
      <dgm:t>
        <a:bodyPr/>
        <a:lstStyle/>
        <a:p>
          <a:endParaRPr lang="zh-TW" altLang="en-US"/>
        </a:p>
      </dgm:t>
    </dgm:pt>
    <dgm:pt modelId="{C8141D84-EAED-4222-85B0-EBE9F20FEC97}" type="sibTrans" cxnId="{112C6F26-F4E8-4E3D-96EB-E3246F2F2E6A}">
      <dgm:prSet/>
      <dgm:spPr/>
      <dgm:t>
        <a:bodyPr/>
        <a:lstStyle/>
        <a:p>
          <a:endParaRPr lang="zh-TW" altLang="en-US"/>
        </a:p>
      </dgm:t>
    </dgm:pt>
    <dgm:pt modelId="{A6AB4A75-C390-43BF-BA30-690712B3B5AB}" type="pres">
      <dgm:prSet presAssocID="{76416CD9-ED7D-4EA5-96D3-BD49EDF3D82F}" presName="linearFlow" presStyleCnt="0">
        <dgm:presLayoutVars>
          <dgm:dir/>
          <dgm:resizeHandles val="exact"/>
        </dgm:presLayoutVars>
      </dgm:prSet>
      <dgm:spPr/>
    </dgm:pt>
    <dgm:pt modelId="{D895D578-74FD-4B4B-9CE3-5B055098B0BB}" type="pres">
      <dgm:prSet presAssocID="{F4B72038-1F1C-4D53-9CBC-FB760FC1FF58}" presName="composite" presStyleCnt="0"/>
      <dgm:spPr/>
    </dgm:pt>
    <dgm:pt modelId="{542227FE-9BB4-4CB2-936A-1B4D34CA9F64}" type="pres">
      <dgm:prSet presAssocID="{F4B72038-1F1C-4D53-9CBC-FB760FC1FF58}" presName="imgShp" presStyleLbl="fgImgPlace1" presStyleIdx="0" presStyleCnt="3"/>
      <dgm:spPr>
        <a:solidFill>
          <a:srgbClr val="FFC000"/>
        </a:solidFill>
      </dgm:spPr>
    </dgm:pt>
    <dgm:pt modelId="{7462E199-2BF9-4287-ACD8-B24CF24EA775}" type="pres">
      <dgm:prSet presAssocID="{F4B72038-1F1C-4D53-9CBC-FB760FC1FF58}" presName="txShp" presStyleLbl="node1" presStyleIdx="0" presStyleCnt="3">
        <dgm:presLayoutVars>
          <dgm:bulletEnabled val="1"/>
        </dgm:presLayoutVars>
      </dgm:prSet>
      <dgm:spPr/>
      <dgm:t>
        <a:bodyPr/>
        <a:lstStyle/>
        <a:p>
          <a:endParaRPr lang="zh-TW" altLang="en-US"/>
        </a:p>
      </dgm:t>
    </dgm:pt>
    <dgm:pt modelId="{53E2D2FA-A521-46E3-A8B4-E32C5A88C58E}" type="pres">
      <dgm:prSet presAssocID="{C63F5B41-FDD6-4A1F-B80C-D669B6DA52F1}" presName="spacing" presStyleCnt="0"/>
      <dgm:spPr/>
    </dgm:pt>
    <dgm:pt modelId="{C2A8C66B-E7B5-4725-9471-A446C6DBEFB2}" type="pres">
      <dgm:prSet presAssocID="{9403CFEA-6ECD-411D-AC8B-91C9AF5CC8EC}" presName="composite" presStyleCnt="0"/>
      <dgm:spPr/>
    </dgm:pt>
    <dgm:pt modelId="{5B14F198-3A93-484C-AB9C-03CCBB6FA41B}" type="pres">
      <dgm:prSet presAssocID="{9403CFEA-6ECD-411D-AC8B-91C9AF5CC8EC}" presName="imgShp" presStyleLbl="fgImgPlace1" presStyleIdx="1" presStyleCnt="3"/>
      <dgm:spPr>
        <a:solidFill>
          <a:schemeClr val="bg1"/>
        </a:solidFill>
        <a:ln>
          <a:solidFill>
            <a:schemeClr val="bg1"/>
          </a:solidFill>
        </a:ln>
      </dgm:spPr>
    </dgm:pt>
    <dgm:pt modelId="{C122562E-FD10-482C-8244-4231ED1D4BFF}" type="pres">
      <dgm:prSet presAssocID="{9403CFEA-6ECD-411D-AC8B-91C9AF5CC8EC}" presName="txShp" presStyleLbl="node1" presStyleIdx="1" presStyleCnt="3">
        <dgm:presLayoutVars>
          <dgm:bulletEnabled val="1"/>
        </dgm:presLayoutVars>
      </dgm:prSet>
      <dgm:spPr/>
      <dgm:t>
        <a:bodyPr/>
        <a:lstStyle/>
        <a:p>
          <a:endParaRPr lang="zh-TW" altLang="en-US"/>
        </a:p>
      </dgm:t>
    </dgm:pt>
    <dgm:pt modelId="{100C8922-D34B-4DC4-A37D-8A950B33AAAB}" type="pres">
      <dgm:prSet presAssocID="{2374CBFE-9512-461D-AE73-EDC2B6BD11F4}" presName="spacing" presStyleCnt="0"/>
      <dgm:spPr/>
    </dgm:pt>
    <dgm:pt modelId="{C71734ED-551F-442B-8640-186116943D93}" type="pres">
      <dgm:prSet presAssocID="{DDE1DD87-5289-4BD2-B3D8-C045C0F28D64}" presName="composite" presStyleCnt="0"/>
      <dgm:spPr/>
    </dgm:pt>
    <dgm:pt modelId="{77F6A1E6-E9C6-421A-A262-BB5DFECC0F16}" type="pres">
      <dgm:prSet presAssocID="{DDE1DD87-5289-4BD2-B3D8-C045C0F28D64}" presName="imgShp" presStyleLbl="fgImgPlace1" presStyleIdx="2" presStyleCnt="3"/>
      <dgm:spPr>
        <a:solidFill>
          <a:schemeClr val="bg1"/>
        </a:solidFill>
      </dgm:spPr>
    </dgm:pt>
    <dgm:pt modelId="{69A4BB60-5810-4392-A5E5-F8660943F028}" type="pres">
      <dgm:prSet presAssocID="{DDE1DD87-5289-4BD2-B3D8-C045C0F28D64}" presName="txShp" presStyleLbl="node1" presStyleIdx="2" presStyleCnt="3">
        <dgm:presLayoutVars>
          <dgm:bulletEnabled val="1"/>
        </dgm:presLayoutVars>
      </dgm:prSet>
      <dgm:spPr/>
      <dgm:t>
        <a:bodyPr/>
        <a:lstStyle/>
        <a:p>
          <a:endParaRPr lang="zh-TW" altLang="en-US"/>
        </a:p>
      </dgm:t>
    </dgm:pt>
  </dgm:ptLst>
  <dgm:cxnLst>
    <dgm:cxn modelId="{23695830-1287-430A-B02D-AB19CA052C72}" type="presOf" srcId="{DDE1DD87-5289-4BD2-B3D8-C045C0F28D64}" destId="{69A4BB60-5810-4392-A5E5-F8660943F028}" srcOrd="0" destOrd="0" presId="urn:microsoft.com/office/officeart/2005/8/layout/vList3"/>
    <dgm:cxn modelId="{3BD04F37-91C2-4344-A439-BF122FDD390B}" type="presOf" srcId="{F4B72038-1F1C-4D53-9CBC-FB760FC1FF58}" destId="{7462E199-2BF9-4287-ACD8-B24CF24EA775}" srcOrd="0" destOrd="0" presId="urn:microsoft.com/office/officeart/2005/8/layout/vList3"/>
    <dgm:cxn modelId="{AAFFB18A-5967-46EA-B53B-11F69DCCCFD1}" type="presOf" srcId="{9403CFEA-6ECD-411D-AC8B-91C9AF5CC8EC}" destId="{C122562E-FD10-482C-8244-4231ED1D4BFF}" srcOrd="0" destOrd="0" presId="urn:microsoft.com/office/officeart/2005/8/layout/vList3"/>
    <dgm:cxn modelId="{A65136D5-DB0F-4405-B90E-280E31838E3A}" srcId="{76416CD9-ED7D-4EA5-96D3-BD49EDF3D82F}" destId="{F4B72038-1F1C-4D53-9CBC-FB760FC1FF58}" srcOrd="0" destOrd="0" parTransId="{DC09ACFD-A181-4EB7-BCF0-1A696645A8CD}" sibTransId="{C63F5B41-FDD6-4A1F-B80C-D669B6DA52F1}"/>
    <dgm:cxn modelId="{FB20006F-090A-4666-94BB-578AF533629F}" srcId="{76416CD9-ED7D-4EA5-96D3-BD49EDF3D82F}" destId="{9403CFEA-6ECD-411D-AC8B-91C9AF5CC8EC}" srcOrd="1" destOrd="0" parTransId="{6AAEC7A8-F4E4-42E2-80CF-B19462C7C5AA}" sibTransId="{2374CBFE-9512-461D-AE73-EDC2B6BD11F4}"/>
    <dgm:cxn modelId="{3A7BF2B9-B1D6-4A12-B320-608D50413DFB}" type="presOf" srcId="{76416CD9-ED7D-4EA5-96D3-BD49EDF3D82F}" destId="{A6AB4A75-C390-43BF-BA30-690712B3B5AB}" srcOrd="0" destOrd="0" presId="urn:microsoft.com/office/officeart/2005/8/layout/vList3"/>
    <dgm:cxn modelId="{112C6F26-F4E8-4E3D-96EB-E3246F2F2E6A}" srcId="{76416CD9-ED7D-4EA5-96D3-BD49EDF3D82F}" destId="{DDE1DD87-5289-4BD2-B3D8-C045C0F28D64}" srcOrd="2" destOrd="0" parTransId="{D7F65334-94D5-4F66-9942-995A3FD46D68}" sibTransId="{C8141D84-EAED-4222-85B0-EBE9F20FEC97}"/>
    <dgm:cxn modelId="{2E8049F7-4B4A-4696-ADA0-F3B01CD33E8D}" type="presParOf" srcId="{A6AB4A75-C390-43BF-BA30-690712B3B5AB}" destId="{D895D578-74FD-4B4B-9CE3-5B055098B0BB}" srcOrd="0" destOrd="0" presId="urn:microsoft.com/office/officeart/2005/8/layout/vList3"/>
    <dgm:cxn modelId="{963F9C7B-305E-4FB9-A391-93912A2D4718}" type="presParOf" srcId="{D895D578-74FD-4B4B-9CE3-5B055098B0BB}" destId="{542227FE-9BB4-4CB2-936A-1B4D34CA9F64}" srcOrd="0" destOrd="0" presId="urn:microsoft.com/office/officeart/2005/8/layout/vList3"/>
    <dgm:cxn modelId="{60669D4F-CDF6-44B9-A2C9-A8C4205523F1}" type="presParOf" srcId="{D895D578-74FD-4B4B-9CE3-5B055098B0BB}" destId="{7462E199-2BF9-4287-ACD8-B24CF24EA775}" srcOrd="1" destOrd="0" presId="urn:microsoft.com/office/officeart/2005/8/layout/vList3"/>
    <dgm:cxn modelId="{2DEAA530-47A2-4FEA-BC6F-478888C3A068}" type="presParOf" srcId="{A6AB4A75-C390-43BF-BA30-690712B3B5AB}" destId="{53E2D2FA-A521-46E3-A8B4-E32C5A88C58E}" srcOrd="1" destOrd="0" presId="urn:microsoft.com/office/officeart/2005/8/layout/vList3"/>
    <dgm:cxn modelId="{C37B6E44-765E-422A-A73E-F68FFABE3552}" type="presParOf" srcId="{A6AB4A75-C390-43BF-BA30-690712B3B5AB}" destId="{C2A8C66B-E7B5-4725-9471-A446C6DBEFB2}" srcOrd="2" destOrd="0" presId="urn:microsoft.com/office/officeart/2005/8/layout/vList3"/>
    <dgm:cxn modelId="{5118C5BE-6E08-47D8-A13F-9743FD7D8891}" type="presParOf" srcId="{C2A8C66B-E7B5-4725-9471-A446C6DBEFB2}" destId="{5B14F198-3A93-484C-AB9C-03CCBB6FA41B}" srcOrd="0" destOrd="0" presId="urn:microsoft.com/office/officeart/2005/8/layout/vList3"/>
    <dgm:cxn modelId="{34A97AB8-D92C-459C-9985-6FF29E6D6205}" type="presParOf" srcId="{C2A8C66B-E7B5-4725-9471-A446C6DBEFB2}" destId="{C122562E-FD10-482C-8244-4231ED1D4BFF}" srcOrd="1" destOrd="0" presId="urn:microsoft.com/office/officeart/2005/8/layout/vList3"/>
    <dgm:cxn modelId="{1D6E81E7-458A-45F2-8EEC-207FD9A6B4FC}" type="presParOf" srcId="{A6AB4A75-C390-43BF-BA30-690712B3B5AB}" destId="{100C8922-D34B-4DC4-A37D-8A950B33AAAB}" srcOrd="3" destOrd="0" presId="urn:microsoft.com/office/officeart/2005/8/layout/vList3"/>
    <dgm:cxn modelId="{2FBD40F1-A4C0-4CCC-8A23-5E5EC64E44D3}" type="presParOf" srcId="{A6AB4A75-C390-43BF-BA30-690712B3B5AB}" destId="{C71734ED-551F-442B-8640-186116943D93}" srcOrd="4" destOrd="0" presId="urn:microsoft.com/office/officeart/2005/8/layout/vList3"/>
    <dgm:cxn modelId="{55A71DA2-A462-411A-A38B-429B94E9F5EA}" type="presParOf" srcId="{C71734ED-551F-442B-8640-186116943D93}" destId="{77F6A1E6-E9C6-421A-A262-BB5DFECC0F16}" srcOrd="0" destOrd="0" presId="urn:microsoft.com/office/officeart/2005/8/layout/vList3"/>
    <dgm:cxn modelId="{2B9333C4-BD45-4B9E-AF8B-9149132162F8}" type="presParOf" srcId="{C71734ED-551F-442B-8640-186116943D93}" destId="{69A4BB60-5810-4392-A5E5-F8660943F02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416CD9-ED7D-4EA5-96D3-BD49EDF3D82F}" type="doc">
      <dgm:prSet loTypeId="urn:microsoft.com/office/officeart/2005/8/layout/vList3" loCatId="list" qsTypeId="urn:microsoft.com/office/officeart/2005/8/quickstyle/simple1" qsCatId="simple" csTypeId="urn:microsoft.com/office/officeart/2005/8/colors/accent1_2" csCatId="accent1" phldr="1"/>
      <dgm:spPr/>
    </dgm:pt>
    <dgm:pt modelId="{F4B72038-1F1C-4D53-9CBC-FB760FC1FF58}">
      <dgm:prSet phldrT="[文字]"/>
      <dgm:spPr>
        <a:solidFill>
          <a:srgbClr val="9EED93"/>
        </a:solidFill>
      </dgm:spPr>
      <dgm:t>
        <a:bodyPr/>
        <a:lstStyle/>
        <a:p>
          <a:r>
            <a:rPr lang="zh-TW" altLang="en-US" b="1" dirty="0">
              <a:solidFill>
                <a:srgbClr val="002060"/>
              </a:solidFill>
            </a:rPr>
            <a:t>輻射的應用</a:t>
          </a:r>
          <a:endParaRPr lang="zh-TW" altLang="en-US" dirty="0"/>
        </a:p>
      </dgm:t>
    </dgm:pt>
    <dgm:pt modelId="{DC09ACFD-A181-4EB7-BCF0-1A696645A8CD}" type="parTrans" cxnId="{A65136D5-DB0F-4405-B90E-280E31838E3A}">
      <dgm:prSet/>
      <dgm:spPr/>
      <dgm:t>
        <a:bodyPr/>
        <a:lstStyle/>
        <a:p>
          <a:endParaRPr lang="zh-TW" altLang="en-US"/>
        </a:p>
      </dgm:t>
    </dgm:pt>
    <dgm:pt modelId="{C63F5B41-FDD6-4A1F-B80C-D669B6DA52F1}" type="sibTrans" cxnId="{A65136D5-DB0F-4405-B90E-280E31838E3A}">
      <dgm:prSet/>
      <dgm:spPr/>
      <dgm:t>
        <a:bodyPr/>
        <a:lstStyle/>
        <a:p>
          <a:endParaRPr lang="zh-TW" altLang="en-US"/>
        </a:p>
      </dgm:t>
    </dgm:pt>
    <dgm:pt modelId="{9403CFEA-6ECD-411D-AC8B-91C9AF5CC8EC}">
      <dgm:prSet phldrT="[文字]"/>
      <dgm:spPr>
        <a:solidFill>
          <a:schemeClr val="bg1"/>
        </a:solidFill>
        <a:ln>
          <a:solidFill>
            <a:schemeClr val="bg1"/>
          </a:solidFill>
        </a:ln>
      </dgm:spPr>
      <dgm:t>
        <a:bodyPr/>
        <a:lstStyle/>
        <a:p>
          <a:endParaRPr lang="zh-TW" altLang="en-US" dirty="0"/>
        </a:p>
      </dgm:t>
    </dgm:pt>
    <dgm:pt modelId="{6AAEC7A8-F4E4-42E2-80CF-B19462C7C5AA}" type="parTrans" cxnId="{FB20006F-090A-4666-94BB-578AF533629F}">
      <dgm:prSet/>
      <dgm:spPr/>
      <dgm:t>
        <a:bodyPr/>
        <a:lstStyle/>
        <a:p>
          <a:endParaRPr lang="zh-TW" altLang="en-US"/>
        </a:p>
      </dgm:t>
    </dgm:pt>
    <dgm:pt modelId="{2374CBFE-9512-461D-AE73-EDC2B6BD11F4}" type="sibTrans" cxnId="{FB20006F-090A-4666-94BB-578AF533629F}">
      <dgm:prSet/>
      <dgm:spPr/>
      <dgm:t>
        <a:bodyPr/>
        <a:lstStyle/>
        <a:p>
          <a:endParaRPr lang="zh-TW" altLang="en-US"/>
        </a:p>
      </dgm:t>
    </dgm:pt>
    <dgm:pt modelId="{DDE1DD87-5289-4BD2-B3D8-C045C0F28D64}">
      <dgm:prSet phldrT="[文字]"/>
      <dgm:spPr>
        <a:solidFill>
          <a:schemeClr val="bg1"/>
        </a:solidFill>
        <a:ln>
          <a:solidFill>
            <a:schemeClr val="bg1"/>
          </a:solidFill>
        </a:ln>
      </dgm:spPr>
      <dgm:t>
        <a:bodyPr/>
        <a:lstStyle/>
        <a:p>
          <a:endParaRPr lang="zh-TW" altLang="en-US" dirty="0"/>
        </a:p>
      </dgm:t>
    </dgm:pt>
    <dgm:pt modelId="{D7F65334-94D5-4F66-9942-995A3FD46D68}" type="parTrans" cxnId="{112C6F26-F4E8-4E3D-96EB-E3246F2F2E6A}">
      <dgm:prSet/>
      <dgm:spPr/>
      <dgm:t>
        <a:bodyPr/>
        <a:lstStyle/>
        <a:p>
          <a:endParaRPr lang="zh-TW" altLang="en-US"/>
        </a:p>
      </dgm:t>
    </dgm:pt>
    <dgm:pt modelId="{C8141D84-EAED-4222-85B0-EBE9F20FEC97}" type="sibTrans" cxnId="{112C6F26-F4E8-4E3D-96EB-E3246F2F2E6A}">
      <dgm:prSet/>
      <dgm:spPr/>
      <dgm:t>
        <a:bodyPr/>
        <a:lstStyle/>
        <a:p>
          <a:endParaRPr lang="zh-TW" altLang="en-US"/>
        </a:p>
      </dgm:t>
    </dgm:pt>
    <dgm:pt modelId="{A6AB4A75-C390-43BF-BA30-690712B3B5AB}" type="pres">
      <dgm:prSet presAssocID="{76416CD9-ED7D-4EA5-96D3-BD49EDF3D82F}" presName="linearFlow" presStyleCnt="0">
        <dgm:presLayoutVars>
          <dgm:dir/>
          <dgm:resizeHandles val="exact"/>
        </dgm:presLayoutVars>
      </dgm:prSet>
      <dgm:spPr/>
    </dgm:pt>
    <dgm:pt modelId="{D895D578-74FD-4B4B-9CE3-5B055098B0BB}" type="pres">
      <dgm:prSet presAssocID="{F4B72038-1F1C-4D53-9CBC-FB760FC1FF58}" presName="composite" presStyleCnt="0"/>
      <dgm:spPr/>
    </dgm:pt>
    <dgm:pt modelId="{542227FE-9BB4-4CB2-936A-1B4D34CA9F64}" type="pres">
      <dgm:prSet presAssocID="{F4B72038-1F1C-4D53-9CBC-FB760FC1FF58}" presName="imgShp" presStyleLbl="fgImgPlace1" presStyleIdx="0" presStyleCnt="3"/>
      <dgm:spPr>
        <a:solidFill>
          <a:srgbClr val="009051"/>
        </a:solidFill>
      </dgm:spPr>
    </dgm:pt>
    <dgm:pt modelId="{7462E199-2BF9-4287-ACD8-B24CF24EA775}" type="pres">
      <dgm:prSet presAssocID="{F4B72038-1F1C-4D53-9CBC-FB760FC1FF58}" presName="txShp" presStyleLbl="node1" presStyleIdx="0" presStyleCnt="3">
        <dgm:presLayoutVars>
          <dgm:bulletEnabled val="1"/>
        </dgm:presLayoutVars>
      </dgm:prSet>
      <dgm:spPr/>
      <dgm:t>
        <a:bodyPr/>
        <a:lstStyle/>
        <a:p>
          <a:endParaRPr lang="zh-TW" altLang="en-US"/>
        </a:p>
      </dgm:t>
    </dgm:pt>
    <dgm:pt modelId="{53E2D2FA-A521-46E3-A8B4-E32C5A88C58E}" type="pres">
      <dgm:prSet presAssocID="{C63F5B41-FDD6-4A1F-B80C-D669B6DA52F1}" presName="spacing" presStyleCnt="0"/>
      <dgm:spPr/>
    </dgm:pt>
    <dgm:pt modelId="{C2A8C66B-E7B5-4725-9471-A446C6DBEFB2}" type="pres">
      <dgm:prSet presAssocID="{9403CFEA-6ECD-411D-AC8B-91C9AF5CC8EC}" presName="composite" presStyleCnt="0"/>
      <dgm:spPr/>
    </dgm:pt>
    <dgm:pt modelId="{5B14F198-3A93-484C-AB9C-03CCBB6FA41B}" type="pres">
      <dgm:prSet presAssocID="{9403CFEA-6ECD-411D-AC8B-91C9AF5CC8EC}" presName="imgShp" presStyleLbl="fgImgPlace1" presStyleIdx="1" presStyleCnt="3"/>
      <dgm:spPr>
        <a:solidFill>
          <a:schemeClr val="bg1"/>
        </a:solidFill>
        <a:ln>
          <a:solidFill>
            <a:schemeClr val="bg1"/>
          </a:solidFill>
        </a:ln>
      </dgm:spPr>
    </dgm:pt>
    <dgm:pt modelId="{C122562E-FD10-482C-8244-4231ED1D4BFF}" type="pres">
      <dgm:prSet presAssocID="{9403CFEA-6ECD-411D-AC8B-91C9AF5CC8EC}" presName="txShp" presStyleLbl="node1" presStyleIdx="1" presStyleCnt="3">
        <dgm:presLayoutVars>
          <dgm:bulletEnabled val="1"/>
        </dgm:presLayoutVars>
      </dgm:prSet>
      <dgm:spPr/>
      <dgm:t>
        <a:bodyPr/>
        <a:lstStyle/>
        <a:p>
          <a:endParaRPr lang="zh-TW" altLang="en-US"/>
        </a:p>
      </dgm:t>
    </dgm:pt>
    <dgm:pt modelId="{100C8922-D34B-4DC4-A37D-8A950B33AAAB}" type="pres">
      <dgm:prSet presAssocID="{2374CBFE-9512-461D-AE73-EDC2B6BD11F4}" presName="spacing" presStyleCnt="0"/>
      <dgm:spPr/>
    </dgm:pt>
    <dgm:pt modelId="{C71734ED-551F-442B-8640-186116943D93}" type="pres">
      <dgm:prSet presAssocID="{DDE1DD87-5289-4BD2-B3D8-C045C0F28D64}" presName="composite" presStyleCnt="0"/>
      <dgm:spPr/>
    </dgm:pt>
    <dgm:pt modelId="{77F6A1E6-E9C6-421A-A262-BB5DFECC0F16}" type="pres">
      <dgm:prSet presAssocID="{DDE1DD87-5289-4BD2-B3D8-C045C0F28D64}" presName="imgShp" presStyleLbl="fgImgPlace1" presStyleIdx="2" presStyleCnt="3"/>
      <dgm:spPr>
        <a:solidFill>
          <a:schemeClr val="bg1"/>
        </a:solidFill>
      </dgm:spPr>
    </dgm:pt>
    <dgm:pt modelId="{69A4BB60-5810-4392-A5E5-F8660943F028}" type="pres">
      <dgm:prSet presAssocID="{DDE1DD87-5289-4BD2-B3D8-C045C0F28D64}" presName="txShp" presStyleLbl="node1" presStyleIdx="2" presStyleCnt="3">
        <dgm:presLayoutVars>
          <dgm:bulletEnabled val="1"/>
        </dgm:presLayoutVars>
      </dgm:prSet>
      <dgm:spPr/>
      <dgm:t>
        <a:bodyPr/>
        <a:lstStyle/>
        <a:p>
          <a:endParaRPr lang="zh-TW" altLang="en-US"/>
        </a:p>
      </dgm:t>
    </dgm:pt>
  </dgm:ptLst>
  <dgm:cxnLst>
    <dgm:cxn modelId="{23695830-1287-430A-B02D-AB19CA052C72}" type="presOf" srcId="{DDE1DD87-5289-4BD2-B3D8-C045C0F28D64}" destId="{69A4BB60-5810-4392-A5E5-F8660943F028}" srcOrd="0" destOrd="0" presId="urn:microsoft.com/office/officeart/2005/8/layout/vList3"/>
    <dgm:cxn modelId="{3BD04F37-91C2-4344-A439-BF122FDD390B}" type="presOf" srcId="{F4B72038-1F1C-4D53-9CBC-FB760FC1FF58}" destId="{7462E199-2BF9-4287-ACD8-B24CF24EA775}" srcOrd="0" destOrd="0" presId="urn:microsoft.com/office/officeart/2005/8/layout/vList3"/>
    <dgm:cxn modelId="{AAFFB18A-5967-46EA-B53B-11F69DCCCFD1}" type="presOf" srcId="{9403CFEA-6ECD-411D-AC8B-91C9AF5CC8EC}" destId="{C122562E-FD10-482C-8244-4231ED1D4BFF}" srcOrd="0" destOrd="0" presId="urn:microsoft.com/office/officeart/2005/8/layout/vList3"/>
    <dgm:cxn modelId="{A65136D5-DB0F-4405-B90E-280E31838E3A}" srcId="{76416CD9-ED7D-4EA5-96D3-BD49EDF3D82F}" destId="{F4B72038-1F1C-4D53-9CBC-FB760FC1FF58}" srcOrd="0" destOrd="0" parTransId="{DC09ACFD-A181-4EB7-BCF0-1A696645A8CD}" sibTransId="{C63F5B41-FDD6-4A1F-B80C-D669B6DA52F1}"/>
    <dgm:cxn modelId="{FB20006F-090A-4666-94BB-578AF533629F}" srcId="{76416CD9-ED7D-4EA5-96D3-BD49EDF3D82F}" destId="{9403CFEA-6ECD-411D-AC8B-91C9AF5CC8EC}" srcOrd="1" destOrd="0" parTransId="{6AAEC7A8-F4E4-42E2-80CF-B19462C7C5AA}" sibTransId="{2374CBFE-9512-461D-AE73-EDC2B6BD11F4}"/>
    <dgm:cxn modelId="{3A7BF2B9-B1D6-4A12-B320-608D50413DFB}" type="presOf" srcId="{76416CD9-ED7D-4EA5-96D3-BD49EDF3D82F}" destId="{A6AB4A75-C390-43BF-BA30-690712B3B5AB}" srcOrd="0" destOrd="0" presId="urn:microsoft.com/office/officeart/2005/8/layout/vList3"/>
    <dgm:cxn modelId="{112C6F26-F4E8-4E3D-96EB-E3246F2F2E6A}" srcId="{76416CD9-ED7D-4EA5-96D3-BD49EDF3D82F}" destId="{DDE1DD87-5289-4BD2-B3D8-C045C0F28D64}" srcOrd="2" destOrd="0" parTransId="{D7F65334-94D5-4F66-9942-995A3FD46D68}" sibTransId="{C8141D84-EAED-4222-85B0-EBE9F20FEC97}"/>
    <dgm:cxn modelId="{2E8049F7-4B4A-4696-ADA0-F3B01CD33E8D}" type="presParOf" srcId="{A6AB4A75-C390-43BF-BA30-690712B3B5AB}" destId="{D895D578-74FD-4B4B-9CE3-5B055098B0BB}" srcOrd="0" destOrd="0" presId="urn:microsoft.com/office/officeart/2005/8/layout/vList3"/>
    <dgm:cxn modelId="{963F9C7B-305E-4FB9-A391-93912A2D4718}" type="presParOf" srcId="{D895D578-74FD-4B4B-9CE3-5B055098B0BB}" destId="{542227FE-9BB4-4CB2-936A-1B4D34CA9F64}" srcOrd="0" destOrd="0" presId="urn:microsoft.com/office/officeart/2005/8/layout/vList3"/>
    <dgm:cxn modelId="{60669D4F-CDF6-44B9-A2C9-A8C4205523F1}" type="presParOf" srcId="{D895D578-74FD-4B4B-9CE3-5B055098B0BB}" destId="{7462E199-2BF9-4287-ACD8-B24CF24EA775}" srcOrd="1" destOrd="0" presId="urn:microsoft.com/office/officeart/2005/8/layout/vList3"/>
    <dgm:cxn modelId="{2DEAA530-47A2-4FEA-BC6F-478888C3A068}" type="presParOf" srcId="{A6AB4A75-C390-43BF-BA30-690712B3B5AB}" destId="{53E2D2FA-A521-46E3-A8B4-E32C5A88C58E}" srcOrd="1" destOrd="0" presId="urn:microsoft.com/office/officeart/2005/8/layout/vList3"/>
    <dgm:cxn modelId="{C37B6E44-765E-422A-A73E-F68FFABE3552}" type="presParOf" srcId="{A6AB4A75-C390-43BF-BA30-690712B3B5AB}" destId="{C2A8C66B-E7B5-4725-9471-A446C6DBEFB2}" srcOrd="2" destOrd="0" presId="urn:microsoft.com/office/officeart/2005/8/layout/vList3"/>
    <dgm:cxn modelId="{5118C5BE-6E08-47D8-A13F-9743FD7D8891}" type="presParOf" srcId="{C2A8C66B-E7B5-4725-9471-A446C6DBEFB2}" destId="{5B14F198-3A93-484C-AB9C-03CCBB6FA41B}" srcOrd="0" destOrd="0" presId="urn:microsoft.com/office/officeart/2005/8/layout/vList3"/>
    <dgm:cxn modelId="{34A97AB8-D92C-459C-9985-6FF29E6D6205}" type="presParOf" srcId="{C2A8C66B-E7B5-4725-9471-A446C6DBEFB2}" destId="{C122562E-FD10-482C-8244-4231ED1D4BFF}" srcOrd="1" destOrd="0" presId="urn:microsoft.com/office/officeart/2005/8/layout/vList3"/>
    <dgm:cxn modelId="{1D6E81E7-458A-45F2-8EEC-207FD9A6B4FC}" type="presParOf" srcId="{A6AB4A75-C390-43BF-BA30-690712B3B5AB}" destId="{100C8922-D34B-4DC4-A37D-8A950B33AAAB}" srcOrd="3" destOrd="0" presId="urn:microsoft.com/office/officeart/2005/8/layout/vList3"/>
    <dgm:cxn modelId="{2FBD40F1-A4C0-4CCC-8A23-5E5EC64E44D3}" type="presParOf" srcId="{A6AB4A75-C390-43BF-BA30-690712B3B5AB}" destId="{C71734ED-551F-442B-8640-186116943D93}" srcOrd="4" destOrd="0" presId="urn:microsoft.com/office/officeart/2005/8/layout/vList3"/>
    <dgm:cxn modelId="{55A71DA2-A462-411A-A38B-429B94E9F5EA}" type="presParOf" srcId="{C71734ED-551F-442B-8640-186116943D93}" destId="{77F6A1E6-E9C6-421A-A262-BB5DFECC0F16}" srcOrd="0" destOrd="0" presId="urn:microsoft.com/office/officeart/2005/8/layout/vList3"/>
    <dgm:cxn modelId="{2B9333C4-BD45-4B9E-AF8B-9149132162F8}" type="presParOf" srcId="{C71734ED-551F-442B-8640-186116943D93}" destId="{69A4BB60-5810-4392-A5E5-F8660943F02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416CD9-ED7D-4EA5-96D3-BD49EDF3D82F}" type="doc">
      <dgm:prSet loTypeId="urn:microsoft.com/office/officeart/2005/8/layout/vList3" loCatId="list" qsTypeId="urn:microsoft.com/office/officeart/2005/8/quickstyle/simple1" qsCatId="simple" csTypeId="urn:microsoft.com/office/officeart/2005/8/colors/accent1_2" csCatId="accent1" phldr="1"/>
      <dgm:spPr/>
    </dgm:pt>
    <dgm:pt modelId="{F4B72038-1F1C-4D53-9CBC-FB760FC1FF58}">
      <dgm:prSet phldrT="[文字]"/>
      <dgm:spPr>
        <a:solidFill>
          <a:srgbClr val="A1D9FF"/>
        </a:solidFill>
      </dgm:spPr>
      <dgm:t>
        <a:bodyPr/>
        <a:lstStyle/>
        <a:p>
          <a:r>
            <a:rPr lang="zh-TW" altLang="en-US" b="1" dirty="0">
              <a:solidFill>
                <a:srgbClr val="002060"/>
              </a:solidFill>
            </a:rPr>
            <a:t>輻射的特性</a:t>
          </a:r>
          <a:endParaRPr lang="zh-TW" altLang="en-US" dirty="0"/>
        </a:p>
      </dgm:t>
    </dgm:pt>
    <dgm:pt modelId="{DC09ACFD-A181-4EB7-BCF0-1A696645A8CD}" type="parTrans" cxnId="{A65136D5-DB0F-4405-B90E-280E31838E3A}">
      <dgm:prSet/>
      <dgm:spPr/>
      <dgm:t>
        <a:bodyPr/>
        <a:lstStyle/>
        <a:p>
          <a:endParaRPr lang="zh-TW" altLang="en-US"/>
        </a:p>
      </dgm:t>
    </dgm:pt>
    <dgm:pt modelId="{C63F5B41-FDD6-4A1F-B80C-D669B6DA52F1}" type="sibTrans" cxnId="{A65136D5-DB0F-4405-B90E-280E31838E3A}">
      <dgm:prSet/>
      <dgm:spPr/>
      <dgm:t>
        <a:bodyPr/>
        <a:lstStyle/>
        <a:p>
          <a:endParaRPr lang="zh-TW" altLang="en-US"/>
        </a:p>
      </dgm:t>
    </dgm:pt>
    <dgm:pt modelId="{9403CFEA-6ECD-411D-AC8B-91C9AF5CC8EC}">
      <dgm:prSet phldrT="[文字]"/>
      <dgm:spPr>
        <a:solidFill>
          <a:schemeClr val="bg1"/>
        </a:solidFill>
        <a:ln>
          <a:solidFill>
            <a:schemeClr val="bg1"/>
          </a:solidFill>
        </a:ln>
      </dgm:spPr>
      <dgm:t>
        <a:bodyPr/>
        <a:lstStyle/>
        <a:p>
          <a:endParaRPr lang="zh-TW" altLang="en-US" dirty="0"/>
        </a:p>
      </dgm:t>
    </dgm:pt>
    <dgm:pt modelId="{6AAEC7A8-F4E4-42E2-80CF-B19462C7C5AA}" type="parTrans" cxnId="{FB20006F-090A-4666-94BB-578AF533629F}">
      <dgm:prSet/>
      <dgm:spPr/>
      <dgm:t>
        <a:bodyPr/>
        <a:lstStyle/>
        <a:p>
          <a:endParaRPr lang="zh-TW" altLang="en-US"/>
        </a:p>
      </dgm:t>
    </dgm:pt>
    <dgm:pt modelId="{2374CBFE-9512-461D-AE73-EDC2B6BD11F4}" type="sibTrans" cxnId="{FB20006F-090A-4666-94BB-578AF533629F}">
      <dgm:prSet/>
      <dgm:spPr/>
      <dgm:t>
        <a:bodyPr/>
        <a:lstStyle/>
        <a:p>
          <a:endParaRPr lang="zh-TW" altLang="en-US"/>
        </a:p>
      </dgm:t>
    </dgm:pt>
    <dgm:pt modelId="{DDE1DD87-5289-4BD2-B3D8-C045C0F28D64}">
      <dgm:prSet phldrT="[文字]"/>
      <dgm:spPr>
        <a:solidFill>
          <a:schemeClr val="bg1"/>
        </a:solidFill>
        <a:ln>
          <a:solidFill>
            <a:schemeClr val="bg1"/>
          </a:solidFill>
        </a:ln>
      </dgm:spPr>
      <dgm:t>
        <a:bodyPr/>
        <a:lstStyle/>
        <a:p>
          <a:endParaRPr lang="zh-TW" altLang="en-US" dirty="0"/>
        </a:p>
      </dgm:t>
    </dgm:pt>
    <dgm:pt modelId="{D7F65334-94D5-4F66-9942-995A3FD46D68}" type="parTrans" cxnId="{112C6F26-F4E8-4E3D-96EB-E3246F2F2E6A}">
      <dgm:prSet/>
      <dgm:spPr/>
      <dgm:t>
        <a:bodyPr/>
        <a:lstStyle/>
        <a:p>
          <a:endParaRPr lang="zh-TW" altLang="en-US"/>
        </a:p>
      </dgm:t>
    </dgm:pt>
    <dgm:pt modelId="{C8141D84-EAED-4222-85B0-EBE9F20FEC97}" type="sibTrans" cxnId="{112C6F26-F4E8-4E3D-96EB-E3246F2F2E6A}">
      <dgm:prSet/>
      <dgm:spPr/>
      <dgm:t>
        <a:bodyPr/>
        <a:lstStyle/>
        <a:p>
          <a:endParaRPr lang="zh-TW" altLang="en-US"/>
        </a:p>
      </dgm:t>
    </dgm:pt>
    <dgm:pt modelId="{A6AB4A75-C390-43BF-BA30-690712B3B5AB}" type="pres">
      <dgm:prSet presAssocID="{76416CD9-ED7D-4EA5-96D3-BD49EDF3D82F}" presName="linearFlow" presStyleCnt="0">
        <dgm:presLayoutVars>
          <dgm:dir/>
          <dgm:resizeHandles val="exact"/>
        </dgm:presLayoutVars>
      </dgm:prSet>
      <dgm:spPr/>
    </dgm:pt>
    <dgm:pt modelId="{D895D578-74FD-4B4B-9CE3-5B055098B0BB}" type="pres">
      <dgm:prSet presAssocID="{F4B72038-1F1C-4D53-9CBC-FB760FC1FF58}" presName="composite" presStyleCnt="0"/>
      <dgm:spPr/>
    </dgm:pt>
    <dgm:pt modelId="{542227FE-9BB4-4CB2-936A-1B4D34CA9F64}" type="pres">
      <dgm:prSet presAssocID="{F4B72038-1F1C-4D53-9CBC-FB760FC1FF58}" presName="imgShp" presStyleLbl="fgImgPlace1" presStyleIdx="0" presStyleCnt="3"/>
      <dgm:spPr>
        <a:solidFill>
          <a:srgbClr val="58B1FF"/>
        </a:solidFill>
      </dgm:spPr>
    </dgm:pt>
    <dgm:pt modelId="{7462E199-2BF9-4287-ACD8-B24CF24EA775}" type="pres">
      <dgm:prSet presAssocID="{F4B72038-1F1C-4D53-9CBC-FB760FC1FF58}" presName="txShp" presStyleLbl="node1" presStyleIdx="0" presStyleCnt="3">
        <dgm:presLayoutVars>
          <dgm:bulletEnabled val="1"/>
        </dgm:presLayoutVars>
      </dgm:prSet>
      <dgm:spPr/>
      <dgm:t>
        <a:bodyPr/>
        <a:lstStyle/>
        <a:p>
          <a:endParaRPr lang="zh-TW" altLang="en-US"/>
        </a:p>
      </dgm:t>
    </dgm:pt>
    <dgm:pt modelId="{53E2D2FA-A521-46E3-A8B4-E32C5A88C58E}" type="pres">
      <dgm:prSet presAssocID="{C63F5B41-FDD6-4A1F-B80C-D669B6DA52F1}" presName="spacing" presStyleCnt="0"/>
      <dgm:spPr/>
    </dgm:pt>
    <dgm:pt modelId="{C2A8C66B-E7B5-4725-9471-A446C6DBEFB2}" type="pres">
      <dgm:prSet presAssocID="{9403CFEA-6ECD-411D-AC8B-91C9AF5CC8EC}" presName="composite" presStyleCnt="0"/>
      <dgm:spPr/>
    </dgm:pt>
    <dgm:pt modelId="{5B14F198-3A93-484C-AB9C-03CCBB6FA41B}" type="pres">
      <dgm:prSet presAssocID="{9403CFEA-6ECD-411D-AC8B-91C9AF5CC8EC}" presName="imgShp" presStyleLbl="fgImgPlace1" presStyleIdx="1" presStyleCnt="3"/>
      <dgm:spPr>
        <a:solidFill>
          <a:schemeClr val="bg1"/>
        </a:solidFill>
        <a:ln>
          <a:solidFill>
            <a:schemeClr val="bg1"/>
          </a:solidFill>
        </a:ln>
      </dgm:spPr>
    </dgm:pt>
    <dgm:pt modelId="{C122562E-FD10-482C-8244-4231ED1D4BFF}" type="pres">
      <dgm:prSet presAssocID="{9403CFEA-6ECD-411D-AC8B-91C9AF5CC8EC}" presName="txShp" presStyleLbl="node1" presStyleIdx="1" presStyleCnt="3">
        <dgm:presLayoutVars>
          <dgm:bulletEnabled val="1"/>
        </dgm:presLayoutVars>
      </dgm:prSet>
      <dgm:spPr/>
      <dgm:t>
        <a:bodyPr/>
        <a:lstStyle/>
        <a:p>
          <a:endParaRPr lang="zh-TW" altLang="en-US"/>
        </a:p>
      </dgm:t>
    </dgm:pt>
    <dgm:pt modelId="{100C8922-D34B-4DC4-A37D-8A950B33AAAB}" type="pres">
      <dgm:prSet presAssocID="{2374CBFE-9512-461D-AE73-EDC2B6BD11F4}" presName="spacing" presStyleCnt="0"/>
      <dgm:spPr/>
    </dgm:pt>
    <dgm:pt modelId="{C71734ED-551F-442B-8640-186116943D93}" type="pres">
      <dgm:prSet presAssocID="{DDE1DD87-5289-4BD2-B3D8-C045C0F28D64}" presName="composite" presStyleCnt="0"/>
      <dgm:spPr/>
    </dgm:pt>
    <dgm:pt modelId="{77F6A1E6-E9C6-421A-A262-BB5DFECC0F16}" type="pres">
      <dgm:prSet presAssocID="{DDE1DD87-5289-4BD2-B3D8-C045C0F28D64}" presName="imgShp" presStyleLbl="fgImgPlace1" presStyleIdx="2" presStyleCnt="3"/>
      <dgm:spPr>
        <a:solidFill>
          <a:schemeClr val="bg1"/>
        </a:solidFill>
      </dgm:spPr>
    </dgm:pt>
    <dgm:pt modelId="{69A4BB60-5810-4392-A5E5-F8660943F028}" type="pres">
      <dgm:prSet presAssocID="{DDE1DD87-5289-4BD2-B3D8-C045C0F28D64}" presName="txShp" presStyleLbl="node1" presStyleIdx="2" presStyleCnt="3">
        <dgm:presLayoutVars>
          <dgm:bulletEnabled val="1"/>
        </dgm:presLayoutVars>
      </dgm:prSet>
      <dgm:spPr/>
      <dgm:t>
        <a:bodyPr/>
        <a:lstStyle/>
        <a:p>
          <a:endParaRPr lang="zh-TW" altLang="en-US"/>
        </a:p>
      </dgm:t>
    </dgm:pt>
  </dgm:ptLst>
  <dgm:cxnLst>
    <dgm:cxn modelId="{23695830-1287-430A-B02D-AB19CA052C72}" type="presOf" srcId="{DDE1DD87-5289-4BD2-B3D8-C045C0F28D64}" destId="{69A4BB60-5810-4392-A5E5-F8660943F028}" srcOrd="0" destOrd="0" presId="urn:microsoft.com/office/officeart/2005/8/layout/vList3"/>
    <dgm:cxn modelId="{3BD04F37-91C2-4344-A439-BF122FDD390B}" type="presOf" srcId="{F4B72038-1F1C-4D53-9CBC-FB760FC1FF58}" destId="{7462E199-2BF9-4287-ACD8-B24CF24EA775}" srcOrd="0" destOrd="0" presId="urn:microsoft.com/office/officeart/2005/8/layout/vList3"/>
    <dgm:cxn modelId="{AAFFB18A-5967-46EA-B53B-11F69DCCCFD1}" type="presOf" srcId="{9403CFEA-6ECD-411D-AC8B-91C9AF5CC8EC}" destId="{C122562E-FD10-482C-8244-4231ED1D4BFF}" srcOrd="0" destOrd="0" presId="urn:microsoft.com/office/officeart/2005/8/layout/vList3"/>
    <dgm:cxn modelId="{A65136D5-DB0F-4405-B90E-280E31838E3A}" srcId="{76416CD9-ED7D-4EA5-96D3-BD49EDF3D82F}" destId="{F4B72038-1F1C-4D53-9CBC-FB760FC1FF58}" srcOrd="0" destOrd="0" parTransId="{DC09ACFD-A181-4EB7-BCF0-1A696645A8CD}" sibTransId="{C63F5B41-FDD6-4A1F-B80C-D669B6DA52F1}"/>
    <dgm:cxn modelId="{FB20006F-090A-4666-94BB-578AF533629F}" srcId="{76416CD9-ED7D-4EA5-96D3-BD49EDF3D82F}" destId="{9403CFEA-6ECD-411D-AC8B-91C9AF5CC8EC}" srcOrd="1" destOrd="0" parTransId="{6AAEC7A8-F4E4-42E2-80CF-B19462C7C5AA}" sibTransId="{2374CBFE-9512-461D-AE73-EDC2B6BD11F4}"/>
    <dgm:cxn modelId="{3A7BF2B9-B1D6-4A12-B320-608D50413DFB}" type="presOf" srcId="{76416CD9-ED7D-4EA5-96D3-BD49EDF3D82F}" destId="{A6AB4A75-C390-43BF-BA30-690712B3B5AB}" srcOrd="0" destOrd="0" presId="urn:microsoft.com/office/officeart/2005/8/layout/vList3"/>
    <dgm:cxn modelId="{112C6F26-F4E8-4E3D-96EB-E3246F2F2E6A}" srcId="{76416CD9-ED7D-4EA5-96D3-BD49EDF3D82F}" destId="{DDE1DD87-5289-4BD2-B3D8-C045C0F28D64}" srcOrd="2" destOrd="0" parTransId="{D7F65334-94D5-4F66-9942-995A3FD46D68}" sibTransId="{C8141D84-EAED-4222-85B0-EBE9F20FEC97}"/>
    <dgm:cxn modelId="{2E8049F7-4B4A-4696-ADA0-F3B01CD33E8D}" type="presParOf" srcId="{A6AB4A75-C390-43BF-BA30-690712B3B5AB}" destId="{D895D578-74FD-4B4B-9CE3-5B055098B0BB}" srcOrd="0" destOrd="0" presId="urn:microsoft.com/office/officeart/2005/8/layout/vList3"/>
    <dgm:cxn modelId="{963F9C7B-305E-4FB9-A391-93912A2D4718}" type="presParOf" srcId="{D895D578-74FD-4B4B-9CE3-5B055098B0BB}" destId="{542227FE-9BB4-4CB2-936A-1B4D34CA9F64}" srcOrd="0" destOrd="0" presId="urn:microsoft.com/office/officeart/2005/8/layout/vList3"/>
    <dgm:cxn modelId="{60669D4F-CDF6-44B9-A2C9-A8C4205523F1}" type="presParOf" srcId="{D895D578-74FD-4B4B-9CE3-5B055098B0BB}" destId="{7462E199-2BF9-4287-ACD8-B24CF24EA775}" srcOrd="1" destOrd="0" presId="urn:microsoft.com/office/officeart/2005/8/layout/vList3"/>
    <dgm:cxn modelId="{2DEAA530-47A2-4FEA-BC6F-478888C3A068}" type="presParOf" srcId="{A6AB4A75-C390-43BF-BA30-690712B3B5AB}" destId="{53E2D2FA-A521-46E3-A8B4-E32C5A88C58E}" srcOrd="1" destOrd="0" presId="urn:microsoft.com/office/officeart/2005/8/layout/vList3"/>
    <dgm:cxn modelId="{C37B6E44-765E-422A-A73E-F68FFABE3552}" type="presParOf" srcId="{A6AB4A75-C390-43BF-BA30-690712B3B5AB}" destId="{C2A8C66B-E7B5-4725-9471-A446C6DBEFB2}" srcOrd="2" destOrd="0" presId="urn:microsoft.com/office/officeart/2005/8/layout/vList3"/>
    <dgm:cxn modelId="{5118C5BE-6E08-47D8-A13F-9743FD7D8891}" type="presParOf" srcId="{C2A8C66B-E7B5-4725-9471-A446C6DBEFB2}" destId="{5B14F198-3A93-484C-AB9C-03CCBB6FA41B}" srcOrd="0" destOrd="0" presId="urn:microsoft.com/office/officeart/2005/8/layout/vList3"/>
    <dgm:cxn modelId="{34A97AB8-D92C-459C-9985-6FF29E6D6205}" type="presParOf" srcId="{C2A8C66B-E7B5-4725-9471-A446C6DBEFB2}" destId="{C122562E-FD10-482C-8244-4231ED1D4BFF}" srcOrd="1" destOrd="0" presId="urn:microsoft.com/office/officeart/2005/8/layout/vList3"/>
    <dgm:cxn modelId="{1D6E81E7-458A-45F2-8EEC-207FD9A6B4FC}" type="presParOf" srcId="{A6AB4A75-C390-43BF-BA30-690712B3B5AB}" destId="{100C8922-D34B-4DC4-A37D-8A950B33AAAB}" srcOrd="3" destOrd="0" presId="urn:microsoft.com/office/officeart/2005/8/layout/vList3"/>
    <dgm:cxn modelId="{2FBD40F1-A4C0-4CCC-8A23-5E5EC64E44D3}" type="presParOf" srcId="{A6AB4A75-C390-43BF-BA30-690712B3B5AB}" destId="{C71734ED-551F-442B-8640-186116943D93}" srcOrd="4" destOrd="0" presId="urn:microsoft.com/office/officeart/2005/8/layout/vList3"/>
    <dgm:cxn modelId="{55A71DA2-A462-411A-A38B-429B94E9F5EA}" type="presParOf" srcId="{C71734ED-551F-442B-8640-186116943D93}" destId="{77F6A1E6-E9C6-421A-A262-BB5DFECC0F16}" srcOrd="0" destOrd="0" presId="urn:microsoft.com/office/officeart/2005/8/layout/vList3"/>
    <dgm:cxn modelId="{2B9333C4-BD45-4B9E-AF8B-9149132162F8}" type="presParOf" srcId="{C71734ED-551F-442B-8640-186116943D93}" destId="{69A4BB60-5810-4392-A5E5-F8660943F02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416CD9-ED7D-4EA5-96D3-BD49EDF3D82F}" type="doc">
      <dgm:prSet loTypeId="urn:microsoft.com/office/officeart/2005/8/layout/vList3" loCatId="list" qsTypeId="urn:microsoft.com/office/officeart/2005/8/quickstyle/simple1" qsCatId="simple" csTypeId="urn:microsoft.com/office/officeart/2005/8/colors/accent1_2" csCatId="accent1" phldr="1"/>
      <dgm:spPr/>
    </dgm:pt>
    <dgm:pt modelId="{F4B72038-1F1C-4D53-9CBC-FB760FC1FF58}">
      <dgm:prSet phldrT="[文字]"/>
      <dgm:spPr>
        <a:solidFill>
          <a:srgbClr val="6CD3C4"/>
        </a:solidFill>
      </dgm:spPr>
      <dgm:t>
        <a:bodyPr/>
        <a:lstStyle/>
        <a:p>
          <a:r>
            <a:rPr lang="zh-TW" altLang="en-US" b="1" dirty="0">
              <a:solidFill>
                <a:srgbClr val="002060"/>
              </a:solidFill>
            </a:rPr>
            <a:t>輻射防護</a:t>
          </a:r>
          <a:endParaRPr lang="zh-TW" altLang="en-US" dirty="0"/>
        </a:p>
      </dgm:t>
    </dgm:pt>
    <dgm:pt modelId="{DC09ACFD-A181-4EB7-BCF0-1A696645A8CD}" type="parTrans" cxnId="{A65136D5-DB0F-4405-B90E-280E31838E3A}">
      <dgm:prSet/>
      <dgm:spPr/>
      <dgm:t>
        <a:bodyPr/>
        <a:lstStyle/>
        <a:p>
          <a:endParaRPr lang="zh-TW" altLang="en-US"/>
        </a:p>
      </dgm:t>
    </dgm:pt>
    <dgm:pt modelId="{C63F5B41-FDD6-4A1F-B80C-D669B6DA52F1}" type="sibTrans" cxnId="{A65136D5-DB0F-4405-B90E-280E31838E3A}">
      <dgm:prSet/>
      <dgm:spPr/>
      <dgm:t>
        <a:bodyPr/>
        <a:lstStyle/>
        <a:p>
          <a:endParaRPr lang="zh-TW" altLang="en-US"/>
        </a:p>
      </dgm:t>
    </dgm:pt>
    <dgm:pt modelId="{9403CFEA-6ECD-411D-AC8B-91C9AF5CC8EC}">
      <dgm:prSet phldrT="[文字]"/>
      <dgm:spPr>
        <a:solidFill>
          <a:schemeClr val="bg1"/>
        </a:solidFill>
        <a:ln>
          <a:solidFill>
            <a:schemeClr val="bg1"/>
          </a:solidFill>
        </a:ln>
      </dgm:spPr>
      <dgm:t>
        <a:bodyPr/>
        <a:lstStyle/>
        <a:p>
          <a:endParaRPr lang="zh-TW" altLang="en-US" dirty="0"/>
        </a:p>
      </dgm:t>
    </dgm:pt>
    <dgm:pt modelId="{6AAEC7A8-F4E4-42E2-80CF-B19462C7C5AA}" type="parTrans" cxnId="{FB20006F-090A-4666-94BB-578AF533629F}">
      <dgm:prSet/>
      <dgm:spPr/>
      <dgm:t>
        <a:bodyPr/>
        <a:lstStyle/>
        <a:p>
          <a:endParaRPr lang="zh-TW" altLang="en-US"/>
        </a:p>
      </dgm:t>
    </dgm:pt>
    <dgm:pt modelId="{2374CBFE-9512-461D-AE73-EDC2B6BD11F4}" type="sibTrans" cxnId="{FB20006F-090A-4666-94BB-578AF533629F}">
      <dgm:prSet/>
      <dgm:spPr/>
      <dgm:t>
        <a:bodyPr/>
        <a:lstStyle/>
        <a:p>
          <a:endParaRPr lang="zh-TW" altLang="en-US"/>
        </a:p>
      </dgm:t>
    </dgm:pt>
    <dgm:pt modelId="{DDE1DD87-5289-4BD2-B3D8-C045C0F28D64}">
      <dgm:prSet phldrT="[文字]"/>
      <dgm:spPr>
        <a:solidFill>
          <a:schemeClr val="bg1"/>
        </a:solidFill>
        <a:ln>
          <a:solidFill>
            <a:schemeClr val="bg1"/>
          </a:solidFill>
        </a:ln>
      </dgm:spPr>
      <dgm:t>
        <a:bodyPr/>
        <a:lstStyle/>
        <a:p>
          <a:endParaRPr lang="zh-TW" altLang="en-US" dirty="0"/>
        </a:p>
      </dgm:t>
    </dgm:pt>
    <dgm:pt modelId="{D7F65334-94D5-4F66-9942-995A3FD46D68}" type="parTrans" cxnId="{112C6F26-F4E8-4E3D-96EB-E3246F2F2E6A}">
      <dgm:prSet/>
      <dgm:spPr/>
      <dgm:t>
        <a:bodyPr/>
        <a:lstStyle/>
        <a:p>
          <a:endParaRPr lang="zh-TW" altLang="en-US"/>
        </a:p>
      </dgm:t>
    </dgm:pt>
    <dgm:pt modelId="{C8141D84-EAED-4222-85B0-EBE9F20FEC97}" type="sibTrans" cxnId="{112C6F26-F4E8-4E3D-96EB-E3246F2F2E6A}">
      <dgm:prSet/>
      <dgm:spPr/>
      <dgm:t>
        <a:bodyPr/>
        <a:lstStyle/>
        <a:p>
          <a:endParaRPr lang="zh-TW" altLang="en-US"/>
        </a:p>
      </dgm:t>
    </dgm:pt>
    <dgm:pt modelId="{A6AB4A75-C390-43BF-BA30-690712B3B5AB}" type="pres">
      <dgm:prSet presAssocID="{76416CD9-ED7D-4EA5-96D3-BD49EDF3D82F}" presName="linearFlow" presStyleCnt="0">
        <dgm:presLayoutVars>
          <dgm:dir/>
          <dgm:resizeHandles val="exact"/>
        </dgm:presLayoutVars>
      </dgm:prSet>
      <dgm:spPr/>
    </dgm:pt>
    <dgm:pt modelId="{D895D578-74FD-4B4B-9CE3-5B055098B0BB}" type="pres">
      <dgm:prSet presAssocID="{F4B72038-1F1C-4D53-9CBC-FB760FC1FF58}" presName="composite" presStyleCnt="0"/>
      <dgm:spPr/>
    </dgm:pt>
    <dgm:pt modelId="{542227FE-9BB4-4CB2-936A-1B4D34CA9F64}" type="pres">
      <dgm:prSet presAssocID="{F4B72038-1F1C-4D53-9CBC-FB760FC1FF58}" presName="imgShp" presStyleLbl="fgImgPlace1" presStyleIdx="0" presStyleCnt="3"/>
      <dgm:spPr>
        <a:solidFill>
          <a:srgbClr val="007A7A"/>
        </a:solidFill>
      </dgm:spPr>
    </dgm:pt>
    <dgm:pt modelId="{7462E199-2BF9-4287-ACD8-B24CF24EA775}" type="pres">
      <dgm:prSet presAssocID="{F4B72038-1F1C-4D53-9CBC-FB760FC1FF58}" presName="txShp" presStyleLbl="node1" presStyleIdx="0" presStyleCnt="3">
        <dgm:presLayoutVars>
          <dgm:bulletEnabled val="1"/>
        </dgm:presLayoutVars>
      </dgm:prSet>
      <dgm:spPr/>
      <dgm:t>
        <a:bodyPr/>
        <a:lstStyle/>
        <a:p>
          <a:endParaRPr lang="zh-TW" altLang="en-US"/>
        </a:p>
      </dgm:t>
    </dgm:pt>
    <dgm:pt modelId="{53E2D2FA-A521-46E3-A8B4-E32C5A88C58E}" type="pres">
      <dgm:prSet presAssocID="{C63F5B41-FDD6-4A1F-B80C-D669B6DA52F1}" presName="spacing" presStyleCnt="0"/>
      <dgm:spPr/>
    </dgm:pt>
    <dgm:pt modelId="{C2A8C66B-E7B5-4725-9471-A446C6DBEFB2}" type="pres">
      <dgm:prSet presAssocID="{9403CFEA-6ECD-411D-AC8B-91C9AF5CC8EC}" presName="composite" presStyleCnt="0"/>
      <dgm:spPr/>
    </dgm:pt>
    <dgm:pt modelId="{5B14F198-3A93-484C-AB9C-03CCBB6FA41B}" type="pres">
      <dgm:prSet presAssocID="{9403CFEA-6ECD-411D-AC8B-91C9AF5CC8EC}" presName="imgShp" presStyleLbl="fgImgPlace1" presStyleIdx="1" presStyleCnt="3"/>
      <dgm:spPr>
        <a:solidFill>
          <a:schemeClr val="bg1"/>
        </a:solidFill>
        <a:ln>
          <a:solidFill>
            <a:schemeClr val="bg1"/>
          </a:solidFill>
        </a:ln>
      </dgm:spPr>
    </dgm:pt>
    <dgm:pt modelId="{C122562E-FD10-482C-8244-4231ED1D4BFF}" type="pres">
      <dgm:prSet presAssocID="{9403CFEA-6ECD-411D-AC8B-91C9AF5CC8EC}" presName="txShp" presStyleLbl="node1" presStyleIdx="1" presStyleCnt="3">
        <dgm:presLayoutVars>
          <dgm:bulletEnabled val="1"/>
        </dgm:presLayoutVars>
      </dgm:prSet>
      <dgm:spPr/>
      <dgm:t>
        <a:bodyPr/>
        <a:lstStyle/>
        <a:p>
          <a:endParaRPr lang="zh-TW" altLang="en-US"/>
        </a:p>
      </dgm:t>
    </dgm:pt>
    <dgm:pt modelId="{100C8922-D34B-4DC4-A37D-8A950B33AAAB}" type="pres">
      <dgm:prSet presAssocID="{2374CBFE-9512-461D-AE73-EDC2B6BD11F4}" presName="spacing" presStyleCnt="0"/>
      <dgm:spPr/>
    </dgm:pt>
    <dgm:pt modelId="{C71734ED-551F-442B-8640-186116943D93}" type="pres">
      <dgm:prSet presAssocID="{DDE1DD87-5289-4BD2-B3D8-C045C0F28D64}" presName="composite" presStyleCnt="0"/>
      <dgm:spPr/>
    </dgm:pt>
    <dgm:pt modelId="{77F6A1E6-E9C6-421A-A262-BB5DFECC0F16}" type="pres">
      <dgm:prSet presAssocID="{DDE1DD87-5289-4BD2-B3D8-C045C0F28D64}" presName="imgShp" presStyleLbl="fgImgPlace1" presStyleIdx="2" presStyleCnt="3"/>
      <dgm:spPr>
        <a:solidFill>
          <a:schemeClr val="bg1"/>
        </a:solidFill>
      </dgm:spPr>
    </dgm:pt>
    <dgm:pt modelId="{69A4BB60-5810-4392-A5E5-F8660943F028}" type="pres">
      <dgm:prSet presAssocID="{DDE1DD87-5289-4BD2-B3D8-C045C0F28D64}" presName="txShp" presStyleLbl="node1" presStyleIdx="2" presStyleCnt="3">
        <dgm:presLayoutVars>
          <dgm:bulletEnabled val="1"/>
        </dgm:presLayoutVars>
      </dgm:prSet>
      <dgm:spPr/>
      <dgm:t>
        <a:bodyPr/>
        <a:lstStyle/>
        <a:p>
          <a:endParaRPr lang="zh-TW" altLang="en-US"/>
        </a:p>
      </dgm:t>
    </dgm:pt>
  </dgm:ptLst>
  <dgm:cxnLst>
    <dgm:cxn modelId="{23695830-1287-430A-B02D-AB19CA052C72}" type="presOf" srcId="{DDE1DD87-5289-4BD2-B3D8-C045C0F28D64}" destId="{69A4BB60-5810-4392-A5E5-F8660943F028}" srcOrd="0" destOrd="0" presId="urn:microsoft.com/office/officeart/2005/8/layout/vList3"/>
    <dgm:cxn modelId="{3BD04F37-91C2-4344-A439-BF122FDD390B}" type="presOf" srcId="{F4B72038-1F1C-4D53-9CBC-FB760FC1FF58}" destId="{7462E199-2BF9-4287-ACD8-B24CF24EA775}" srcOrd="0" destOrd="0" presId="urn:microsoft.com/office/officeart/2005/8/layout/vList3"/>
    <dgm:cxn modelId="{AAFFB18A-5967-46EA-B53B-11F69DCCCFD1}" type="presOf" srcId="{9403CFEA-6ECD-411D-AC8B-91C9AF5CC8EC}" destId="{C122562E-FD10-482C-8244-4231ED1D4BFF}" srcOrd="0" destOrd="0" presId="urn:microsoft.com/office/officeart/2005/8/layout/vList3"/>
    <dgm:cxn modelId="{A65136D5-DB0F-4405-B90E-280E31838E3A}" srcId="{76416CD9-ED7D-4EA5-96D3-BD49EDF3D82F}" destId="{F4B72038-1F1C-4D53-9CBC-FB760FC1FF58}" srcOrd="0" destOrd="0" parTransId="{DC09ACFD-A181-4EB7-BCF0-1A696645A8CD}" sibTransId="{C63F5B41-FDD6-4A1F-B80C-D669B6DA52F1}"/>
    <dgm:cxn modelId="{FB20006F-090A-4666-94BB-578AF533629F}" srcId="{76416CD9-ED7D-4EA5-96D3-BD49EDF3D82F}" destId="{9403CFEA-6ECD-411D-AC8B-91C9AF5CC8EC}" srcOrd="1" destOrd="0" parTransId="{6AAEC7A8-F4E4-42E2-80CF-B19462C7C5AA}" sibTransId="{2374CBFE-9512-461D-AE73-EDC2B6BD11F4}"/>
    <dgm:cxn modelId="{3A7BF2B9-B1D6-4A12-B320-608D50413DFB}" type="presOf" srcId="{76416CD9-ED7D-4EA5-96D3-BD49EDF3D82F}" destId="{A6AB4A75-C390-43BF-BA30-690712B3B5AB}" srcOrd="0" destOrd="0" presId="urn:microsoft.com/office/officeart/2005/8/layout/vList3"/>
    <dgm:cxn modelId="{112C6F26-F4E8-4E3D-96EB-E3246F2F2E6A}" srcId="{76416CD9-ED7D-4EA5-96D3-BD49EDF3D82F}" destId="{DDE1DD87-5289-4BD2-B3D8-C045C0F28D64}" srcOrd="2" destOrd="0" parTransId="{D7F65334-94D5-4F66-9942-995A3FD46D68}" sibTransId="{C8141D84-EAED-4222-85B0-EBE9F20FEC97}"/>
    <dgm:cxn modelId="{2E8049F7-4B4A-4696-ADA0-F3B01CD33E8D}" type="presParOf" srcId="{A6AB4A75-C390-43BF-BA30-690712B3B5AB}" destId="{D895D578-74FD-4B4B-9CE3-5B055098B0BB}" srcOrd="0" destOrd="0" presId="urn:microsoft.com/office/officeart/2005/8/layout/vList3"/>
    <dgm:cxn modelId="{963F9C7B-305E-4FB9-A391-93912A2D4718}" type="presParOf" srcId="{D895D578-74FD-4B4B-9CE3-5B055098B0BB}" destId="{542227FE-9BB4-4CB2-936A-1B4D34CA9F64}" srcOrd="0" destOrd="0" presId="urn:microsoft.com/office/officeart/2005/8/layout/vList3"/>
    <dgm:cxn modelId="{60669D4F-CDF6-44B9-A2C9-A8C4205523F1}" type="presParOf" srcId="{D895D578-74FD-4B4B-9CE3-5B055098B0BB}" destId="{7462E199-2BF9-4287-ACD8-B24CF24EA775}" srcOrd="1" destOrd="0" presId="urn:microsoft.com/office/officeart/2005/8/layout/vList3"/>
    <dgm:cxn modelId="{2DEAA530-47A2-4FEA-BC6F-478888C3A068}" type="presParOf" srcId="{A6AB4A75-C390-43BF-BA30-690712B3B5AB}" destId="{53E2D2FA-A521-46E3-A8B4-E32C5A88C58E}" srcOrd="1" destOrd="0" presId="urn:microsoft.com/office/officeart/2005/8/layout/vList3"/>
    <dgm:cxn modelId="{C37B6E44-765E-422A-A73E-F68FFABE3552}" type="presParOf" srcId="{A6AB4A75-C390-43BF-BA30-690712B3B5AB}" destId="{C2A8C66B-E7B5-4725-9471-A446C6DBEFB2}" srcOrd="2" destOrd="0" presId="urn:microsoft.com/office/officeart/2005/8/layout/vList3"/>
    <dgm:cxn modelId="{5118C5BE-6E08-47D8-A13F-9743FD7D8891}" type="presParOf" srcId="{C2A8C66B-E7B5-4725-9471-A446C6DBEFB2}" destId="{5B14F198-3A93-484C-AB9C-03CCBB6FA41B}" srcOrd="0" destOrd="0" presId="urn:microsoft.com/office/officeart/2005/8/layout/vList3"/>
    <dgm:cxn modelId="{34A97AB8-D92C-459C-9985-6FF29E6D6205}" type="presParOf" srcId="{C2A8C66B-E7B5-4725-9471-A446C6DBEFB2}" destId="{C122562E-FD10-482C-8244-4231ED1D4BFF}" srcOrd="1" destOrd="0" presId="urn:microsoft.com/office/officeart/2005/8/layout/vList3"/>
    <dgm:cxn modelId="{1D6E81E7-458A-45F2-8EEC-207FD9A6B4FC}" type="presParOf" srcId="{A6AB4A75-C390-43BF-BA30-690712B3B5AB}" destId="{100C8922-D34B-4DC4-A37D-8A950B33AAAB}" srcOrd="3" destOrd="0" presId="urn:microsoft.com/office/officeart/2005/8/layout/vList3"/>
    <dgm:cxn modelId="{2FBD40F1-A4C0-4CCC-8A23-5E5EC64E44D3}" type="presParOf" srcId="{A6AB4A75-C390-43BF-BA30-690712B3B5AB}" destId="{C71734ED-551F-442B-8640-186116943D93}" srcOrd="4" destOrd="0" presId="urn:microsoft.com/office/officeart/2005/8/layout/vList3"/>
    <dgm:cxn modelId="{55A71DA2-A462-411A-A38B-429B94E9F5EA}" type="presParOf" srcId="{C71734ED-551F-442B-8640-186116943D93}" destId="{77F6A1E6-E9C6-421A-A262-BB5DFECC0F16}" srcOrd="0" destOrd="0" presId="urn:microsoft.com/office/officeart/2005/8/layout/vList3"/>
    <dgm:cxn modelId="{2B9333C4-BD45-4B9E-AF8B-9149132162F8}" type="presParOf" srcId="{C71734ED-551F-442B-8640-186116943D93}" destId="{69A4BB60-5810-4392-A5E5-F8660943F02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416CD9-ED7D-4EA5-96D3-BD49EDF3D82F}" type="doc">
      <dgm:prSet loTypeId="urn:microsoft.com/office/officeart/2005/8/layout/vList3" loCatId="list" qsTypeId="urn:microsoft.com/office/officeart/2005/8/quickstyle/simple1" qsCatId="simple" csTypeId="urn:microsoft.com/office/officeart/2005/8/colors/accent1_2" csCatId="accent1" phldr="1"/>
      <dgm:spPr/>
    </dgm:pt>
    <dgm:pt modelId="{F4B72038-1F1C-4D53-9CBC-FB760FC1FF58}">
      <dgm:prSet phldrT="[文字]"/>
      <dgm:spPr>
        <a:solidFill>
          <a:srgbClr val="CCCCFF"/>
        </a:solidFill>
      </dgm:spPr>
      <dgm:t>
        <a:bodyPr/>
        <a:lstStyle/>
        <a:p>
          <a:r>
            <a:rPr lang="zh-TW" altLang="en-US" b="1" dirty="0">
              <a:solidFill>
                <a:srgbClr val="002060"/>
              </a:solidFill>
            </a:rPr>
            <a:t>結語</a:t>
          </a:r>
          <a:endParaRPr lang="zh-TW" altLang="en-US" dirty="0"/>
        </a:p>
      </dgm:t>
    </dgm:pt>
    <dgm:pt modelId="{DC09ACFD-A181-4EB7-BCF0-1A696645A8CD}" type="parTrans" cxnId="{A65136D5-DB0F-4405-B90E-280E31838E3A}">
      <dgm:prSet/>
      <dgm:spPr/>
      <dgm:t>
        <a:bodyPr/>
        <a:lstStyle/>
        <a:p>
          <a:endParaRPr lang="zh-TW" altLang="en-US"/>
        </a:p>
      </dgm:t>
    </dgm:pt>
    <dgm:pt modelId="{C63F5B41-FDD6-4A1F-B80C-D669B6DA52F1}" type="sibTrans" cxnId="{A65136D5-DB0F-4405-B90E-280E31838E3A}">
      <dgm:prSet/>
      <dgm:spPr/>
      <dgm:t>
        <a:bodyPr/>
        <a:lstStyle/>
        <a:p>
          <a:endParaRPr lang="zh-TW" altLang="en-US"/>
        </a:p>
      </dgm:t>
    </dgm:pt>
    <dgm:pt modelId="{9403CFEA-6ECD-411D-AC8B-91C9AF5CC8EC}">
      <dgm:prSet phldrT="[文字]"/>
      <dgm:spPr>
        <a:solidFill>
          <a:schemeClr val="bg1"/>
        </a:solidFill>
        <a:ln>
          <a:solidFill>
            <a:schemeClr val="bg1"/>
          </a:solidFill>
        </a:ln>
      </dgm:spPr>
      <dgm:t>
        <a:bodyPr/>
        <a:lstStyle/>
        <a:p>
          <a:endParaRPr lang="zh-TW" altLang="en-US" dirty="0"/>
        </a:p>
      </dgm:t>
    </dgm:pt>
    <dgm:pt modelId="{6AAEC7A8-F4E4-42E2-80CF-B19462C7C5AA}" type="parTrans" cxnId="{FB20006F-090A-4666-94BB-578AF533629F}">
      <dgm:prSet/>
      <dgm:spPr/>
      <dgm:t>
        <a:bodyPr/>
        <a:lstStyle/>
        <a:p>
          <a:endParaRPr lang="zh-TW" altLang="en-US"/>
        </a:p>
      </dgm:t>
    </dgm:pt>
    <dgm:pt modelId="{2374CBFE-9512-461D-AE73-EDC2B6BD11F4}" type="sibTrans" cxnId="{FB20006F-090A-4666-94BB-578AF533629F}">
      <dgm:prSet/>
      <dgm:spPr/>
      <dgm:t>
        <a:bodyPr/>
        <a:lstStyle/>
        <a:p>
          <a:endParaRPr lang="zh-TW" altLang="en-US"/>
        </a:p>
      </dgm:t>
    </dgm:pt>
    <dgm:pt modelId="{DDE1DD87-5289-4BD2-B3D8-C045C0F28D64}">
      <dgm:prSet phldrT="[文字]"/>
      <dgm:spPr>
        <a:solidFill>
          <a:schemeClr val="bg1"/>
        </a:solidFill>
        <a:ln>
          <a:solidFill>
            <a:schemeClr val="bg1"/>
          </a:solidFill>
        </a:ln>
      </dgm:spPr>
      <dgm:t>
        <a:bodyPr/>
        <a:lstStyle/>
        <a:p>
          <a:endParaRPr lang="zh-TW" altLang="en-US" dirty="0"/>
        </a:p>
      </dgm:t>
    </dgm:pt>
    <dgm:pt modelId="{D7F65334-94D5-4F66-9942-995A3FD46D68}" type="parTrans" cxnId="{112C6F26-F4E8-4E3D-96EB-E3246F2F2E6A}">
      <dgm:prSet/>
      <dgm:spPr/>
      <dgm:t>
        <a:bodyPr/>
        <a:lstStyle/>
        <a:p>
          <a:endParaRPr lang="zh-TW" altLang="en-US"/>
        </a:p>
      </dgm:t>
    </dgm:pt>
    <dgm:pt modelId="{C8141D84-EAED-4222-85B0-EBE9F20FEC97}" type="sibTrans" cxnId="{112C6F26-F4E8-4E3D-96EB-E3246F2F2E6A}">
      <dgm:prSet/>
      <dgm:spPr/>
      <dgm:t>
        <a:bodyPr/>
        <a:lstStyle/>
        <a:p>
          <a:endParaRPr lang="zh-TW" altLang="en-US"/>
        </a:p>
      </dgm:t>
    </dgm:pt>
    <dgm:pt modelId="{A6AB4A75-C390-43BF-BA30-690712B3B5AB}" type="pres">
      <dgm:prSet presAssocID="{76416CD9-ED7D-4EA5-96D3-BD49EDF3D82F}" presName="linearFlow" presStyleCnt="0">
        <dgm:presLayoutVars>
          <dgm:dir/>
          <dgm:resizeHandles val="exact"/>
        </dgm:presLayoutVars>
      </dgm:prSet>
      <dgm:spPr/>
    </dgm:pt>
    <dgm:pt modelId="{D895D578-74FD-4B4B-9CE3-5B055098B0BB}" type="pres">
      <dgm:prSet presAssocID="{F4B72038-1F1C-4D53-9CBC-FB760FC1FF58}" presName="composite" presStyleCnt="0"/>
      <dgm:spPr/>
    </dgm:pt>
    <dgm:pt modelId="{542227FE-9BB4-4CB2-936A-1B4D34CA9F64}" type="pres">
      <dgm:prSet presAssocID="{F4B72038-1F1C-4D53-9CBC-FB760FC1FF58}" presName="imgShp" presStyleLbl="fgImgPlace1" presStyleIdx="0" presStyleCnt="3"/>
      <dgm:spPr>
        <a:solidFill>
          <a:srgbClr val="6B6BCF"/>
        </a:solidFill>
      </dgm:spPr>
    </dgm:pt>
    <dgm:pt modelId="{7462E199-2BF9-4287-ACD8-B24CF24EA775}" type="pres">
      <dgm:prSet presAssocID="{F4B72038-1F1C-4D53-9CBC-FB760FC1FF58}" presName="txShp" presStyleLbl="node1" presStyleIdx="0" presStyleCnt="3">
        <dgm:presLayoutVars>
          <dgm:bulletEnabled val="1"/>
        </dgm:presLayoutVars>
      </dgm:prSet>
      <dgm:spPr/>
      <dgm:t>
        <a:bodyPr/>
        <a:lstStyle/>
        <a:p>
          <a:endParaRPr lang="zh-TW" altLang="en-US"/>
        </a:p>
      </dgm:t>
    </dgm:pt>
    <dgm:pt modelId="{53E2D2FA-A521-46E3-A8B4-E32C5A88C58E}" type="pres">
      <dgm:prSet presAssocID="{C63F5B41-FDD6-4A1F-B80C-D669B6DA52F1}" presName="spacing" presStyleCnt="0"/>
      <dgm:spPr/>
    </dgm:pt>
    <dgm:pt modelId="{C2A8C66B-E7B5-4725-9471-A446C6DBEFB2}" type="pres">
      <dgm:prSet presAssocID="{9403CFEA-6ECD-411D-AC8B-91C9AF5CC8EC}" presName="composite" presStyleCnt="0"/>
      <dgm:spPr/>
    </dgm:pt>
    <dgm:pt modelId="{5B14F198-3A93-484C-AB9C-03CCBB6FA41B}" type="pres">
      <dgm:prSet presAssocID="{9403CFEA-6ECD-411D-AC8B-91C9AF5CC8EC}" presName="imgShp" presStyleLbl="fgImgPlace1" presStyleIdx="1" presStyleCnt="3"/>
      <dgm:spPr>
        <a:solidFill>
          <a:schemeClr val="bg1"/>
        </a:solidFill>
        <a:ln>
          <a:solidFill>
            <a:schemeClr val="bg1"/>
          </a:solidFill>
        </a:ln>
      </dgm:spPr>
    </dgm:pt>
    <dgm:pt modelId="{C122562E-FD10-482C-8244-4231ED1D4BFF}" type="pres">
      <dgm:prSet presAssocID="{9403CFEA-6ECD-411D-AC8B-91C9AF5CC8EC}" presName="txShp" presStyleLbl="node1" presStyleIdx="1" presStyleCnt="3">
        <dgm:presLayoutVars>
          <dgm:bulletEnabled val="1"/>
        </dgm:presLayoutVars>
      </dgm:prSet>
      <dgm:spPr/>
      <dgm:t>
        <a:bodyPr/>
        <a:lstStyle/>
        <a:p>
          <a:endParaRPr lang="zh-TW" altLang="en-US"/>
        </a:p>
      </dgm:t>
    </dgm:pt>
    <dgm:pt modelId="{100C8922-D34B-4DC4-A37D-8A950B33AAAB}" type="pres">
      <dgm:prSet presAssocID="{2374CBFE-9512-461D-AE73-EDC2B6BD11F4}" presName="spacing" presStyleCnt="0"/>
      <dgm:spPr/>
    </dgm:pt>
    <dgm:pt modelId="{C71734ED-551F-442B-8640-186116943D93}" type="pres">
      <dgm:prSet presAssocID="{DDE1DD87-5289-4BD2-B3D8-C045C0F28D64}" presName="composite" presStyleCnt="0"/>
      <dgm:spPr/>
    </dgm:pt>
    <dgm:pt modelId="{77F6A1E6-E9C6-421A-A262-BB5DFECC0F16}" type="pres">
      <dgm:prSet presAssocID="{DDE1DD87-5289-4BD2-B3D8-C045C0F28D64}" presName="imgShp" presStyleLbl="fgImgPlace1" presStyleIdx="2" presStyleCnt="3"/>
      <dgm:spPr>
        <a:solidFill>
          <a:schemeClr val="bg1"/>
        </a:solidFill>
      </dgm:spPr>
    </dgm:pt>
    <dgm:pt modelId="{69A4BB60-5810-4392-A5E5-F8660943F028}" type="pres">
      <dgm:prSet presAssocID="{DDE1DD87-5289-4BD2-B3D8-C045C0F28D64}" presName="txShp" presStyleLbl="node1" presStyleIdx="2" presStyleCnt="3">
        <dgm:presLayoutVars>
          <dgm:bulletEnabled val="1"/>
        </dgm:presLayoutVars>
      </dgm:prSet>
      <dgm:spPr/>
      <dgm:t>
        <a:bodyPr/>
        <a:lstStyle/>
        <a:p>
          <a:endParaRPr lang="zh-TW" altLang="en-US"/>
        </a:p>
      </dgm:t>
    </dgm:pt>
  </dgm:ptLst>
  <dgm:cxnLst>
    <dgm:cxn modelId="{23695830-1287-430A-B02D-AB19CA052C72}" type="presOf" srcId="{DDE1DD87-5289-4BD2-B3D8-C045C0F28D64}" destId="{69A4BB60-5810-4392-A5E5-F8660943F028}" srcOrd="0" destOrd="0" presId="urn:microsoft.com/office/officeart/2005/8/layout/vList3"/>
    <dgm:cxn modelId="{3BD04F37-91C2-4344-A439-BF122FDD390B}" type="presOf" srcId="{F4B72038-1F1C-4D53-9CBC-FB760FC1FF58}" destId="{7462E199-2BF9-4287-ACD8-B24CF24EA775}" srcOrd="0" destOrd="0" presId="urn:microsoft.com/office/officeart/2005/8/layout/vList3"/>
    <dgm:cxn modelId="{AAFFB18A-5967-46EA-B53B-11F69DCCCFD1}" type="presOf" srcId="{9403CFEA-6ECD-411D-AC8B-91C9AF5CC8EC}" destId="{C122562E-FD10-482C-8244-4231ED1D4BFF}" srcOrd="0" destOrd="0" presId="urn:microsoft.com/office/officeart/2005/8/layout/vList3"/>
    <dgm:cxn modelId="{A65136D5-DB0F-4405-B90E-280E31838E3A}" srcId="{76416CD9-ED7D-4EA5-96D3-BD49EDF3D82F}" destId="{F4B72038-1F1C-4D53-9CBC-FB760FC1FF58}" srcOrd="0" destOrd="0" parTransId="{DC09ACFD-A181-4EB7-BCF0-1A696645A8CD}" sibTransId="{C63F5B41-FDD6-4A1F-B80C-D669B6DA52F1}"/>
    <dgm:cxn modelId="{FB20006F-090A-4666-94BB-578AF533629F}" srcId="{76416CD9-ED7D-4EA5-96D3-BD49EDF3D82F}" destId="{9403CFEA-6ECD-411D-AC8B-91C9AF5CC8EC}" srcOrd="1" destOrd="0" parTransId="{6AAEC7A8-F4E4-42E2-80CF-B19462C7C5AA}" sibTransId="{2374CBFE-9512-461D-AE73-EDC2B6BD11F4}"/>
    <dgm:cxn modelId="{3A7BF2B9-B1D6-4A12-B320-608D50413DFB}" type="presOf" srcId="{76416CD9-ED7D-4EA5-96D3-BD49EDF3D82F}" destId="{A6AB4A75-C390-43BF-BA30-690712B3B5AB}" srcOrd="0" destOrd="0" presId="urn:microsoft.com/office/officeart/2005/8/layout/vList3"/>
    <dgm:cxn modelId="{112C6F26-F4E8-4E3D-96EB-E3246F2F2E6A}" srcId="{76416CD9-ED7D-4EA5-96D3-BD49EDF3D82F}" destId="{DDE1DD87-5289-4BD2-B3D8-C045C0F28D64}" srcOrd="2" destOrd="0" parTransId="{D7F65334-94D5-4F66-9942-995A3FD46D68}" sibTransId="{C8141D84-EAED-4222-85B0-EBE9F20FEC97}"/>
    <dgm:cxn modelId="{2E8049F7-4B4A-4696-ADA0-F3B01CD33E8D}" type="presParOf" srcId="{A6AB4A75-C390-43BF-BA30-690712B3B5AB}" destId="{D895D578-74FD-4B4B-9CE3-5B055098B0BB}" srcOrd="0" destOrd="0" presId="urn:microsoft.com/office/officeart/2005/8/layout/vList3"/>
    <dgm:cxn modelId="{963F9C7B-305E-4FB9-A391-93912A2D4718}" type="presParOf" srcId="{D895D578-74FD-4B4B-9CE3-5B055098B0BB}" destId="{542227FE-9BB4-4CB2-936A-1B4D34CA9F64}" srcOrd="0" destOrd="0" presId="urn:microsoft.com/office/officeart/2005/8/layout/vList3"/>
    <dgm:cxn modelId="{60669D4F-CDF6-44B9-A2C9-A8C4205523F1}" type="presParOf" srcId="{D895D578-74FD-4B4B-9CE3-5B055098B0BB}" destId="{7462E199-2BF9-4287-ACD8-B24CF24EA775}" srcOrd="1" destOrd="0" presId="urn:microsoft.com/office/officeart/2005/8/layout/vList3"/>
    <dgm:cxn modelId="{2DEAA530-47A2-4FEA-BC6F-478888C3A068}" type="presParOf" srcId="{A6AB4A75-C390-43BF-BA30-690712B3B5AB}" destId="{53E2D2FA-A521-46E3-A8B4-E32C5A88C58E}" srcOrd="1" destOrd="0" presId="urn:microsoft.com/office/officeart/2005/8/layout/vList3"/>
    <dgm:cxn modelId="{C37B6E44-765E-422A-A73E-F68FFABE3552}" type="presParOf" srcId="{A6AB4A75-C390-43BF-BA30-690712B3B5AB}" destId="{C2A8C66B-E7B5-4725-9471-A446C6DBEFB2}" srcOrd="2" destOrd="0" presId="urn:microsoft.com/office/officeart/2005/8/layout/vList3"/>
    <dgm:cxn modelId="{5118C5BE-6E08-47D8-A13F-9743FD7D8891}" type="presParOf" srcId="{C2A8C66B-E7B5-4725-9471-A446C6DBEFB2}" destId="{5B14F198-3A93-484C-AB9C-03CCBB6FA41B}" srcOrd="0" destOrd="0" presId="urn:microsoft.com/office/officeart/2005/8/layout/vList3"/>
    <dgm:cxn modelId="{34A97AB8-D92C-459C-9985-6FF29E6D6205}" type="presParOf" srcId="{C2A8C66B-E7B5-4725-9471-A446C6DBEFB2}" destId="{C122562E-FD10-482C-8244-4231ED1D4BFF}" srcOrd="1" destOrd="0" presId="urn:microsoft.com/office/officeart/2005/8/layout/vList3"/>
    <dgm:cxn modelId="{1D6E81E7-458A-45F2-8EEC-207FD9A6B4FC}" type="presParOf" srcId="{A6AB4A75-C390-43BF-BA30-690712B3B5AB}" destId="{100C8922-D34B-4DC4-A37D-8A950B33AAAB}" srcOrd="3" destOrd="0" presId="urn:microsoft.com/office/officeart/2005/8/layout/vList3"/>
    <dgm:cxn modelId="{2FBD40F1-A4C0-4CCC-8A23-5E5EC64E44D3}" type="presParOf" srcId="{A6AB4A75-C390-43BF-BA30-690712B3B5AB}" destId="{C71734ED-551F-442B-8640-186116943D93}" srcOrd="4" destOrd="0" presId="urn:microsoft.com/office/officeart/2005/8/layout/vList3"/>
    <dgm:cxn modelId="{55A71DA2-A462-411A-A38B-429B94E9F5EA}" type="presParOf" srcId="{C71734ED-551F-442B-8640-186116943D93}" destId="{77F6A1E6-E9C6-421A-A262-BB5DFECC0F16}" srcOrd="0" destOrd="0" presId="urn:microsoft.com/office/officeart/2005/8/layout/vList3"/>
    <dgm:cxn modelId="{2B9333C4-BD45-4B9E-AF8B-9149132162F8}" type="presParOf" srcId="{C71734ED-551F-442B-8640-186116943D93}" destId="{69A4BB60-5810-4392-A5E5-F8660943F02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E199-2BF9-4287-ACD8-B24CF24EA775}">
      <dsp:nvSpPr>
        <dsp:cNvPr id="0" name=""/>
        <dsp:cNvSpPr/>
      </dsp:nvSpPr>
      <dsp:spPr>
        <a:xfrm rot="10800000">
          <a:off x="1211984" y="1289"/>
          <a:ext cx="3749802" cy="1069940"/>
        </a:xfrm>
        <a:prstGeom prst="homePlate">
          <a:avLst/>
        </a:prstGeom>
        <a:solidFill>
          <a:srgbClr val="FF99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33350" rIns="248920" bIns="133350" numCol="1" spcCol="1270" anchor="ctr" anchorCtr="0">
          <a:noAutofit/>
        </a:bodyPr>
        <a:lstStyle/>
        <a:p>
          <a:pPr lvl="0" algn="ctr" defTabSz="1555750">
            <a:lnSpc>
              <a:spcPct val="90000"/>
            </a:lnSpc>
            <a:spcBef>
              <a:spcPct val="0"/>
            </a:spcBef>
            <a:spcAft>
              <a:spcPct val="35000"/>
            </a:spcAft>
          </a:pPr>
          <a:r>
            <a:rPr lang="zh-TW" altLang="en-US" sz="3500" b="1" kern="1200" dirty="0">
              <a:solidFill>
                <a:srgbClr val="002060"/>
              </a:solidFill>
            </a:rPr>
            <a:t>認識輻射</a:t>
          </a:r>
          <a:endParaRPr lang="zh-TW" altLang="en-US" sz="3500" kern="1200" dirty="0"/>
        </a:p>
      </dsp:txBody>
      <dsp:txXfrm rot="10800000">
        <a:off x="1479469" y="1289"/>
        <a:ext cx="3482317" cy="1069940"/>
      </dsp:txXfrm>
    </dsp:sp>
    <dsp:sp modelId="{542227FE-9BB4-4CB2-936A-1B4D34CA9F64}">
      <dsp:nvSpPr>
        <dsp:cNvPr id="0" name=""/>
        <dsp:cNvSpPr/>
      </dsp:nvSpPr>
      <dsp:spPr>
        <a:xfrm>
          <a:off x="677013" y="1289"/>
          <a:ext cx="1069940" cy="1069940"/>
        </a:xfrm>
        <a:prstGeom prst="ellipse">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2562E-FD10-482C-8244-4231ED1D4BFF}">
      <dsp:nvSpPr>
        <dsp:cNvPr id="0" name=""/>
        <dsp:cNvSpPr/>
      </dsp:nvSpPr>
      <dsp:spPr>
        <a:xfrm rot="10800000">
          <a:off x="1211984" y="1390614"/>
          <a:ext cx="3749802" cy="1069940"/>
        </a:xfrm>
        <a:prstGeom prst="homePlate">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33350" rIns="248920" bIns="133350" numCol="1" spcCol="1270" anchor="ctr" anchorCtr="0">
          <a:noAutofit/>
        </a:bodyPr>
        <a:lstStyle/>
        <a:p>
          <a:pPr lvl="0" algn="ctr" defTabSz="1555750">
            <a:lnSpc>
              <a:spcPct val="90000"/>
            </a:lnSpc>
            <a:spcBef>
              <a:spcPct val="0"/>
            </a:spcBef>
            <a:spcAft>
              <a:spcPct val="35000"/>
            </a:spcAft>
          </a:pPr>
          <a:r>
            <a:rPr lang="zh-TW" altLang="en-US" sz="3500" b="1" kern="1200" dirty="0">
              <a:solidFill>
                <a:srgbClr val="002060"/>
              </a:solidFill>
            </a:rPr>
            <a:t>輻射從哪裡來</a:t>
          </a:r>
          <a:endParaRPr lang="zh-TW" altLang="en-US" sz="3500" kern="1200" dirty="0"/>
        </a:p>
      </dsp:txBody>
      <dsp:txXfrm rot="10800000">
        <a:off x="1479469" y="1390614"/>
        <a:ext cx="3482317" cy="1069940"/>
      </dsp:txXfrm>
    </dsp:sp>
    <dsp:sp modelId="{5B14F198-3A93-484C-AB9C-03CCBB6FA41B}">
      <dsp:nvSpPr>
        <dsp:cNvPr id="0" name=""/>
        <dsp:cNvSpPr/>
      </dsp:nvSpPr>
      <dsp:spPr>
        <a:xfrm>
          <a:off x="677013" y="1390614"/>
          <a:ext cx="1069940" cy="1069940"/>
        </a:xfrm>
        <a:prstGeom prst="ellipse">
          <a:avLst/>
        </a:prstGeom>
        <a:solidFill>
          <a:srgbClr val="FF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4BB60-5810-4392-A5E5-F8660943F028}">
      <dsp:nvSpPr>
        <dsp:cNvPr id="0" name=""/>
        <dsp:cNvSpPr/>
      </dsp:nvSpPr>
      <dsp:spPr>
        <a:xfrm rot="10800000">
          <a:off x="1211984" y="2779940"/>
          <a:ext cx="3749802" cy="1069940"/>
        </a:xfrm>
        <a:prstGeom prst="homePlate">
          <a:avLst/>
        </a:prstGeom>
        <a:solidFill>
          <a:srgbClr val="9EED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33350" rIns="248920" bIns="133350" numCol="1" spcCol="1270" anchor="ctr" anchorCtr="0">
          <a:noAutofit/>
        </a:bodyPr>
        <a:lstStyle/>
        <a:p>
          <a:pPr lvl="0" algn="ctr" defTabSz="1555750">
            <a:lnSpc>
              <a:spcPct val="90000"/>
            </a:lnSpc>
            <a:spcBef>
              <a:spcPct val="0"/>
            </a:spcBef>
            <a:spcAft>
              <a:spcPct val="35000"/>
            </a:spcAft>
          </a:pPr>
          <a:r>
            <a:rPr lang="zh-TW" altLang="en-US" sz="3500" b="1" kern="1200" dirty="0">
              <a:solidFill>
                <a:srgbClr val="002060"/>
              </a:solidFill>
            </a:rPr>
            <a:t>輻射的應用</a:t>
          </a:r>
          <a:endParaRPr lang="zh-TW" altLang="en-US" sz="3500" kern="1200" dirty="0"/>
        </a:p>
      </dsp:txBody>
      <dsp:txXfrm rot="10800000">
        <a:off x="1479469" y="2779940"/>
        <a:ext cx="3482317" cy="1069940"/>
      </dsp:txXfrm>
    </dsp:sp>
    <dsp:sp modelId="{77F6A1E6-E9C6-421A-A262-BB5DFECC0F16}">
      <dsp:nvSpPr>
        <dsp:cNvPr id="0" name=""/>
        <dsp:cNvSpPr/>
      </dsp:nvSpPr>
      <dsp:spPr>
        <a:xfrm>
          <a:off x="677013" y="2779940"/>
          <a:ext cx="1069940" cy="1069940"/>
        </a:xfrm>
        <a:prstGeom prst="ellipse">
          <a:avLst/>
        </a:prstGeom>
        <a:solidFill>
          <a:srgbClr val="0090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E199-2BF9-4287-ACD8-B24CF24EA775}">
      <dsp:nvSpPr>
        <dsp:cNvPr id="0" name=""/>
        <dsp:cNvSpPr/>
      </dsp:nvSpPr>
      <dsp:spPr>
        <a:xfrm rot="10800000">
          <a:off x="1197697" y="0"/>
          <a:ext cx="3749802" cy="1069940"/>
        </a:xfrm>
        <a:prstGeom prst="homePlate">
          <a:avLst/>
        </a:prstGeom>
        <a:solidFill>
          <a:srgbClr val="A1D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56210" rIns="291592" bIns="156210" numCol="1" spcCol="1270" anchor="ctr" anchorCtr="0">
          <a:noAutofit/>
        </a:bodyPr>
        <a:lstStyle/>
        <a:p>
          <a:pPr lvl="0" algn="ctr" defTabSz="1822450">
            <a:lnSpc>
              <a:spcPct val="90000"/>
            </a:lnSpc>
            <a:spcBef>
              <a:spcPct val="0"/>
            </a:spcBef>
            <a:spcAft>
              <a:spcPct val="35000"/>
            </a:spcAft>
          </a:pPr>
          <a:r>
            <a:rPr lang="zh-TW" altLang="en-US" sz="4100" b="1" kern="1200" dirty="0">
              <a:solidFill>
                <a:srgbClr val="002060"/>
              </a:solidFill>
            </a:rPr>
            <a:t>輻射的特性</a:t>
          </a:r>
          <a:endParaRPr lang="zh-TW" altLang="en-US" sz="4100" kern="1200" dirty="0"/>
        </a:p>
      </dsp:txBody>
      <dsp:txXfrm rot="10800000">
        <a:off x="1465182" y="0"/>
        <a:ext cx="3482317" cy="1069940"/>
      </dsp:txXfrm>
    </dsp:sp>
    <dsp:sp modelId="{542227FE-9BB4-4CB2-936A-1B4D34CA9F64}">
      <dsp:nvSpPr>
        <dsp:cNvPr id="0" name=""/>
        <dsp:cNvSpPr/>
      </dsp:nvSpPr>
      <dsp:spPr>
        <a:xfrm>
          <a:off x="677013" y="1289"/>
          <a:ext cx="1069940" cy="1069940"/>
        </a:xfrm>
        <a:prstGeom prst="ellipse">
          <a:avLst/>
        </a:prstGeom>
        <a:solidFill>
          <a:srgbClr val="58B1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2562E-FD10-482C-8244-4231ED1D4BFF}">
      <dsp:nvSpPr>
        <dsp:cNvPr id="0" name=""/>
        <dsp:cNvSpPr/>
      </dsp:nvSpPr>
      <dsp:spPr>
        <a:xfrm rot="10800000">
          <a:off x="1211984" y="1390614"/>
          <a:ext cx="3749802" cy="1069940"/>
        </a:xfrm>
        <a:prstGeom prst="homePlate">
          <a:avLst/>
        </a:prstGeom>
        <a:solidFill>
          <a:srgbClr val="6CD3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56210" rIns="291592" bIns="156210" numCol="1" spcCol="1270" anchor="ctr" anchorCtr="0">
          <a:noAutofit/>
        </a:bodyPr>
        <a:lstStyle/>
        <a:p>
          <a:pPr lvl="0" algn="ctr" defTabSz="1822450">
            <a:lnSpc>
              <a:spcPct val="90000"/>
            </a:lnSpc>
            <a:spcBef>
              <a:spcPct val="0"/>
            </a:spcBef>
            <a:spcAft>
              <a:spcPct val="35000"/>
            </a:spcAft>
          </a:pPr>
          <a:r>
            <a:rPr lang="zh-TW" altLang="en-US" sz="4100" b="1" kern="1200" dirty="0">
              <a:solidFill>
                <a:srgbClr val="002060"/>
              </a:solidFill>
            </a:rPr>
            <a:t>輻射防護</a:t>
          </a:r>
          <a:endParaRPr lang="zh-TW" altLang="en-US" sz="4100" kern="1200" dirty="0"/>
        </a:p>
      </dsp:txBody>
      <dsp:txXfrm rot="10800000">
        <a:off x="1479469" y="1390614"/>
        <a:ext cx="3482317" cy="1069940"/>
      </dsp:txXfrm>
    </dsp:sp>
    <dsp:sp modelId="{5B14F198-3A93-484C-AB9C-03CCBB6FA41B}">
      <dsp:nvSpPr>
        <dsp:cNvPr id="0" name=""/>
        <dsp:cNvSpPr/>
      </dsp:nvSpPr>
      <dsp:spPr>
        <a:xfrm>
          <a:off x="677013" y="1390614"/>
          <a:ext cx="1069940" cy="1069940"/>
        </a:xfrm>
        <a:prstGeom prst="ellipse">
          <a:avLst/>
        </a:prstGeom>
        <a:solidFill>
          <a:srgbClr val="007A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4BB60-5810-4392-A5E5-F8660943F028}">
      <dsp:nvSpPr>
        <dsp:cNvPr id="0" name=""/>
        <dsp:cNvSpPr/>
      </dsp:nvSpPr>
      <dsp:spPr>
        <a:xfrm rot="10800000">
          <a:off x="1211984" y="2779940"/>
          <a:ext cx="3749802" cy="1069940"/>
        </a:xfrm>
        <a:prstGeom prst="homePlate">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56210" rIns="291592" bIns="156210" numCol="1" spcCol="1270" anchor="ctr" anchorCtr="0">
          <a:noAutofit/>
        </a:bodyPr>
        <a:lstStyle/>
        <a:p>
          <a:pPr lvl="0" algn="ctr" defTabSz="1822450">
            <a:lnSpc>
              <a:spcPct val="90000"/>
            </a:lnSpc>
            <a:spcBef>
              <a:spcPct val="0"/>
            </a:spcBef>
            <a:spcAft>
              <a:spcPct val="35000"/>
            </a:spcAft>
          </a:pPr>
          <a:r>
            <a:rPr lang="zh-TW" altLang="en-US" sz="4100" b="1" kern="1200" dirty="0">
              <a:solidFill>
                <a:srgbClr val="002060"/>
              </a:solidFill>
            </a:rPr>
            <a:t>結語</a:t>
          </a:r>
          <a:endParaRPr lang="zh-TW" altLang="en-US" sz="4100" kern="1200" dirty="0"/>
        </a:p>
      </dsp:txBody>
      <dsp:txXfrm rot="10800000">
        <a:off x="1479469" y="2779940"/>
        <a:ext cx="3482317" cy="1069940"/>
      </dsp:txXfrm>
    </dsp:sp>
    <dsp:sp modelId="{77F6A1E6-E9C6-421A-A262-BB5DFECC0F16}">
      <dsp:nvSpPr>
        <dsp:cNvPr id="0" name=""/>
        <dsp:cNvSpPr/>
      </dsp:nvSpPr>
      <dsp:spPr>
        <a:xfrm>
          <a:off x="677013" y="2779940"/>
          <a:ext cx="1069940" cy="1069940"/>
        </a:xfrm>
        <a:prstGeom prst="ellipse">
          <a:avLst/>
        </a:prstGeom>
        <a:solidFill>
          <a:srgbClr val="6B6B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E199-2BF9-4287-ACD8-B24CF24EA775}">
      <dsp:nvSpPr>
        <dsp:cNvPr id="0" name=""/>
        <dsp:cNvSpPr/>
      </dsp:nvSpPr>
      <dsp:spPr>
        <a:xfrm rot="10800000">
          <a:off x="1211984" y="1289"/>
          <a:ext cx="3749802" cy="1069940"/>
        </a:xfrm>
        <a:prstGeom prst="homePlate">
          <a:avLst/>
        </a:prstGeom>
        <a:solidFill>
          <a:srgbClr val="FF99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63830" rIns="305816" bIns="163830" numCol="1" spcCol="1270" anchor="ctr" anchorCtr="0">
          <a:noAutofit/>
        </a:bodyPr>
        <a:lstStyle/>
        <a:p>
          <a:pPr lvl="0" algn="ctr" defTabSz="1911350">
            <a:lnSpc>
              <a:spcPct val="90000"/>
            </a:lnSpc>
            <a:spcBef>
              <a:spcPct val="0"/>
            </a:spcBef>
            <a:spcAft>
              <a:spcPct val="35000"/>
            </a:spcAft>
          </a:pPr>
          <a:r>
            <a:rPr lang="zh-TW" altLang="en-US" sz="4300" b="1" kern="1200" dirty="0">
              <a:solidFill>
                <a:srgbClr val="002060"/>
              </a:solidFill>
            </a:rPr>
            <a:t>認識輻射</a:t>
          </a:r>
          <a:endParaRPr lang="zh-TW" altLang="en-US" sz="4300" kern="1200" dirty="0"/>
        </a:p>
      </dsp:txBody>
      <dsp:txXfrm rot="10800000">
        <a:off x="1479469" y="1289"/>
        <a:ext cx="3482317" cy="1069940"/>
      </dsp:txXfrm>
    </dsp:sp>
    <dsp:sp modelId="{542227FE-9BB4-4CB2-936A-1B4D34CA9F64}">
      <dsp:nvSpPr>
        <dsp:cNvPr id="0" name=""/>
        <dsp:cNvSpPr/>
      </dsp:nvSpPr>
      <dsp:spPr>
        <a:xfrm>
          <a:off x="677013" y="1289"/>
          <a:ext cx="1069940" cy="1069940"/>
        </a:xfrm>
        <a:prstGeom prst="ellipse">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2562E-FD10-482C-8244-4231ED1D4BFF}">
      <dsp:nvSpPr>
        <dsp:cNvPr id="0" name=""/>
        <dsp:cNvSpPr/>
      </dsp:nvSpPr>
      <dsp:spPr>
        <a:xfrm rot="10800000">
          <a:off x="1211984" y="1390614"/>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63830" rIns="305816" bIns="163830" numCol="1" spcCol="1270" anchor="ctr" anchorCtr="0">
          <a:noAutofit/>
        </a:bodyPr>
        <a:lstStyle/>
        <a:p>
          <a:pPr lvl="0" algn="ctr" defTabSz="1911350">
            <a:lnSpc>
              <a:spcPct val="90000"/>
            </a:lnSpc>
            <a:spcBef>
              <a:spcPct val="0"/>
            </a:spcBef>
            <a:spcAft>
              <a:spcPct val="35000"/>
            </a:spcAft>
          </a:pPr>
          <a:endParaRPr lang="zh-TW" altLang="en-US" sz="4300" kern="1200" dirty="0"/>
        </a:p>
      </dsp:txBody>
      <dsp:txXfrm rot="10800000">
        <a:off x="1479469" y="1390614"/>
        <a:ext cx="3482317" cy="1069940"/>
      </dsp:txXfrm>
    </dsp:sp>
    <dsp:sp modelId="{5B14F198-3A93-484C-AB9C-03CCBB6FA41B}">
      <dsp:nvSpPr>
        <dsp:cNvPr id="0" name=""/>
        <dsp:cNvSpPr/>
      </dsp:nvSpPr>
      <dsp:spPr>
        <a:xfrm>
          <a:off x="677013" y="1390614"/>
          <a:ext cx="1069940" cy="1069940"/>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69A4BB60-5810-4392-A5E5-F8660943F028}">
      <dsp:nvSpPr>
        <dsp:cNvPr id="0" name=""/>
        <dsp:cNvSpPr/>
      </dsp:nvSpPr>
      <dsp:spPr>
        <a:xfrm rot="10800000">
          <a:off x="1211984" y="2779940"/>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63830" rIns="305816" bIns="163830" numCol="1" spcCol="1270" anchor="ctr" anchorCtr="0">
          <a:noAutofit/>
        </a:bodyPr>
        <a:lstStyle/>
        <a:p>
          <a:pPr lvl="0" algn="ctr" defTabSz="1911350">
            <a:lnSpc>
              <a:spcPct val="90000"/>
            </a:lnSpc>
            <a:spcBef>
              <a:spcPct val="0"/>
            </a:spcBef>
            <a:spcAft>
              <a:spcPct val="35000"/>
            </a:spcAft>
          </a:pPr>
          <a:endParaRPr lang="zh-TW" altLang="en-US" sz="4300" kern="1200" dirty="0"/>
        </a:p>
      </dsp:txBody>
      <dsp:txXfrm rot="10800000">
        <a:off x="1479469" y="2779940"/>
        <a:ext cx="3482317" cy="1069940"/>
      </dsp:txXfrm>
    </dsp:sp>
    <dsp:sp modelId="{77F6A1E6-E9C6-421A-A262-BB5DFECC0F16}">
      <dsp:nvSpPr>
        <dsp:cNvPr id="0" name=""/>
        <dsp:cNvSpPr/>
      </dsp:nvSpPr>
      <dsp:spPr>
        <a:xfrm>
          <a:off x="677013" y="2779940"/>
          <a:ext cx="1069940" cy="1069940"/>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E199-2BF9-4287-ACD8-B24CF24EA775}">
      <dsp:nvSpPr>
        <dsp:cNvPr id="0" name=""/>
        <dsp:cNvSpPr/>
      </dsp:nvSpPr>
      <dsp:spPr>
        <a:xfrm rot="10800000">
          <a:off x="1211984" y="1289"/>
          <a:ext cx="3749802" cy="1069940"/>
        </a:xfrm>
        <a:prstGeom prst="homePlate">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33350" rIns="248920" bIns="133350" numCol="1" spcCol="1270" anchor="ctr" anchorCtr="0">
          <a:noAutofit/>
        </a:bodyPr>
        <a:lstStyle/>
        <a:p>
          <a:pPr lvl="0" algn="ctr" defTabSz="1555750">
            <a:lnSpc>
              <a:spcPct val="90000"/>
            </a:lnSpc>
            <a:spcBef>
              <a:spcPct val="0"/>
            </a:spcBef>
            <a:spcAft>
              <a:spcPct val="35000"/>
            </a:spcAft>
          </a:pPr>
          <a:r>
            <a:rPr lang="zh-TW" altLang="en-US" sz="3500" b="1" kern="1200" dirty="0">
              <a:solidFill>
                <a:srgbClr val="002060"/>
              </a:solidFill>
            </a:rPr>
            <a:t>輻射從哪裡來</a:t>
          </a:r>
          <a:endParaRPr lang="zh-TW" altLang="en-US" sz="3500" kern="1200" dirty="0"/>
        </a:p>
      </dsp:txBody>
      <dsp:txXfrm rot="10800000">
        <a:off x="1479469" y="1289"/>
        <a:ext cx="3482317" cy="1069940"/>
      </dsp:txXfrm>
    </dsp:sp>
    <dsp:sp modelId="{542227FE-9BB4-4CB2-936A-1B4D34CA9F64}">
      <dsp:nvSpPr>
        <dsp:cNvPr id="0" name=""/>
        <dsp:cNvSpPr/>
      </dsp:nvSpPr>
      <dsp:spPr>
        <a:xfrm>
          <a:off x="677013" y="1289"/>
          <a:ext cx="1069940" cy="106994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2562E-FD10-482C-8244-4231ED1D4BFF}">
      <dsp:nvSpPr>
        <dsp:cNvPr id="0" name=""/>
        <dsp:cNvSpPr/>
      </dsp:nvSpPr>
      <dsp:spPr>
        <a:xfrm rot="10800000">
          <a:off x="1211984" y="1390614"/>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33350" rIns="248920" bIns="133350" numCol="1" spcCol="1270" anchor="ctr" anchorCtr="0">
          <a:noAutofit/>
        </a:bodyPr>
        <a:lstStyle/>
        <a:p>
          <a:pPr lvl="0" algn="ctr" defTabSz="1555750">
            <a:lnSpc>
              <a:spcPct val="90000"/>
            </a:lnSpc>
            <a:spcBef>
              <a:spcPct val="0"/>
            </a:spcBef>
            <a:spcAft>
              <a:spcPct val="35000"/>
            </a:spcAft>
          </a:pPr>
          <a:endParaRPr lang="zh-TW" altLang="en-US" sz="3500" kern="1200" dirty="0"/>
        </a:p>
      </dsp:txBody>
      <dsp:txXfrm rot="10800000">
        <a:off x="1479469" y="1390614"/>
        <a:ext cx="3482317" cy="1069940"/>
      </dsp:txXfrm>
    </dsp:sp>
    <dsp:sp modelId="{5B14F198-3A93-484C-AB9C-03CCBB6FA41B}">
      <dsp:nvSpPr>
        <dsp:cNvPr id="0" name=""/>
        <dsp:cNvSpPr/>
      </dsp:nvSpPr>
      <dsp:spPr>
        <a:xfrm>
          <a:off x="677013" y="1390614"/>
          <a:ext cx="1069940" cy="1069940"/>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69A4BB60-5810-4392-A5E5-F8660943F028}">
      <dsp:nvSpPr>
        <dsp:cNvPr id="0" name=""/>
        <dsp:cNvSpPr/>
      </dsp:nvSpPr>
      <dsp:spPr>
        <a:xfrm rot="10800000">
          <a:off x="1211984" y="2779940"/>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33350" rIns="248920" bIns="133350" numCol="1" spcCol="1270" anchor="ctr" anchorCtr="0">
          <a:noAutofit/>
        </a:bodyPr>
        <a:lstStyle/>
        <a:p>
          <a:pPr lvl="0" algn="ctr" defTabSz="1555750">
            <a:lnSpc>
              <a:spcPct val="90000"/>
            </a:lnSpc>
            <a:spcBef>
              <a:spcPct val="0"/>
            </a:spcBef>
            <a:spcAft>
              <a:spcPct val="35000"/>
            </a:spcAft>
          </a:pPr>
          <a:endParaRPr lang="zh-TW" altLang="en-US" sz="3500" kern="1200" dirty="0"/>
        </a:p>
      </dsp:txBody>
      <dsp:txXfrm rot="10800000">
        <a:off x="1479469" y="2779940"/>
        <a:ext cx="3482317" cy="1069940"/>
      </dsp:txXfrm>
    </dsp:sp>
    <dsp:sp modelId="{77F6A1E6-E9C6-421A-A262-BB5DFECC0F16}">
      <dsp:nvSpPr>
        <dsp:cNvPr id="0" name=""/>
        <dsp:cNvSpPr/>
      </dsp:nvSpPr>
      <dsp:spPr>
        <a:xfrm>
          <a:off x="677013" y="2779940"/>
          <a:ext cx="1069940" cy="1069940"/>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E199-2BF9-4287-ACD8-B24CF24EA775}">
      <dsp:nvSpPr>
        <dsp:cNvPr id="0" name=""/>
        <dsp:cNvSpPr/>
      </dsp:nvSpPr>
      <dsp:spPr>
        <a:xfrm rot="10800000">
          <a:off x="1211984" y="1289"/>
          <a:ext cx="3749802" cy="1069940"/>
        </a:xfrm>
        <a:prstGeom prst="homePlate">
          <a:avLst/>
        </a:prstGeom>
        <a:solidFill>
          <a:srgbClr val="9EED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56210" rIns="291592" bIns="156210" numCol="1" spcCol="1270" anchor="ctr" anchorCtr="0">
          <a:noAutofit/>
        </a:bodyPr>
        <a:lstStyle/>
        <a:p>
          <a:pPr lvl="0" algn="ctr" defTabSz="1822450">
            <a:lnSpc>
              <a:spcPct val="90000"/>
            </a:lnSpc>
            <a:spcBef>
              <a:spcPct val="0"/>
            </a:spcBef>
            <a:spcAft>
              <a:spcPct val="35000"/>
            </a:spcAft>
          </a:pPr>
          <a:r>
            <a:rPr lang="zh-TW" altLang="en-US" sz="4100" b="1" kern="1200" dirty="0">
              <a:solidFill>
                <a:srgbClr val="002060"/>
              </a:solidFill>
            </a:rPr>
            <a:t>輻射的應用</a:t>
          </a:r>
          <a:endParaRPr lang="zh-TW" altLang="en-US" sz="4100" kern="1200" dirty="0"/>
        </a:p>
      </dsp:txBody>
      <dsp:txXfrm rot="10800000">
        <a:off x="1479469" y="1289"/>
        <a:ext cx="3482317" cy="1069940"/>
      </dsp:txXfrm>
    </dsp:sp>
    <dsp:sp modelId="{542227FE-9BB4-4CB2-936A-1B4D34CA9F64}">
      <dsp:nvSpPr>
        <dsp:cNvPr id="0" name=""/>
        <dsp:cNvSpPr/>
      </dsp:nvSpPr>
      <dsp:spPr>
        <a:xfrm>
          <a:off x="677013" y="1289"/>
          <a:ext cx="1069940" cy="1069940"/>
        </a:xfrm>
        <a:prstGeom prst="ellipse">
          <a:avLst/>
        </a:prstGeom>
        <a:solidFill>
          <a:srgbClr val="0090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2562E-FD10-482C-8244-4231ED1D4BFF}">
      <dsp:nvSpPr>
        <dsp:cNvPr id="0" name=""/>
        <dsp:cNvSpPr/>
      </dsp:nvSpPr>
      <dsp:spPr>
        <a:xfrm rot="10800000">
          <a:off x="1211984" y="1390614"/>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56210" rIns="291592" bIns="156210" numCol="1" spcCol="1270" anchor="ctr" anchorCtr="0">
          <a:noAutofit/>
        </a:bodyPr>
        <a:lstStyle/>
        <a:p>
          <a:pPr lvl="0" algn="ctr" defTabSz="1822450">
            <a:lnSpc>
              <a:spcPct val="90000"/>
            </a:lnSpc>
            <a:spcBef>
              <a:spcPct val="0"/>
            </a:spcBef>
            <a:spcAft>
              <a:spcPct val="35000"/>
            </a:spcAft>
          </a:pPr>
          <a:endParaRPr lang="zh-TW" altLang="en-US" sz="4100" kern="1200" dirty="0"/>
        </a:p>
      </dsp:txBody>
      <dsp:txXfrm rot="10800000">
        <a:off x="1479469" y="1390614"/>
        <a:ext cx="3482317" cy="1069940"/>
      </dsp:txXfrm>
    </dsp:sp>
    <dsp:sp modelId="{5B14F198-3A93-484C-AB9C-03CCBB6FA41B}">
      <dsp:nvSpPr>
        <dsp:cNvPr id="0" name=""/>
        <dsp:cNvSpPr/>
      </dsp:nvSpPr>
      <dsp:spPr>
        <a:xfrm>
          <a:off x="677013" y="1390614"/>
          <a:ext cx="1069940" cy="1069940"/>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69A4BB60-5810-4392-A5E5-F8660943F028}">
      <dsp:nvSpPr>
        <dsp:cNvPr id="0" name=""/>
        <dsp:cNvSpPr/>
      </dsp:nvSpPr>
      <dsp:spPr>
        <a:xfrm rot="10800000">
          <a:off x="1211984" y="2779940"/>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56210" rIns="291592" bIns="156210" numCol="1" spcCol="1270" anchor="ctr" anchorCtr="0">
          <a:noAutofit/>
        </a:bodyPr>
        <a:lstStyle/>
        <a:p>
          <a:pPr lvl="0" algn="ctr" defTabSz="1822450">
            <a:lnSpc>
              <a:spcPct val="90000"/>
            </a:lnSpc>
            <a:spcBef>
              <a:spcPct val="0"/>
            </a:spcBef>
            <a:spcAft>
              <a:spcPct val="35000"/>
            </a:spcAft>
          </a:pPr>
          <a:endParaRPr lang="zh-TW" altLang="en-US" sz="4100" kern="1200" dirty="0"/>
        </a:p>
      </dsp:txBody>
      <dsp:txXfrm rot="10800000">
        <a:off x="1479469" y="2779940"/>
        <a:ext cx="3482317" cy="1069940"/>
      </dsp:txXfrm>
    </dsp:sp>
    <dsp:sp modelId="{77F6A1E6-E9C6-421A-A262-BB5DFECC0F16}">
      <dsp:nvSpPr>
        <dsp:cNvPr id="0" name=""/>
        <dsp:cNvSpPr/>
      </dsp:nvSpPr>
      <dsp:spPr>
        <a:xfrm>
          <a:off x="677013" y="2779940"/>
          <a:ext cx="1069940" cy="1069940"/>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E199-2BF9-4287-ACD8-B24CF24EA775}">
      <dsp:nvSpPr>
        <dsp:cNvPr id="0" name=""/>
        <dsp:cNvSpPr/>
      </dsp:nvSpPr>
      <dsp:spPr>
        <a:xfrm rot="10800000">
          <a:off x="1211984" y="1289"/>
          <a:ext cx="3749802" cy="1069940"/>
        </a:xfrm>
        <a:prstGeom prst="homePlate">
          <a:avLst/>
        </a:prstGeom>
        <a:solidFill>
          <a:srgbClr val="A1D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56210" rIns="291592" bIns="156210" numCol="1" spcCol="1270" anchor="ctr" anchorCtr="0">
          <a:noAutofit/>
        </a:bodyPr>
        <a:lstStyle/>
        <a:p>
          <a:pPr lvl="0" algn="ctr" defTabSz="1822450">
            <a:lnSpc>
              <a:spcPct val="90000"/>
            </a:lnSpc>
            <a:spcBef>
              <a:spcPct val="0"/>
            </a:spcBef>
            <a:spcAft>
              <a:spcPct val="35000"/>
            </a:spcAft>
          </a:pPr>
          <a:r>
            <a:rPr lang="zh-TW" altLang="en-US" sz="4100" b="1" kern="1200" dirty="0">
              <a:solidFill>
                <a:srgbClr val="002060"/>
              </a:solidFill>
            </a:rPr>
            <a:t>輻射的特性</a:t>
          </a:r>
          <a:endParaRPr lang="zh-TW" altLang="en-US" sz="4100" kern="1200" dirty="0"/>
        </a:p>
      </dsp:txBody>
      <dsp:txXfrm rot="10800000">
        <a:off x="1479469" y="1289"/>
        <a:ext cx="3482317" cy="1069940"/>
      </dsp:txXfrm>
    </dsp:sp>
    <dsp:sp modelId="{542227FE-9BB4-4CB2-936A-1B4D34CA9F64}">
      <dsp:nvSpPr>
        <dsp:cNvPr id="0" name=""/>
        <dsp:cNvSpPr/>
      </dsp:nvSpPr>
      <dsp:spPr>
        <a:xfrm>
          <a:off x="677013" y="1289"/>
          <a:ext cx="1069940" cy="1069940"/>
        </a:xfrm>
        <a:prstGeom prst="ellipse">
          <a:avLst/>
        </a:prstGeom>
        <a:solidFill>
          <a:srgbClr val="58B1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2562E-FD10-482C-8244-4231ED1D4BFF}">
      <dsp:nvSpPr>
        <dsp:cNvPr id="0" name=""/>
        <dsp:cNvSpPr/>
      </dsp:nvSpPr>
      <dsp:spPr>
        <a:xfrm rot="10800000">
          <a:off x="1211984" y="1390614"/>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56210" rIns="291592" bIns="156210" numCol="1" spcCol="1270" anchor="ctr" anchorCtr="0">
          <a:noAutofit/>
        </a:bodyPr>
        <a:lstStyle/>
        <a:p>
          <a:pPr lvl="0" algn="ctr" defTabSz="1822450">
            <a:lnSpc>
              <a:spcPct val="90000"/>
            </a:lnSpc>
            <a:spcBef>
              <a:spcPct val="0"/>
            </a:spcBef>
            <a:spcAft>
              <a:spcPct val="35000"/>
            </a:spcAft>
          </a:pPr>
          <a:endParaRPr lang="zh-TW" altLang="en-US" sz="4100" kern="1200" dirty="0"/>
        </a:p>
      </dsp:txBody>
      <dsp:txXfrm rot="10800000">
        <a:off x="1479469" y="1390614"/>
        <a:ext cx="3482317" cy="1069940"/>
      </dsp:txXfrm>
    </dsp:sp>
    <dsp:sp modelId="{5B14F198-3A93-484C-AB9C-03CCBB6FA41B}">
      <dsp:nvSpPr>
        <dsp:cNvPr id="0" name=""/>
        <dsp:cNvSpPr/>
      </dsp:nvSpPr>
      <dsp:spPr>
        <a:xfrm>
          <a:off x="677013" y="1390614"/>
          <a:ext cx="1069940" cy="1069940"/>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69A4BB60-5810-4392-A5E5-F8660943F028}">
      <dsp:nvSpPr>
        <dsp:cNvPr id="0" name=""/>
        <dsp:cNvSpPr/>
      </dsp:nvSpPr>
      <dsp:spPr>
        <a:xfrm rot="10800000">
          <a:off x="1211984" y="2779940"/>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56210" rIns="291592" bIns="156210" numCol="1" spcCol="1270" anchor="ctr" anchorCtr="0">
          <a:noAutofit/>
        </a:bodyPr>
        <a:lstStyle/>
        <a:p>
          <a:pPr lvl="0" algn="ctr" defTabSz="1822450">
            <a:lnSpc>
              <a:spcPct val="90000"/>
            </a:lnSpc>
            <a:spcBef>
              <a:spcPct val="0"/>
            </a:spcBef>
            <a:spcAft>
              <a:spcPct val="35000"/>
            </a:spcAft>
          </a:pPr>
          <a:endParaRPr lang="zh-TW" altLang="en-US" sz="4100" kern="1200" dirty="0"/>
        </a:p>
      </dsp:txBody>
      <dsp:txXfrm rot="10800000">
        <a:off x="1479469" y="2779940"/>
        <a:ext cx="3482317" cy="1069940"/>
      </dsp:txXfrm>
    </dsp:sp>
    <dsp:sp modelId="{77F6A1E6-E9C6-421A-A262-BB5DFECC0F16}">
      <dsp:nvSpPr>
        <dsp:cNvPr id="0" name=""/>
        <dsp:cNvSpPr/>
      </dsp:nvSpPr>
      <dsp:spPr>
        <a:xfrm>
          <a:off x="677013" y="2779940"/>
          <a:ext cx="1069940" cy="1069940"/>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E199-2BF9-4287-ACD8-B24CF24EA775}">
      <dsp:nvSpPr>
        <dsp:cNvPr id="0" name=""/>
        <dsp:cNvSpPr/>
      </dsp:nvSpPr>
      <dsp:spPr>
        <a:xfrm rot="10800000">
          <a:off x="1211984" y="1289"/>
          <a:ext cx="3749802" cy="1069940"/>
        </a:xfrm>
        <a:prstGeom prst="homePlate">
          <a:avLst/>
        </a:prstGeom>
        <a:solidFill>
          <a:srgbClr val="6CD3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63830" rIns="305816" bIns="163830" numCol="1" spcCol="1270" anchor="ctr" anchorCtr="0">
          <a:noAutofit/>
        </a:bodyPr>
        <a:lstStyle/>
        <a:p>
          <a:pPr lvl="0" algn="ctr" defTabSz="1911350">
            <a:lnSpc>
              <a:spcPct val="90000"/>
            </a:lnSpc>
            <a:spcBef>
              <a:spcPct val="0"/>
            </a:spcBef>
            <a:spcAft>
              <a:spcPct val="35000"/>
            </a:spcAft>
          </a:pPr>
          <a:r>
            <a:rPr lang="zh-TW" altLang="en-US" sz="4300" b="1" kern="1200" dirty="0">
              <a:solidFill>
                <a:srgbClr val="002060"/>
              </a:solidFill>
            </a:rPr>
            <a:t>輻射防護</a:t>
          </a:r>
          <a:endParaRPr lang="zh-TW" altLang="en-US" sz="4300" kern="1200" dirty="0"/>
        </a:p>
      </dsp:txBody>
      <dsp:txXfrm rot="10800000">
        <a:off x="1479469" y="1289"/>
        <a:ext cx="3482317" cy="1069940"/>
      </dsp:txXfrm>
    </dsp:sp>
    <dsp:sp modelId="{542227FE-9BB4-4CB2-936A-1B4D34CA9F64}">
      <dsp:nvSpPr>
        <dsp:cNvPr id="0" name=""/>
        <dsp:cNvSpPr/>
      </dsp:nvSpPr>
      <dsp:spPr>
        <a:xfrm>
          <a:off x="677013" y="1289"/>
          <a:ext cx="1069940" cy="1069940"/>
        </a:xfrm>
        <a:prstGeom prst="ellipse">
          <a:avLst/>
        </a:prstGeom>
        <a:solidFill>
          <a:srgbClr val="007A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2562E-FD10-482C-8244-4231ED1D4BFF}">
      <dsp:nvSpPr>
        <dsp:cNvPr id="0" name=""/>
        <dsp:cNvSpPr/>
      </dsp:nvSpPr>
      <dsp:spPr>
        <a:xfrm rot="10800000">
          <a:off x="1211984" y="1390614"/>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63830" rIns="305816" bIns="163830" numCol="1" spcCol="1270" anchor="ctr" anchorCtr="0">
          <a:noAutofit/>
        </a:bodyPr>
        <a:lstStyle/>
        <a:p>
          <a:pPr lvl="0" algn="ctr" defTabSz="1911350">
            <a:lnSpc>
              <a:spcPct val="90000"/>
            </a:lnSpc>
            <a:spcBef>
              <a:spcPct val="0"/>
            </a:spcBef>
            <a:spcAft>
              <a:spcPct val="35000"/>
            </a:spcAft>
          </a:pPr>
          <a:endParaRPr lang="zh-TW" altLang="en-US" sz="4300" kern="1200" dirty="0"/>
        </a:p>
      </dsp:txBody>
      <dsp:txXfrm rot="10800000">
        <a:off x="1479469" y="1390614"/>
        <a:ext cx="3482317" cy="1069940"/>
      </dsp:txXfrm>
    </dsp:sp>
    <dsp:sp modelId="{5B14F198-3A93-484C-AB9C-03CCBB6FA41B}">
      <dsp:nvSpPr>
        <dsp:cNvPr id="0" name=""/>
        <dsp:cNvSpPr/>
      </dsp:nvSpPr>
      <dsp:spPr>
        <a:xfrm>
          <a:off x="677013" y="1390614"/>
          <a:ext cx="1069940" cy="1069940"/>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69A4BB60-5810-4392-A5E5-F8660943F028}">
      <dsp:nvSpPr>
        <dsp:cNvPr id="0" name=""/>
        <dsp:cNvSpPr/>
      </dsp:nvSpPr>
      <dsp:spPr>
        <a:xfrm rot="10800000">
          <a:off x="1211984" y="2779940"/>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63830" rIns="305816" bIns="163830" numCol="1" spcCol="1270" anchor="ctr" anchorCtr="0">
          <a:noAutofit/>
        </a:bodyPr>
        <a:lstStyle/>
        <a:p>
          <a:pPr lvl="0" algn="ctr" defTabSz="1911350">
            <a:lnSpc>
              <a:spcPct val="90000"/>
            </a:lnSpc>
            <a:spcBef>
              <a:spcPct val="0"/>
            </a:spcBef>
            <a:spcAft>
              <a:spcPct val="35000"/>
            </a:spcAft>
          </a:pPr>
          <a:endParaRPr lang="zh-TW" altLang="en-US" sz="4300" kern="1200" dirty="0"/>
        </a:p>
      </dsp:txBody>
      <dsp:txXfrm rot="10800000">
        <a:off x="1479469" y="2779940"/>
        <a:ext cx="3482317" cy="1069940"/>
      </dsp:txXfrm>
    </dsp:sp>
    <dsp:sp modelId="{77F6A1E6-E9C6-421A-A262-BB5DFECC0F16}">
      <dsp:nvSpPr>
        <dsp:cNvPr id="0" name=""/>
        <dsp:cNvSpPr/>
      </dsp:nvSpPr>
      <dsp:spPr>
        <a:xfrm>
          <a:off x="677013" y="2779940"/>
          <a:ext cx="1069940" cy="1069940"/>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E199-2BF9-4287-ACD8-B24CF24EA775}">
      <dsp:nvSpPr>
        <dsp:cNvPr id="0" name=""/>
        <dsp:cNvSpPr/>
      </dsp:nvSpPr>
      <dsp:spPr>
        <a:xfrm rot="10800000">
          <a:off x="1211984" y="1289"/>
          <a:ext cx="3749802" cy="1069940"/>
        </a:xfrm>
        <a:prstGeom prst="homePlate">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63830" rIns="305816" bIns="163830" numCol="1" spcCol="1270" anchor="ctr" anchorCtr="0">
          <a:noAutofit/>
        </a:bodyPr>
        <a:lstStyle/>
        <a:p>
          <a:pPr lvl="0" algn="ctr" defTabSz="1911350">
            <a:lnSpc>
              <a:spcPct val="90000"/>
            </a:lnSpc>
            <a:spcBef>
              <a:spcPct val="0"/>
            </a:spcBef>
            <a:spcAft>
              <a:spcPct val="35000"/>
            </a:spcAft>
          </a:pPr>
          <a:r>
            <a:rPr lang="zh-TW" altLang="en-US" sz="4300" b="1" kern="1200" dirty="0">
              <a:solidFill>
                <a:srgbClr val="002060"/>
              </a:solidFill>
            </a:rPr>
            <a:t>結語</a:t>
          </a:r>
          <a:endParaRPr lang="zh-TW" altLang="en-US" sz="4300" kern="1200" dirty="0"/>
        </a:p>
      </dsp:txBody>
      <dsp:txXfrm rot="10800000">
        <a:off x="1479469" y="1289"/>
        <a:ext cx="3482317" cy="1069940"/>
      </dsp:txXfrm>
    </dsp:sp>
    <dsp:sp modelId="{542227FE-9BB4-4CB2-936A-1B4D34CA9F64}">
      <dsp:nvSpPr>
        <dsp:cNvPr id="0" name=""/>
        <dsp:cNvSpPr/>
      </dsp:nvSpPr>
      <dsp:spPr>
        <a:xfrm>
          <a:off x="677013" y="1289"/>
          <a:ext cx="1069940" cy="1069940"/>
        </a:xfrm>
        <a:prstGeom prst="ellipse">
          <a:avLst/>
        </a:prstGeom>
        <a:solidFill>
          <a:srgbClr val="6B6B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2562E-FD10-482C-8244-4231ED1D4BFF}">
      <dsp:nvSpPr>
        <dsp:cNvPr id="0" name=""/>
        <dsp:cNvSpPr/>
      </dsp:nvSpPr>
      <dsp:spPr>
        <a:xfrm rot="10800000">
          <a:off x="1211984" y="1390614"/>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63830" rIns="305816" bIns="163830" numCol="1" spcCol="1270" anchor="ctr" anchorCtr="0">
          <a:noAutofit/>
        </a:bodyPr>
        <a:lstStyle/>
        <a:p>
          <a:pPr lvl="0" algn="ctr" defTabSz="1911350">
            <a:lnSpc>
              <a:spcPct val="90000"/>
            </a:lnSpc>
            <a:spcBef>
              <a:spcPct val="0"/>
            </a:spcBef>
            <a:spcAft>
              <a:spcPct val="35000"/>
            </a:spcAft>
          </a:pPr>
          <a:endParaRPr lang="zh-TW" altLang="en-US" sz="4300" kern="1200" dirty="0"/>
        </a:p>
      </dsp:txBody>
      <dsp:txXfrm rot="10800000">
        <a:off x="1479469" y="1390614"/>
        <a:ext cx="3482317" cy="1069940"/>
      </dsp:txXfrm>
    </dsp:sp>
    <dsp:sp modelId="{5B14F198-3A93-484C-AB9C-03CCBB6FA41B}">
      <dsp:nvSpPr>
        <dsp:cNvPr id="0" name=""/>
        <dsp:cNvSpPr/>
      </dsp:nvSpPr>
      <dsp:spPr>
        <a:xfrm>
          <a:off x="677013" y="1390614"/>
          <a:ext cx="1069940" cy="1069940"/>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69A4BB60-5810-4392-A5E5-F8660943F028}">
      <dsp:nvSpPr>
        <dsp:cNvPr id="0" name=""/>
        <dsp:cNvSpPr/>
      </dsp:nvSpPr>
      <dsp:spPr>
        <a:xfrm rot="10800000">
          <a:off x="1211984" y="2779940"/>
          <a:ext cx="3749802" cy="1069940"/>
        </a:xfrm>
        <a:prstGeom prst="homePlat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814" tIns="163830" rIns="305816" bIns="163830" numCol="1" spcCol="1270" anchor="ctr" anchorCtr="0">
          <a:noAutofit/>
        </a:bodyPr>
        <a:lstStyle/>
        <a:p>
          <a:pPr lvl="0" algn="ctr" defTabSz="1911350">
            <a:lnSpc>
              <a:spcPct val="90000"/>
            </a:lnSpc>
            <a:spcBef>
              <a:spcPct val="0"/>
            </a:spcBef>
            <a:spcAft>
              <a:spcPct val="35000"/>
            </a:spcAft>
          </a:pPr>
          <a:endParaRPr lang="zh-TW" altLang="en-US" sz="4300" kern="1200" dirty="0"/>
        </a:p>
      </dsp:txBody>
      <dsp:txXfrm rot="10800000">
        <a:off x="1479469" y="2779940"/>
        <a:ext cx="3482317" cy="1069940"/>
      </dsp:txXfrm>
    </dsp:sp>
    <dsp:sp modelId="{77F6A1E6-E9C6-421A-A262-BB5DFECC0F16}">
      <dsp:nvSpPr>
        <dsp:cNvPr id="0" name=""/>
        <dsp:cNvSpPr/>
      </dsp:nvSpPr>
      <dsp:spPr>
        <a:xfrm>
          <a:off x="677013" y="2779940"/>
          <a:ext cx="1069940" cy="1069940"/>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1543" cy="339884"/>
          </a:xfrm>
          <a:prstGeom prst="rect">
            <a:avLst/>
          </a:prstGeom>
        </p:spPr>
        <p:txBody>
          <a:bodyPr vert="horz" lIns="91411" tIns="45706" rIns="91411" bIns="45706" rtlCol="0"/>
          <a:lstStyle>
            <a:lvl1pPr algn="l">
              <a:defRPr sz="1200"/>
            </a:lvl1pPr>
          </a:lstStyle>
          <a:p>
            <a:endParaRPr lang="zh-TW" altLang="en-US"/>
          </a:p>
        </p:txBody>
      </p:sp>
      <p:sp>
        <p:nvSpPr>
          <p:cNvPr id="3" name="日期版面配置區 2"/>
          <p:cNvSpPr>
            <a:spLocks noGrp="1"/>
          </p:cNvSpPr>
          <p:nvPr>
            <p:ph type="dt" idx="1"/>
          </p:nvPr>
        </p:nvSpPr>
        <p:spPr>
          <a:xfrm>
            <a:off x="5623374" y="0"/>
            <a:ext cx="4301543" cy="339884"/>
          </a:xfrm>
          <a:prstGeom prst="rect">
            <a:avLst/>
          </a:prstGeom>
        </p:spPr>
        <p:txBody>
          <a:bodyPr vert="horz" lIns="91411" tIns="45706" rIns="91411" bIns="45706" rtlCol="0"/>
          <a:lstStyle>
            <a:lvl1pPr algn="r">
              <a:defRPr sz="1200"/>
            </a:lvl1pPr>
          </a:lstStyle>
          <a:p>
            <a:fld id="{67E45AD7-E597-4913-B7D4-A84B947D45F8}" type="datetimeFigureOut">
              <a:rPr lang="zh-TW" altLang="en-US" smtClean="0"/>
              <a:t>2020/3/24</a:t>
            </a:fld>
            <a:endParaRPr lang="zh-TW" altLang="en-US"/>
          </a:p>
        </p:txBody>
      </p:sp>
      <p:sp>
        <p:nvSpPr>
          <p:cNvPr id="4" name="投影片圖像版面配置區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11" tIns="45706" rIns="91411" bIns="45706" rtlCol="0" anchor="ctr"/>
          <a:lstStyle/>
          <a:p>
            <a:endParaRPr lang="zh-TW" altLang="en-US"/>
          </a:p>
        </p:txBody>
      </p:sp>
      <p:sp>
        <p:nvSpPr>
          <p:cNvPr id="5" name="備忘稿版面配置區 4"/>
          <p:cNvSpPr>
            <a:spLocks noGrp="1"/>
          </p:cNvSpPr>
          <p:nvPr>
            <p:ph type="body" sz="quarter" idx="3"/>
          </p:nvPr>
        </p:nvSpPr>
        <p:spPr>
          <a:xfrm>
            <a:off x="992665" y="3228896"/>
            <a:ext cx="7941310" cy="3058954"/>
          </a:xfrm>
          <a:prstGeom prst="rect">
            <a:avLst/>
          </a:prstGeom>
        </p:spPr>
        <p:txBody>
          <a:bodyPr vert="horz" lIns="91411" tIns="45706" rIns="91411" bIns="45706"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6456218"/>
            <a:ext cx="4301543" cy="339884"/>
          </a:xfrm>
          <a:prstGeom prst="rect">
            <a:avLst/>
          </a:prstGeom>
        </p:spPr>
        <p:txBody>
          <a:bodyPr vert="horz" lIns="91411" tIns="45706" rIns="91411" bIns="45706"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3374" y="6456218"/>
            <a:ext cx="4301543" cy="339884"/>
          </a:xfrm>
          <a:prstGeom prst="rect">
            <a:avLst/>
          </a:prstGeom>
        </p:spPr>
        <p:txBody>
          <a:bodyPr vert="horz" lIns="91411" tIns="45706" rIns="91411" bIns="45706" rtlCol="0" anchor="b"/>
          <a:lstStyle>
            <a:lvl1pPr algn="r">
              <a:defRPr sz="1200"/>
            </a:lvl1pPr>
          </a:lstStyle>
          <a:p>
            <a:fld id="{A93AC470-A4EC-4B2F-A48B-B15C1929D951}" type="slidenum">
              <a:rPr lang="zh-TW" altLang="en-US" smtClean="0"/>
              <a:t>‹#›</a:t>
            </a:fld>
            <a:endParaRPr lang="zh-TW" altLang="en-US"/>
          </a:p>
        </p:txBody>
      </p:sp>
    </p:spTree>
    <p:extLst>
      <p:ext uri="{BB962C8B-B14F-4D97-AF65-F5344CB8AC3E}">
        <p14:creationId xmlns:p14="http://schemas.microsoft.com/office/powerpoint/2010/main" val="1928926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1</a:t>
            </a:fld>
            <a:endParaRPr lang="zh-TW" altLang="en-US"/>
          </a:p>
        </p:txBody>
      </p:sp>
    </p:spTree>
    <p:extLst>
      <p:ext uri="{BB962C8B-B14F-4D97-AF65-F5344CB8AC3E}">
        <p14:creationId xmlns:p14="http://schemas.microsoft.com/office/powerpoint/2010/main" val="3561546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14</a:t>
            </a:fld>
            <a:endParaRPr lang="zh-TW" altLang="en-US"/>
          </a:p>
        </p:txBody>
      </p:sp>
    </p:spTree>
    <p:extLst>
      <p:ext uri="{BB962C8B-B14F-4D97-AF65-F5344CB8AC3E}">
        <p14:creationId xmlns:p14="http://schemas.microsoft.com/office/powerpoint/2010/main" val="2060354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影像版面配置區 1"/>
          <p:cNvSpPr>
            <a:spLocks noGrp="1" noRot="1" noChangeAspect="1" noTextEdit="1"/>
          </p:cNvSpPr>
          <p:nvPr>
            <p:ph type="sldImg"/>
          </p:nvPr>
        </p:nvSpPr>
        <p:spPr>
          <a:ln/>
        </p:spPr>
      </p:sp>
      <p:sp>
        <p:nvSpPr>
          <p:cNvPr id="327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277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FC1A36-FBF1-4D51-99C6-B79971048C10}" type="slidenum">
              <a:rPr lang="en-US" altLang="zh-TW" smtClean="0"/>
              <a:pPr/>
              <a:t>15</a:t>
            </a:fld>
            <a:endParaRPr lang="en-US" altLang="zh-TW"/>
          </a:p>
        </p:txBody>
      </p:sp>
    </p:spTree>
    <p:extLst>
      <p:ext uri="{BB962C8B-B14F-4D97-AF65-F5344CB8AC3E}">
        <p14:creationId xmlns:p14="http://schemas.microsoft.com/office/powerpoint/2010/main" val="1372181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影像版面配置區 1"/>
          <p:cNvSpPr>
            <a:spLocks noGrp="1" noRot="1" noChangeAspect="1" noTextEdit="1"/>
          </p:cNvSpPr>
          <p:nvPr>
            <p:ph type="sldImg"/>
          </p:nvPr>
        </p:nvSpPr>
        <p:spPr>
          <a:ln/>
        </p:spPr>
      </p:sp>
      <p:sp>
        <p:nvSpPr>
          <p:cNvPr id="35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584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16B1C11-35EA-4816-A1CE-068CEAEF240E}" type="slidenum">
              <a:rPr lang="en-US" altLang="zh-TW" smtClean="0"/>
              <a:pPr/>
              <a:t>17</a:t>
            </a:fld>
            <a:endParaRPr lang="en-US" altLang="zh-TW"/>
          </a:p>
        </p:txBody>
      </p:sp>
    </p:spTree>
    <p:extLst>
      <p:ext uri="{BB962C8B-B14F-4D97-AF65-F5344CB8AC3E}">
        <p14:creationId xmlns:p14="http://schemas.microsoft.com/office/powerpoint/2010/main" val="1714756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影像版面配置區 1"/>
          <p:cNvSpPr>
            <a:spLocks noGrp="1" noRot="1" noChangeAspect="1" noTextEdit="1"/>
          </p:cNvSpPr>
          <p:nvPr>
            <p:ph type="sldImg"/>
          </p:nvPr>
        </p:nvSpPr>
        <p:spPr>
          <a:ln/>
        </p:spPr>
      </p:sp>
      <p:sp>
        <p:nvSpPr>
          <p:cNvPr id="37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Calibri" panose="020F0502020204030204" pitchFamily="34" charset="0"/>
              <a:buAutoNum type="arabicPeriod"/>
            </a:pPr>
            <a:endParaRPr lang="zh-TW" altLang="en-US" dirty="0">
              <a:latin typeface="微軟正黑體" panose="020B0604030504040204" pitchFamily="34" charset="-120"/>
              <a:ea typeface="微軟正黑體" panose="020B0604030504040204" pitchFamily="34" charset="-120"/>
            </a:endParaRPr>
          </a:p>
        </p:txBody>
      </p:sp>
      <p:sp>
        <p:nvSpPr>
          <p:cNvPr id="378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9FD0D16-68B3-4A68-9731-A7816BA70290}" type="slidenum">
              <a:rPr lang="en-US" altLang="zh-TW" smtClean="0"/>
              <a:pPr/>
              <a:t>18</a:t>
            </a:fld>
            <a:endParaRPr lang="en-US" altLang="zh-TW"/>
          </a:p>
        </p:txBody>
      </p:sp>
    </p:spTree>
    <p:extLst>
      <p:ext uri="{BB962C8B-B14F-4D97-AF65-F5344CB8AC3E}">
        <p14:creationId xmlns:p14="http://schemas.microsoft.com/office/powerpoint/2010/main" val="400358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影像版面配置區 1"/>
          <p:cNvSpPr>
            <a:spLocks noGrp="1" noRot="1" noChangeAspect="1" noTextEdit="1"/>
          </p:cNvSpPr>
          <p:nvPr>
            <p:ph type="sldImg"/>
          </p:nvPr>
        </p:nvSpPr>
        <p:spPr>
          <a:ln/>
        </p:spPr>
      </p:sp>
      <p:sp>
        <p:nvSpPr>
          <p:cNvPr id="399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anose="020B0604020202020204" pitchFamily="34" charset="0"/>
              <a:ea typeface="新細明體" panose="02020500000000000000" pitchFamily="18" charset="-120"/>
            </a:endParaRPr>
          </a:p>
        </p:txBody>
      </p:sp>
      <p:sp>
        <p:nvSpPr>
          <p:cNvPr id="399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2536DAA-B299-4111-875E-47C203EB40C3}" type="slidenum">
              <a:rPr lang="en-US" altLang="zh-TW" smtClean="0"/>
              <a:pPr/>
              <a:t>19</a:t>
            </a:fld>
            <a:endParaRPr lang="en-US" altLang="zh-TW"/>
          </a:p>
        </p:txBody>
      </p:sp>
    </p:spTree>
    <p:extLst>
      <p:ext uri="{BB962C8B-B14F-4D97-AF65-F5344CB8AC3E}">
        <p14:creationId xmlns:p14="http://schemas.microsoft.com/office/powerpoint/2010/main" val="3771799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影像版面配置區 1"/>
          <p:cNvSpPr>
            <a:spLocks noGrp="1" noRot="1" noChangeAspect="1" noTextEdit="1"/>
          </p:cNvSpPr>
          <p:nvPr>
            <p:ph type="sldImg"/>
          </p:nvPr>
        </p:nvSpPr>
        <p:spPr>
          <a:ln/>
        </p:spPr>
      </p:sp>
      <p:sp>
        <p:nvSpPr>
          <p:cNvPr id="419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Calibri" panose="020F0502020204030204" pitchFamily="34" charset="0"/>
              <a:buAutoNum type="arabicPeriod"/>
            </a:pPr>
            <a:endParaRPr lang="zh-TW" altLang="en-US" dirty="0">
              <a:latin typeface="Arial" panose="020B0604020202020204" pitchFamily="34" charset="0"/>
              <a:ea typeface="新細明體" panose="02020500000000000000" pitchFamily="18" charset="-120"/>
            </a:endParaRPr>
          </a:p>
        </p:txBody>
      </p:sp>
      <p:sp>
        <p:nvSpPr>
          <p:cNvPr id="4198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E0769-3E4F-4485-A548-0EFD50D24128}" type="slidenum">
              <a:rPr lang="en-US" altLang="zh-TW" smtClean="0"/>
              <a:pPr/>
              <a:t>20</a:t>
            </a:fld>
            <a:endParaRPr lang="en-US" altLang="zh-TW"/>
          </a:p>
        </p:txBody>
      </p:sp>
    </p:spTree>
    <p:extLst>
      <p:ext uri="{BB962C8B-B14F-4D97-AF65-F5344CB8AC3E}">
        <p14:creationId xmlns:p14="http://schemas.microsoft.com/office/powerpoint/2010/main" val="3910730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影像版面配置區 1"/>
          <p:cNvSpPr>
            <a:spLocks noGrp="1" noRot="1" noChangeAspect="1" noTextEdit="1"/>
          </p:cNvSpPr>
          <p:nvPr>
            <p:ph type="sldImg"/>
          </p:nvPr>
        </p:nvSpPr>
        <p:spPr>
          <a:ln/>
        </p:spPr>
      </p:sp>
      <p:sp>
        <p:nvSpPr>
          <p:cNvPr id="44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anose="020B0604020202020204" pitchFamily="34" charset="0"/>
              <a:ea typeface="新細明體" panose="02020500000000000000" pitchFamily="18" charset="-120"/>
            </a:endParaRPr>
          </a:p>
        </p:txBody>
      </p:sp>
      <p:sp>
        <p:nvSpPr>
          <p:cNvPr id="4403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34FCC03-29BF-4433-9CC1-183F90D60656}" type="slidenum">
              <a:rPr lang="en-US" altLang="zh-TW" smtClean="0"/>
              <a:pPr/>
              <a:t>21</a:t>
            </a:fld>
            <a:endParaRPr lang="en-US" altLang="zh-TW"/>
          </a:p>
        </p:txBody>
      </p:sp>
    </p:spTree>
    <p:extLst>
      <p:ext uri="{BB962C8B-B14F-4D97-AF65-F5344CB8AC3E}">
        <p14:creationId xmlns:p14="http://schemas.microsoft.com/office/powerpoint/2010/main" val="210100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影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mj-lt"/>
              <a:buAutoNum type="arabicPeriod"/>
            </a:pPr>
            <a:endParaRPr lang="en-US" altLang="zh-TW" b="1" dirty="0">
              <a:latin typeface="Arial" panose="020B0604020202020204" pitchFamily="34" charset="0"/>
              <a:ea typeface="新細明體" panose="02020500000000000000" pitchFamily="18" charset="-120"/>
            </a:endParaRPr>
          </a:p>
        </p:txBody>
      </p:sp>
      <p:sp>
        <p:nvSpPr>
          <p:cNvPr id="4608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6958070-7C1C-4EF2-9EE8-CD8FA379B7DE}" type="slidenum">
              <a:rPr lang="en-US" altLang="zh-TW" smtClean="0"/>
              <a:pPr/>
              <a:t>22</a:t>
            </a:fld>
            <a:endParaRPr lang="en-US" altLang="zh-TW"/>
          </a:p>
        </p:txBody>
      </p:sp>
    </p:spTree>
    <p:extLst>
      <p:ext uri="{BB962C8B-B14F-4D97-AF65-F5344CB8AC3E}">
        <p14:creationId xmlns:p14="http://schemas.microsoft.com/office/powerpoint/2010/main" val="2150806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影像版面配置區 1"/>
          <p:cNvSpPr>
            <a:spLocks noGrp="1" noRot="1" noChangeAspect="1" noTextEdit="1"/>
          </p:cNvSpPr>
          <p:nvPr>
            <p:ph type="sldImg"/>
          </p:nvPr>
        </p:nvSpPr>
        <p:spPr>
          <a:ln/>
        </p:spPr>
      </p:sp>
      <p:sp>
        <p:nvSpPr>
          <p:cNvPr id="48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mj-lt"/>
              <a:buAutoNum type="arabicPeriod"/>
            </a:pPr>
            <a:endParaRPr lang="en-US" altLang="zh-TW" sz="1400" dirty="0">
              <a:latin typeface="微軟正黑體" panose="020B0604030504040204" pitchFamily="34" charset="-120"/>
              <a:ea typeface="微軟正黑體" panose="020B0604030504040204" pitchFamily="34" charset="-120"/>
            </a:endParaRPr>
          </a:p>
        </p:txBody>
      </p:sp>
      <p:sp>
        <p:nvSpPr>
          <p:cNvPr id="4813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4E9A8E2-8B73-4CED-8925-DD70BAAAA644}" type="slidenum">
              <a:rPr lang="en-US" altLang="zh-TW" smtClean="0"/>
              <a:pPr/>
              <a:t>23</a:t>
            </a:fld>
            <a:endParaRPr lang="en-US" altLang="zh-TW"/>
          </a:p>
        </p:txBody>
      </p:sp>
    </p:spTree>
    <p:extLst>
      <p:ext uri="{BB962C8B-B14F-4D97-AF65-F5344CB8AC3E}">
        <p14:creationId xmlns:p14="http://schemas.microsoft.com/office/powerpoint/2010/main" val="2063861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影像版面配置區 1"/>
          <p:cNvSpPr>
            <a:spLocks noGrp="1" noRot="1" noChangeAspect="1" noTextEdit="1"/>
          </p:cNvSpPr>
          <p:nvPr>
            <p:ph type="sldImg"/>
          </p:nvPr>
        </p:nvSpPr>
        <p:spPr>
          <a:ln/>
        </p:spPr>
      </p:sp>
      <p:sp>
        <p:nvSpPr>
          <p:cNvPr id="501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zh-TW" altLang="en-US" dirty="0">
              <a:latin typeface="Arial" panose="020B0604020202020204" pitchFamily="34" charset="0"/>
              <a:ea typeface="新細明體" panose="02020500000000000000" pitchFamily="18" charset="-120"/>
            </a:endParaRPr>
          </a:p>
        </p:txBody>
      </p:sp>
      <p:sp>
        <p:nvSpPr>
          <p:cNvPr id="501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9693728-7526-4884-81F4-8B6C5A893A6C}" type="slidenum">
              <a:rPr lang="en-US" altLang="zh-TW" smtClean="0"/>
              <a:pPr/>
              <a:t>24</a:t>
            </a:fld>
            <a:endParaRPr lang="en-US" altLang="zh-TW"/>
          </a:p>
        </p:txBody>
      </p:sp>
    </p:spTree>
    <p:extLst>
      <p:ext uri="{BB962C8B-B14F-4D97-AF65-F5344CB8AC3E}">
        <p14:creationId xmlns:p14="http://schemas.microsoft.com/office/powerpoint/2010/main" val="281491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a:ln/>
        </p:spPr>
      </p:sp>
      <p:sp>
        <p:nvSpPr>
          <p:cNvPr id="66563" name="備忘稿版面配置區 2"/>
          <p:cNvSpPr>
            <a:spLocks noGrp="1"/>
          </p:cNvSpPr>
          <p:nvPr>
            <p:ph type="body" idx="1"/>
          </p:nvPr>
        </p:nvSpPr>
        <p:spPr>
          <a:noFill/>
        </p:spPr>
        <p:txBody>
          <a:bodyPr/>
          <a:lstStyle/>
          <a:p>
            <a:endParaRPr lang="zh-TW" altLang="en-US">
              <a:latin typeface="Arial" charset="0"/>
            </a:endParaRPr>
          </a:p>
        </p:txBody>
      </p:sp>
      <p:sp>
        <p:nvSpPr>
          <p:cNvPr id="66564" name="投影片編號版面配置區 3"/>
          <p:cNvSpPr>
            <a:spLocks noGrp="1"/>
          </p:cNvSpPr>
          <p:nvPr>
            <p:ph type="sldNum" sz="quarter" idx="5"/>
          </p:nvPr>
        </p:nvSpPr>
        <p:spPr>
          <a:noFill/>
        </p:spPr>
        <p:txBody>
          <a:bodyPr/>
          <a:lstStyle>
            <a:lvl1pPr>
              <a:defRPr kumimoji="1">
                <a:solidFill>
                  <a:schemeClr val="tx1"/>
                </a:solidFill>
                <a:latin typeface="Arial" charset="0"/>
                <a:ea typeface="新細明體" pitchFamily="18" charset="-120"/>
              </a:defRPr>
            </a:lvl1pPr>
            <a:lvl2pPr marL="769700" indent="-295184">
              <a:defRPr kumimoji="1">
                <a:solidFill>
                  <a:schemeClr val="tx1"/>
                </a:solidFill>
                <a:latin typeface="Arial" charset="0"/>
                <a:ea typeface="新細明體" pitchFamily="18" charset="-120"/>
              </a:defRPr>
            </a:lvl2pPr>
            <a:lvl3pPr marL="1183910" indent="-236466">
              <a:defRPr kumimoji="1">
                <a:solidFill>
                  <a:schemeClr val="tx1"/>
                </a:solidFill>
                <a:latin typeface="Arial" charset="0"/>
                <a:ea typeface="新細明體" pitchFamily="18" charset="-120"/>
              </a:defRPr>
            </a:lvl3pPr>
            <a:lvl4pPr marL="1656839" indent="-236466">
              <a:defRPr kumimoji="1">
                <a:solidFill>
                  <a:schemeClr val="tx1"/>
                </a:solidFill>
                <a:latin typeface="Arial" charset="0"/>
                <a:ea typeface="新細明體" pitchFamily="18" charset="-120"/>
              </a:defRPr>
            </a:lvl4pPr>
            <a:lvl5pPr marL="2131357" indent="-236466">
              <a:defRPr kumimoji="1">
                <a:solidFill>
                  <a:schemeClr val="tx1"/>
                </a:solidFill>
                <a:latin typeface="Arial" charset="0"/>
                <a:ea typeface="新細明體" pitchFamily="18" charset="-120"/>
              </a:defRPr>
            </a:lvl5pPr>
            <a:lvl6pPr marL="2588415" indent="-236466" eaLnBrk="0" fontAlgn="base" hangingPunct="0">
              <a:spcBef>
                <a:spcPct val="0"/>
              </a:spcBef>
              <a:spcAft>
                <a:spcPct val="0"/>
              </a:spcAft>
              <a:defRPr kumimoji="1">
                <a:solidFill>
                  <a:schemeClr val="tx1"/>
                </a:solidFill>
                <a:latin typeface="Arial" charset="0"/>
                <a:ea typeface="新細明體" pitchFamily="18" charset="-120"/>
              </a:defRPr>
            </a:lvl6pPr>
            <a:lvl7pPr marL="3045475" indent="-236466" eaLnBrk="0" fontAlgn="base" hangingPunct="0">
              <a:spcBef>
                <a:spcPct val="0"/>
              </a:spcBef>
              <a:spcAft>
                <a:spcPct val="0"/>
              </a:spcAft>
              <a:defRPr kumimoji="1">
                <a:solidFill>
                  <a:schemeClr val="tx1"/>
                </a:solidFill>
                <a:latin typeface="Arial" charset="0"/>
                <a:ea typeface="新細明體" pitchFamily="18" charset="-120"/>
              </a:defRPr>
            </a:lvl7pPr>
            <a:lvl8pPr marL="3502533" indent="-236466" eaLnBrk="0" fontAlgn="base" hangingPunct="0">
              <a:spcBef>
                <a:spcPct val="0"/>
              </a:spcBef>
              <a:spcAft>
                <a:spcPct val="0"/>
              </a:spcAft>
              <a:defRPr kumimoji="1">
                <a:solidFill>
                  <a:schemeClr val="tx1"/>
                </a:solidFill>
                <a:latin typeface="Arial" charset="0"/>
                <a:ea typeface="新細明體" pitchFamily="18" charset="-120"/>
              </a:defRPr>
            </a:lvl8pPr>
            <a:lvl9pPr marL="3959593" indent="-236466" eaLnBrk="0" fontAlgn="base" hangingPunct="0">
              <a:spcBef>
                <a:spcPct val="0"/>
              </a:spcBef>
              <a:spcAft>
                <a:spcPct val="0"/>
              </a:spcAft>
              <a:defRPr kumimoji="1">
                <a:solidFill>
                  <a:schemeClr val="tx1"/>
                </a:solidFill>
                <a:latin typeface="Arial" charset="0"/>
                <a:ea typeface="新細明體" pitchFamily="18" charset="-120"/>
              </a:defRPr>
            </a:lvl9pPr>
          </a:lstStyle>
          <a:p>
            <a:fld id="{3FEC3CC7-3994-40C1-A60E-5A02A1A9D0E6}" type="slidenum">
              <a:rPr lang="zh-TW" altLang="en-US">
                <a:solidFill>
                  <a:prstClr val="black"/>
                </a:solidFill>
              </a:rPr>
              <a:pPr/>
              <a:t>2</a:t>
            </a:fld>
            <a:endParaRPr lang="en-US" altLang="zh-TW">
              <a:solidFill>
                <a:prstClr val="black"/>
              </a:solidFill>
            </a:endParaRPr>
          </a:p>
        </p:txBody>
      </p:sp>
    </p:spTree>
    <p:extLst>
      <p:ext uri="{BB962C8B-B14F-4D97-AF65-F5344CB8AC3E}">
        <p14:creationId xmlns:p14="http://schemas.microsoft.com/office/powerpoint/2010/main" val="250639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影像版面配置區 1"/>
          <p:cNvSpPr>
            <a:spLocks noGrp="1" noRot="1" noChangeAspect="1" noTextEdit="1"/>
          </p:cNvSpPr>
          <p:nvPr>
            <p:ph type="sldImg"/>
          </p:nvPr>
        </p:nvSpPr>
        <p:spPr>
          <a:ln/>
        </p:spPr>
      </p:sp>
      <p:sp>
        <p:nvSpPr>
          <p:cNvPr id="5222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5222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99B7C6E-23A6-473B-A078-C9D6A7387C0D}" type="slidenum">
              <a:rPr lang="en-US" altLang="zh-TW" smtClean="0"/>
              <a:pPr/>
              <a:t>25</a:t>
            </a:fld>
            <a:endParaRPr lang="en-US" altLang="zh-TW"/>
          </a:p>
        </p:txBody>
      </p:sp>
    </p:spTree>
    <p:extLst>
      <p:ext uri="{BB962C8B-B14F-4D97-AF65-F5344CB8AC3E}">
        <p14:creationId xmlns:p14="http://schemas.microsoft.com/office/powerpoint/2010/main" val="856068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影像版面配置區 1"/>
          <p:cNvSpPr>
            <a:spLocks noGrp="1" noRot="1" noChangeAspect="1" noTextEdit="1"/>
          </p:cNvSpPr>
          <p:nvPr>
            <p:ph type="sldImg"/>
          </p:nvPr>
        </p:nvSpPr>
        <p:spPr>
          <a:ln/>
        </p:spPr>
      </p:sp>
      <p:sp>
        <p:nvSpPr>
          <p:cNvPr id="542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zh-TW" dirty="0">
              <a:latin typeface="微軟正黑體" panose="020B0604030504040204" pitchFamily="34" charset="-120"/>
              <a:ea typeface="微軟正黑體" panose="020B0604030504040204" pitchFamily="34" charset="-120"/>
            </a:endParaRPr>
          </a:p>
        </p:txBody>
      </p:sp>
      <p:sp>
        <p:nvSpPr>
          <p:cNvPr id="5427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0AA2680-9D73-4AB6-8AAD-7919E6CFC59A}" type="slidenum">
              <a:rPr lang="en-US" altLang="zh-TW" smtClean="0"/>
              <a:pPr/>
              <a:t>26</a:t>
            </a:fld>
            <a:endParaRPr lang="en-US" altLang="zh-TW"/>
          </a:p>
        </p:txBody>
      </p:sp>
    </p:spTree>
    <p:extLst>
      <p:ext uri="{BB962C8B-B14F-4D97-AF65-F5344CB8AC3E}">
        <p14:creationId xmlns:p14="http://schemas.microsoft.com/office/powerpoint/2010/main" val="843676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影像版面配置區 1"/>
          <p:cNvSpPr>
            <a:spLocks noGrp="1" noRot="1" noChangeAspect="1" noTextEdit="1"/>
          </p:cNvSpPr>
          <p:nvPr>
            <p:ph type="sldImg"/>
          </p:nvPr>
        </p:nvSpPr>
        <p:spPr>
          <a:ln/>
        </p:spPr>
      </p:sp>
      <p:sp>
        <p:nvSpPr>
          <p:cNvPr id="58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837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D4E7D0A-AE0F-4123-8FF9-B7EF935755D5}" type="slidenum">
              <a:rPr lang="en-US" altLang="zh-TW" smtClean="0"/>
              <a:pPr/>
              <a:t>27</a:t>
            </a:fld>
            <a:endParaRPr lang="en-US" altLang="zh-TW"/>
          </a:p>
        </p:txBody>
      </p:sp>
    </p:spTree>
    <p:extLst>
      <p:ext uri="{BB962C8B-B14F-4D97-AF65-F5344CB8AC3E}">
        <p14:creationId xmlns:p14="http://schemas.microsoft.com/office/powerpoint/2010/main" val="1777689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影像版面配置區 1"/>
          <p:cNvSpPr>
            <a:spLocks noGrp="1" noRot="1" noChangeAspect="1" noTextEdit="1"/>
          </p:cNvSpPr>
          <p:nvPr>
            <p:ph type="sldImg"/>
          </p:nvPr>
        </p:nvSpPr>
        <p:spPr>
          <a:ln/>
        </p:spPr>
      </p:sp>
      <p:sp>
        <p:nvSpPr>
          <p:cNvPr id="645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anose="020B0604020202020204" pitchFamily="34" charset="0"/>
              <a:ea typeface="新細明體" panose="02020500000000000000" pitchFamily="18" charset="-120"/>
            </a:endParaRPr>
          </a:p>
        </p:txBody>
      </p:sp>
      <p:sp>
        <p:nvSpPr>
          <p:cNvPr id="645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5750727-91C4-4417-AD72-6B013E8A05DE}" type="slidenum">
              <a:rPr lang="en-US" altLang="zh-TW" smtClean="0"/>
              <a:pPr/>
              <a:t>32</a:t>
            </a:fld>
            <a:endParaRPr lang="en-US" altLang="zh-TW"/>
          </a:p>
        </p:txBody>
      </p:sp>
    </p:spTree>
    <p:extLst>
      <p:ext uri="{BB962C8B-B14F-4D97-AF65-F5344CB8AC3E}">
        <p14:creationId xmlns:p14="http://schemas.microsoft.com/office/powerpoint/2010/main" val="164985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影像版面配置區 1"/>
          <p:cNvSpPr>
            <a:spLocks noGrp="1" noRot="1" noChangeAspect="1" noTextEdit="1"/>
          </p:cNvSpPr>
          <p:nvPr>
            <p:ph type="sldImg"/>
          </p:nvPr>
        </p:nvSpPr>
        <p:spPr>
          <a:ln/>
        </p:spPr>
      </p:sp>
      <p:sp>
        <p:nvSpPr>
          <p:cNvPr id="665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anose="020B0604020202020204" pitchFamily="34" charset="0"/>
              <a:ea typeface="新細明體" panose="02020500000000000000" pitchFamily="18" charset="-120"/>
            </a:endParaRPr>
          </a:p>
        </p:txBody>
      </p:sp>
      <p:sp>
        <p:nvSpPr>
          <p:cNvPr id="6656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408C9F9-4163-4587-A77F-EF54A0E3E12D}" type="slidenum">
              <a:rPr lang="en-US" altLang="zh-TW" smtClean="0"/>
              <a:pPr/>
              <a:t>33</a:t>
            </a:fld>
            <a:endParaRPr lang="en-US" altLang="zh-TW"/>
          </a:p>
        </p:txBody>
      </p:sp>
    </p:spTree>
    <p:extLst>
      <p:ext uri="{BB962C8B-B14F-4D97-AF65-F5344CB8AC3E}">
        <p14:creationId xmlns:p14="http://schemas.microsoft.com/office/powerpoint/2010/main" val="191715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影像版面配置區 1"/>
          <p:cNvSpPr>
            <a:spLocks noGrp="1" noRot="1" noChangeAspect="1" noTextEdit="1"/>
          </p:cNvSpPr>
          <p:nvPr>
            <p:ph type="sldImg"/>
          </p:nvPr>
        </p:nvSpPr>
        <p:spPr>
          <a:ln/>
        </p:spPr>
      </p:sp>
      <p:sp>
        <p:nvSpPr>
          <p:cNvPr id="686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Calibri" panose="020F0502020204030204" pitchFamily="34" charset="0"/>
              <a:buAutoNum type="arabicPeriod"/>
            </a:pPr>
            <a:endParaRPr lang="en-US" altLang="zh-TW" sz="1400" dirty="0">
              <a:latin typeface="微軟正黑體" panose="020B0604030504040204" pitchFamily="34" charset="-120"/>
              <a:ea typeface="微軟正黑體" panose="020B0604030504040204" pitchFamily="34" charset="-120"/>
            </a:endParaRPr>
          </a:p>
        </p:txBody>
      </p:sp>
      <p:sp>
        <p:nvSpPr>
          <p:cNvPr id="6861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7924FA6-5372-4643-99F8-BA227EDF27D7}" type="slidenum">
              <a:rPr lang="en-US" altLang="zh-TW" smtClean="0"/>
              <a:pPr/>
              <a:t>34</a:t>
            </a:fld>
            <a:endParaRPr lang="en-US" altLang="zh-TW"/>
          </a:p>
        </p:txBody>
      </p:sp>
    </p:spTree>
    <p:extLst>
      <p:ext uri="{BB962C8B-B14F-4D97-AF65-F5344CB8AC3E}">
        <p14:creationId xmlns:p14="http://schemas.microsoft.com/office/powerpoint/2010/main" val="1522030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影像版面配置區 1"/>
          <p:cNvSpPr>
            <a:spLocks noGrp="1" noRot="1" noChangeAspect="1" noTextEdit="1"/>
          </p:cNvSpPr>
          <p:nvPr>
            <p:ph type="sldImg"/>
          </p:nvPr>
        </p:nvSpPr>
        <p:spPr>
          <a:ln/>
        </p:spPr>
      </p:sp>
      <p:sp>
        <p:nvSpPr>
          <p:cNvPr id="716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Calibri" panose="020F0502020204030204" pitchFamily="34" charset="0"/>
              <a:buNone/>
            </a:pPr>
            <a:r>
              <a:rPr lang="zh-TW" altLang="en-US" dirty="0">
                <a:latin typeface="Arial" panose="020B0604020202020204" pitchFamily="34" charset="0"/>
                <a:ea typeface="新細明體" panose="02020500000000000000" pitchFamily="18" charset="-120"/>
              </a:rPr>
              <a:t/>
            </a:r>
            <a:br>
              <a:rPr lang="zh-TW" altLang="en-US" dirty="0">
                <a:latin typeface="Arial" panose="020B0604020202020204" pitchFamily="34" charset="0"/>
                <a:ea typeface="新細明體" panose="02020500000000000000" pitchFamily="18" charset="-120"/>
              </a:rPr>
            </a:br>
            <a:endParaRPr lang="zh-TW" altLang="en-US" dirty="0">
              <a:latin typeface="Arial" panose="020B0604020202020204" pitchFamily="34" charset="0"/>
              <a:ea typeface="新細明體" panose="02020500000000000000" pitchFamily="18" charset="-120"/>
            </a:endParaRPr>
          </a:p>
        </p:txBody>
      </p:sp>
      <p:sp>
        <p:nvSpPr>
          <p:cNvPr id="7168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55154A2-128F-430D-8D34-6C48CE2DFA44}" type="slidenum">
              <a:rPr lang="en-US" altLang="zh-TW" smtClean="0"/>
              <a:pPr/>
              <a:t>36</a:t>
            </a:fld>
            <a:endParaRPr lang="en-US" altLang="zh-TW"/>
          </a:p>
        </p:txBody>
      </p:sp>
    </p:spTree>
    <p:extLst>
      <p:ext uri="{BB962C8B-B14F-4D97-AF65-F5344CB8AC3E}">
        <p14:creationId xmlns:p14="http://schemas.microsoft.com/office/powerpoint/2010/main" val="3420774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影像版面配置區 1"/>
          <p:cNvSpPr>
            <a:spLocks noGrp="1" noRot="1" noChangeAspect="1" noTextEdit="1"/>
          </p:cNvSpPr>
          <p:nvPr>
            <p:ph type="sldImg"/>
          </p:nvPr>
        </p:nvSpPr>
        <p:spPr>
          <a:ln/>
        </p:spPr>
      </p:sp>
      <p:sp>
        <p:nvSpPr>
          <p:cNvPr id="737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Calibri" panose="020F0502020204030204" pitchFamily="34" charset="0"/>
              <a:buAutoNum type="arabicPeriod"/>
            </a:pPr>
            <a:endParaRPr lang="zh-TW" altLang="en-US" sz="1400" dirty="0">
              <a:latin typeface="新細明體" panose="02020500000000000000" pitchFamily="18" charset="-120"/>
              <a:ea typeface="新細明體" panose="02020500000000000000" pitchFamily="18" charset="-120"/>
            </a:endParaRPr>
          </a:p>
        </p:txBody>
      </p:sp>
      <p:sp>
        <p:nvSpPr>
          <p:cNvPr id="7373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B1AB990-25B1-424B-8D49-33B7FF8F62A2}" type="slidenum">
              <a:rPr lang="en-US" altLang="zh-TW" smtClean="0"/>
              <a:pPr/>
              <a:t>37</a:t>
            </a:fld>
            <a:endParaRPr lang="en-US" altLang="zh-TW"/>
          </a:p>
        </p:txBody>
      </p:sp>
    </p:spTree>
    <p:extLst>
      <p:ext uri="{BB962C8B-B14F-4D97-AF65-F5344CB8AC3E}">
        <p14:creationId xmlns:p14="http://schemas.microsoft.com/office/powerpoint/2010/main" val="1601578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影像版面配置區 1"/>
          <p:cNvSpPr>
            <a:spLocks noGrp="1" noRot="1" noChangeAspect="1" noTextEdit="1"/>
          </p:cNvSpPr>
          <p:nvPr>
            <p:ph type="sldImg"/>
          </p:nvPr>
        </p:nvSpPr>
        <p:spPr>
          <a:ln/>
        </p:spPr>
      </p:sp>
      <p:sp>
        <p:nvSpPr>
          <p:cNvPr id="757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endParaRPr lang="zh-TW" altLang="en-US" sz="1400" dirty="0">
              <a:latin typeface="微軟正黑體" panose="020B0604030504040204" pitchFamily="34" charset="-120"/>
              <a:ea typeface="微軟正黑體" panose="020B0604030504040204" pitchFamily="34" charset="-120"/>
            </a:endParaRPr>
          </a:p>
        </p:txBody>
      </p:sp>
      <p:sp>
        <p:nvSpPr>
          <p:cNvPr id="757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361B0A8-8751-4CFE-8B69-288766D6AE84}" type="slidenum">
              <a:rPr lang="en-US" altLang="zh-TW" smtClean="0"/>
              <a:pPr/>
              <a:t>38</a:t>
            </a:fld>
            <a:endParaRPr lang="en-US" altLang="zh-TW"/>
          </a:p>
        </p:txBody>
      </p:sp>
    </p:spTree>
    <p:extLst>
      <p:ext uri="{BB962C8B-B14F-4D97-AF65-F5344CB8AC3E}">
        <p14:creationId xmlns:p14="http://schemas.microsoft.com/office/powerpoint/2010/main" val="335335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影像版面配置區 1"/>
          <p:cNvSpPr>
            <a:spLocks noGrp="1" noRot="1" noChangeAspect="1" noTextEdit="1"/>
          </p:cNvSpPr>
          <p:nvPr>
            <p:ph type="sldImg"/>
          </p:nvPr>
        </p:nvSpPr>
        <p:spPr>
          <a:ln/>
        </p:spPr>
      </p:sp>
      <p:sp>
        <p:nvSpPr>
          <p:cNvPr id="7782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zh-TW" altLang="en-US" dirty="0">
              <a:latin typeface="Arial" panose="020B0604020202020204" pitchFamily="34" charset="0"/>
              <a:ea typeface="新細明體" panose="02020500000000000000" pitchFamily="18" charset="-120"/>
            </a:endParaRPr>
          </a:p>
        </p:txBody>
      </p:sp>
      <p:sp>
        <p:nvSpPr>
          <p:cNvPr id="7782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CB7C167-6D70-437C-9A5D-59ABDFA9AEAF}" type="slidenum">
              <a:rPr lang="en-US" altLang="zh-TW" smtClean="0"/>
              <a:pPr/>
              <a:t>39</a:t>
            </a:fld>
            <a:endParaRPr lang="en-US" altLang="zh-TW"/>
          </a:p>
        </p:txBody>
      </p:sp>
    </p:spTree>
    <p:extLst>
      <p:ext uri="{BB962C8B-B14F-4D97-AF65-F5344CB8AC3E}">
        <p14:creationId xmlns:p14="http://schemas.microsoft.com/office/powerpoint/2010/main" val="122636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4</a:t>
            </a:fld>
            <a:endParaRPr lang="zh-TW" altLang="en-US"/>
          </a:p>
        </p:txBody>
      </p:sp>
    </p:spTree>
    <p:extLst>
      <p:ext uri="{BB962C8B-B14F-4D97-AF65-F5344CB8AC3E}">
        <p14:creationId xmlns:p14="http://schemas.microsoft.com/office/powerpoint/2010/main" val="1715778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影像版面配置區 1"/>
          <p:cNvSpPr>
            <a:spLocks noGrp="1" noRot="1" noChangeAspect="1" noTextEdit="1"/>
          </p:cNvSpPr>
          <p:nvPr>
            <p:ph type="sldImg"/>
          </p:nvPr>
        </p:nvSpPr>
        <p:spPr>
          <a:ln/>
        </p:spPr>
      </p:sp>
      <p:sp>
        <p:nvSpPr>
          <p:cNvPr id="798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Calibri" panose="020F0502020204030204" pitchFamily="34" charset="0"/>
              <a:buAutoNum type="arabicPeriod"/>
            </a:pPr>
            <a:endParaRPr lang="en-US" altLang="zh-TW" dirty="0">
              <a:latin typeface="Arial" panose="020B0604020202020204" pitchFamily="34" charset="0"/>
              <a:ea typeface="新細明體" panose="02020500000000000000" pitchFamily="18" charset="-120"/>
            </a:endParaRPr>
          </a:p>
        </p:txBody>
      </p:sp>
      <p:sp>
        <p:nvSpPr>
          <p:cNvPr id="7987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E478321-2DCB-4A4C-AE7C-4A9D6C6E7087}" type="slidenum">
              <a:rPr lang="en-US" altLang="zh-TW" smtClean="0"/>
              <a:pPr/>
              <a:t>40</a:t>
            </a:fld>
            <a:endParaRPr lang="en-US" altLang="zh-TW"/>
          </a:p>
        </p:txBody>
      </p:sp>
    </p:spTree>
    <p:extLst>
      <p:ext uri="{BB962C8B-B14F-4D97-AF65-F5344CB8AC3E}">
        <p14:creationId xmlns:p14="http://schemas.microsoft.com/office/powerpoint/2010/main" val="397812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影像版面配置區 1"/>
          <p:cNvSpPr>
            <a:spLocks noGrp="1" noRot="1" noChangeAspect="1" noTextEdit="1"/>
          </p:cNvSpPr>
          <p:nvPr>
            <p:ph type="sldImg"/>
          </p:nvPr>
        </p:nvSpPr>
        <p:spPr>
          <a:ln/>
        </p:spPr>
      </p:sp>
      <p:sp>
        <p:nvSpPr>
          <p:cNvPr id="8192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defTabSz="911225">
              <a:buFont typeface="Calibri" panose="020F0502020204030204" pitchFamily="34" charset="0"/>
              <a:buAutoNum type="arabicPeriod"/>
            </a:pPr>
            <a:endParaRPr lang="fi-FI" altLang="zh-TW" sz="1400" dirty="0">
              <a:latin typeface="微軟正黑體" panose="020B0604030504040204" pitchFamily="34" charset="-120"/>
              <a:ea typeface="微軟正黑體" panose="020B0604030504040204" pitchFamily="34" charset="-120"/>
            </a:endParaRPr>
          </a:p>
        </p:txBody>
      </p:sp>
      <p:sp>
        <p:nvSpPr>
          <p:cNvPr id="8192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BCC1113-4771-42C8-A852-873ABEB0F1D1}" type="slidenum">
              <a:rPr lang="en-US" altLang="zh-TW" smtClean="0"/>
              <a:pPr/>
              <a:t>41</a:t>
            </a:fld>
            <a:endParaRPr lang="en-US" altLang="zh-TW"/>
          </a:p>
        </p:txBody>
      </p:sp>
    </p:spTree>
    <p:extLst>
      <p:ext uri="{BB962C8B-B14F-4D97-AF65-F5344CB8AC3E}">
        <p14:creationId xmlns:p14="http://schemas.microsoft.com/office/powerpoint/2010/main" val="1194208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影像版面配置區 1"/>
          <p:cNvSpPr>
            <a:spLocks noGrp="1" noRot="1" noChangeAspect="1" noTextEdit="1"/>
          </p:cNvSpPr>
          <p:nvPr>
            <p:ph type="sldImg"/>
          </p:nvPr>
        </p:nvSpPr>
        <p:spPr>
          <a:ln/>
        </p:spPr>
      </p:sp>
      <p:sp>
        <p:nvSpPr>
          <p:cNvPr id="839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zh-TW" altLang="en-US" dirty="0">
              <a:latin typeface="Arial" panose="020B0604020202020204" pitchFamily="34" charset="0"/>
              <a:ea typeface="新細明體" panose="02020500000000000000" pitchFamily="18" charset="-120"/>
            </a:endParaRPr>
          </a:p>
        </p:txBody>
      </p:sp>
      <p:sp>
        <p:nvSpPr>
          <p:cNvPr id="8397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51CB7C5-61E5-47D1-8B05-D4D7D2F7763A}" type="slidenum">
              <a:rPr lang="en-US" altLang="zh-TW" smtClean="0"/>
              <a:pPr/>
              <a:t>42</a:t>
            </a:fld>
            <a:endParaRPr lang="en-US" altLang="zh-TW"/>
          </a:p>
        </p:txBody>
      </p:sp>
    </p:spTree>
    <p:extLst>
      <p:ext uri="{BB962C8B-B14F-4D97-AF65-F5344CB8AC3E}">
        <p14:creationId xmlns:p14="http://schemas.microsoft.com/office/powerpoint/2010/main" val="2155509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endParaRPr kumimoji="1" lang="zh-TW" altLang="en-US" dirty="0"/>
          </a:p>
        </p:txBody>
      </p:sp>
      <p:sp>
        <p:nvSpPr>
          <p:cNvPr id="4" name="投影片編號版面配置區 3"/>
          <p:cNvSpPr>
            <a:spLocks noGrp="1"/>
          </p:cNvSpPr>
          <p:nvPr>
            <p:ph type="sldNum" sz="quarter" idx="5"/>
          </p:nvPr>
        </p:nvSpPr>
        <p:spPr/>
        <p:txBody>
          <a:bodyPr/>
          <a:lstStyle/>
          <a:p>
            <a:fld id="{A93AC470-A4EC-4B2F-A48B-B15C1929D951}" type="slidenum">
              <a:rPr lang="zh-TW" altLang="en-US" smtClean="0"/>
              <a:t>43</a:t>
            </a:fld>
            <a:endParaRPr lang="zh-TW" altLang="en-US"/>
          </a:p>
        </p:txBody>
      </p:sp>
    </p:spTree>
    <p:extLst>
      <p:ext uri="{BB962C8B-B14F-4D97-AF65-F5344CB8AC3E}">
        <p14:creationId xmlns:p14="http://schemas.microsoft.com/office/powerpoint/2010/main" val="393834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影像版面配置區 1"/>
          <p:cNvSpPr>
            <a:spLocks noGrp="1" noRot="1" noChangeAspect="1" noTextEdit="1"/>
          </p:cNvSpPr>
          <p:nvPr>
            <p:ph type="sldImg"/>
          </p:nvPr>
        </p:nvSpPr>
        <p:spPr>
          <a:ln/>
        </p:spPr>
      </p:sp>
      <p:sp>
        <p:nvSpPr>
          <p:cNvPr id="860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defTabSz="904875">
              <a:buFont typeface="Calibri" panose="020F0502020204030204" pitchFamily="34" charset="0"/>
              <a:buAutoNum type="arabicPeriod"/>
            </a:pPr>
            <a:endParaRPr lang="zh-TW" altLang="en-US" dirty="0">
              <a:latin typeface="Arial" panose="020B0604020202020204" pitchFamily="34" charset="0"/>
              <a:ea typeface="新細明體" panose="02020500000000000000" pitchFamily="18" charset="-120"/>
            </a:endParaRPr>
          </a:p>
        </p:txBody>
      </p:sp>
      <p:sp>
        <p:nvSpPr>
          <p:cNvPr id="8602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7397A86-8AC0-4179-A387-C72486799AFC}" type="slidenum">
              <a:rPr lang="en-US" altLang="zh-TW" smtClean="0"/>
              <a:pPr/>
              <a:t>44</a:t>
            </a:fld>
            <a:endParaRPr lang="en-US" altLang="zh-TW"/>
          </a:p>
        </p:txBody>
      </p:sp>
    </p:spTree>
    <p:extLst>
      <p:ext uri="{BB962C8B-B14F-4D97-AF65-F5344CB8AC3E}">
        <p14:creationId xmlns:p14="http://schemas.microsoft.com/office/powerpoint/2010/main" val="2821004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影像版面配置區 1"/>
          <p:cNvSpPr>
            <a:spLocks noGrp="1" noRot="1" noChangeAspect="1" noTextEdit="1"/>
          </p:cNvSpPr>
          <p:nvPr>
            <p:ph type="sldImg"/>
          </p:nvPr>
        </p:nvSpPr>
        <p:spPr>
          <a:ln/>
        </p:spPr>
      </p:sp>
      <p:sp>
        <p:nvSpPr>
          <p:cNvPr id="880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zh-TW" altLang="en-US" dirty="0">
              <a:latin typeface="Arial" panose="020B0604020202020204" pitchFamily="34" charset="0"/>
              <a:ea typeface="新細明體" panose="02020500000000000000" pitchFamily="18" charset="-120"/>
            </a:endParaRPr>
          </a:p>
        </p:txBody>
      </p:sp>
      <p:sp>
        <p:nvSpPr>
          <p:cNvPr id="880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1236611-5FB9-44C6-A907-35DAA2363141}" type="slidenum">
              <a:rPr lang="en-US" altLang="zh-TW" smtClean="0"/>
              <a:pPr/>
              <a:t>45</a:t>
            </a:fld>
            <a:endParaRPr lang="en-US" altLang="zh-TW"/>
          </a:p>
        </p:txBody>
      </p:sp>
    </p:spTree>
    <p:extLst>
      <p:ext uri="{BB962C8B-B14F-4D97-AF65-F5344CB8AC3E}">
        <p14:creationId xmlns:p14="http://schemas.microsoft.com/office/powerpoint/2010/main" val="3309935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影像版面配置區 1"/>
          <p:cNvSpPr>
            <a:spLocks noGrp="1" noRot="1" noChangeAspect="1" noTextEdit="1"/>
          </p:cNvSpPr>
          <p:nvPr>
            <p:ph type="sldImg"/>
          </p:nvPr>
        </p:nvSpPr>
        <p:spPr>
          <a:ln/>
        </p:spPr>
      </p:sp>
      <p:sp>
        <p:nvSpPr>
          <p:cNvPr id="90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901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06BBB3B-A542-4271-AED6-BDD1953CF5D8}" type="slidenum">
              <a:rPr lang="en-US" altLang="zh-TW" smtClean="0"/>
              <a:pPr/>
              <a:t>46</a:t>
            </a:fld>
            <a:endParaRPr lang="en-US" altLang="zh-TW"/>
          </a:p>
        </p:txBody>
      </p:sp>
    </p:spTree>
    <p:extLst>
      <p:ext uri="{BB962C8B-B14F-4D97-AF65-F5344CB8AC3E}">
        <p14:creationId xmlns:p14="http://schemas.microsoft.com/office/powerpoint/2010/main" val="2027414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6931" indent="-226931">
              <a:buAutoNum type="arabicPeriod"/>
            </a:pPr>
            <a:endParaRPr lang="en-US" altLang="zh-TW" sz="12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A93AC470-A4EC-4B2F-A48B-B15C1929D951}" type="slidenum">
              <a:rPr lang="zh-TW" altLang="en-US" smtClean="0"/>
              <a:t>47</a:t>
            </a:fld>
            <a:endParaRPr lang="zh-TW" altLang="en-US"/>
          </a:p>
        </p:txBody>
      </p:sp>
    </p:spTree>
    <p:extLst>
      <p:ext uri="{BB962C8B-B14F-4D97-AF65-F5344CB8AC3E}">
        <p14:creationId xmlns:p14="http://schemas.microsoft.com/office/powerpoint/2010/main" val="4249150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影像版面配置區 1"/>
          <p:cNvSpPr>
            <a:spLocks noGrp="1" noRot="1" noChangeAspect="1" noTextEdit="1"/>
          </p:cNvSpPr>
          <p:nvPr>
            <p:ph type="sldImg"/>
          </p:nvPr>
        </p:nvSpPr>
        <p:spPr>
          <a:ln/>
        </p:spPr>
      </p:sp>
      <p:sp>
        <p:nvSpPr>
          <p:cNvPr id="983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z="1400" dirty="0">
              <a:latin typeface="微軟正黑體" panose="020B0604030504040204" pitchFamily="34" charset="-120"/>
              <a:ea typeface="微軟正黑體" panose="020B0604030504040204" pitchFamily="34" charset="-120"/>
            </a:endParaRPr>
          </a:p>
        </p:txBody>
      </p:sp>
      <p:sp>
        <p:nvSpPr>
          <p:cNvPr id="983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7E49185-CB2C-45B9-B4CC-80CD0F100C2C}" type="slidenum">
              <a:rPr lang="en-US" altLang="zh-TW" smtClean="0"/>
              <a:pPr/>
              <a:t>49</a:t>
            </a:fld>
            <a:endParaRPr lang="en-US" altLang="zh-TW"/>
          </a:p>
        </p:txBody>
      </p:sp>
    </p:spTree>
    <p:extLst>
      <p:ext uri="{BB962C8B-B14F-4D97-AF65-F5344CB8AC3E}">
        <p14:creationId xmlns:p14="http://schemas.microsoft.com/office/powerpoint/2010/main" val="625043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51</a:t>
            </a:fld>
            <a:endParaRPr lang="zh-TW" altLang="en-US"/>
          </a:p>
        </p:txBody>
      </p:sp>
    </p:spTree>
    <p:extLst>
      <p:ext uri="{BB962C8B-B14F-4D97-AF65-F5344CB8AC3E}">
        <p14:creationId xmlns:p14="http://schemas.microsoft.com/office/powerpoint/2010/main" val="4127282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5</a:t>
            </a:fld>
            <a:endParaRPr lang="zh-TW" altLang="en-US"/>
          </a:p>
        </p:txBody>
      </p:sp>
    </p:spTree>
    <p:extLst>
      <p:ext uri="{BB962C8B-B14F-4D97-AF65-F5344CB8AC3E}">
        <p14:creationId xmlns:p14="http://schemas.microsoft.com/office/powerpoint/2010/main" val="2959450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影像版面配置區 1"/>
          <p:cNvSpPr>
            <a:spLocks noGrp="1" noRot="1" noChangeAspect="1" noTextEdit="1"/>
          </p:cNvSpPr>
          <p:nvPr>
            <p:ph type="sldImg"/>
          </p:nvPr>
        </p:nvSpPr>
        <p:spPr>
          <a:ln/>
        </p:spPr>
      </p:sp>
      <p:sp>
        <p:nvSpPr>
          <p:cNvPr id="1024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z="1400" dirty="0">
              <a:latin typeface="微軟正黑體" panose="020B0604030504040204" pitchFamily="34" charset="-120"/>
              <a:ea typeface="微軟正黑體" panose="020B0604030504040204" pitchFamily="34" charset="-120"/>
            </a:endParaRPr>
          </a:p>
        </p:txBody>
      </p:sp>
      <p:sp>
        <p:nvSpPr>
          <p:cNvPr id="1024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ADD0C2D-FA86-4D0E-B6E1-C33F091EC70D}" type="slidenum">
              <a:rPr lang="en-US" altLang="zh-TW" smtClean="0"/>
              <a:pPr/>
              <a:t>53</a:t>
            </a:fld>
            <a:endParaRPr lang="en-US" altLang="zh-TW"/>
          </a:p>
        </p:txBody>
      </p:sp>
    </p:spTree>
    <p:extLst>
      <p:ext uri="{BB962C8B-B14F-4D97-AF65-F5344CB8AC3E}">
        <p14:creationId xmlns:p14="http://schemas.microsoft.com/office/powerpoint/2010/main" val="1920138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影像版面配置區 1"/>
          <p:cNvSpPr>
            <a:spLocks noGrp="1" noRot="1" noChangeAspect="1" noTextEdit="1"/>
          </p:cNvSpPr>
          <p:nvPr>
            <p:ph type="sldImg"/>
          </p:nvPr>
        </p:nvSpPr>
        <p:spPr>
          <a:ln/>
        </p:spPr>
      </p:sp>
      <p:sp>
        <p:nvSpPr>
          <p:cNvPr id="1044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z="1400" dirty="0">
              <a:latin typeface="微軟正黑體" panose="020B0604030504040204" pitchFamily="34" charset="-120"/>
              <a:ea typeface="微軟正黑體" panose="020B0604030504040204" pitchFamily="34" charset="-120"/>
            </a:endParaRPr>
          </a:p>
        </p:txBody>
      </p:sp>
      <p:sp>
        <p:nvSpPr>
          <p:cNvPr id="1044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FCB6E34-7498-42AA-97F0-7B423DC252A2}" type="slidenum">
              <a:rPr lang="en-US" altLang="zh-TW" smtClean="0"/>
              <a:pPr/>
              <a:t>54</a:t>
            </a:fld>
            <a:endParaRPr lang="en-US" altLang="zh-TW"/>
          </a:p>
        </p:txBody>
      </p:sp>
    </p:spTree>
    <p:extLst>
      <p:ext uri="{BB962C8B-B14F-4D97-AF65-F5344CB8AC3E}">
        <p14:creationId xmlns:p14="http://schemas.microsoft.com/office/powerpoint/2010/main" val="3616116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影像版面配置區 1"/>
          <p:cNvSpPr>
            <a:spLocks noGrp="1" noRot="1" noChangeAspect="1" noTextEdit="1"/>
          </p:cNvSpPr>
          <p:nvPr>
            <p:ph type="sldImg"/>
          </p:nvPr>
        </p:nvSpPr>
        <p:spPr>
          <a:ln/>
        </p:spPr>
      </p:sp>
      <p:sp>
        <p:nvSpPr>
          <p:cNvPr id="10649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zh-TW" altLang="en-US" dirty="0">
              <a:latin typeface="Arial" panose="020B0604020202020204" pitchFamily="34" charset="0"/>
              <a:ea typeface="新細明體" panose="02020500000000000000" pitchFamily="18" charset="-120"/>
            </a:endParaRPr>
          </a:p>
        </p:txBody>
      </p:sp>
      <p:sp>
        <p:nvSpPr>
          <p:cNvPr id="10650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C8B65C9-04DE-4622-BCE8-0264DE9C1054}" type="slidenum">
              <a:rPr lang="en-US" altLang="zh-TW" smtClean="0"/>
              <a:pPr/>
              <a:t>55</a:t>
            </a:fld>
            <a:endParaRPr lang="en-US" altLang="zh-TW"/>
          </a:p>
        </p:txBody>
      </p:sp>
    </p:spTree>
    <p:extLst>
      <p:ext uri="{BB962C8B-B14F-4D97-AF65-F5344CB8AC3E}">
        <p14:creationId xmlns:p14="http://schemas.microsoft.com/office/powerpoint/2010/main" val="3668108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影像版面配置區 1"/>
          <p:cNvSpPr>
            <a:spLocks noGrp="1" noRot="1" noChangeAspect="1" noTextEdit="1"/>
          </p:cNvSpPr>
          <p:nvPr>
            <p:ph type="sldImg"/>
          </p:nvPr>
        </p:nvSpPr>
        <p:spPr>
          <a:ln/>
        </p:spPr>
      </p:sp>
      <p:sp>
        <p:nvSpPr>
          <p:cNvPr id="113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Calibri" panose="020F0502020204030204" pitchFamily="34" charset="0"/>
              <a:buAutoNum type="arabicPeriod"/>
            </a:pPr>
            <a:endParaRPr lang="zh-TW" altLang="en-US" sz="1400" dirty="0">
              <a:latin typeface="微軟正黑體" panose="020B0604030504040204" pitchFamily="34" charset="-120"/>
              <a:ea typeface="微軟正黑體" panose="020B0604030504040204" pitchFamily="34" charset="-120"/>
            </a:endParaRPr>
          </a:p>
        </p:txBody>
      </p:sp>
      <p:sp>
        <p:nvSpPr>
          <p:cNvPr id="1136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F2A680E-7970-461A-A6A1-5B8E1640539C}" type="slidenum">
              <a:rPr lang="en-US" altLang="zh-TW" smtClean="0"/>
              <a:pPr/>
              <a:t>57</a:t>
            </a:fld>
            <a:endParaRPr lang="en-US" altLang="zh-TW"/>
          </a:p>
        </p:txBody>
      </p:sp>
    </p:spTree>
    <p:extLst>
      <p:ext uri="{BB962C8B-B14F-4D97-AF65-F5344CB8AC3E}">
        <p14:creationId xmlns:p14="http://schemas.microsoft.com/office/powerpoint/2010/main" val="184509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影像版面配置區 1"/>
          <p:cNvSpPr>
            <a:spLocks noGrp="1" noRot="1" noChangeAspect="1" noTextEdit="1"/>
          </p:cNvSpPr>
          <p:nvPr>
            <p:ph type="sldImg"/>
          </p:nvPr>
        </p:nvSpPr>
        <p:spPr>
          <a:ln/>
        </p:spPr>
      </p:sp>
      <p:sp>
        <p:nvSpPr>
          <p:cNvPr id="117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Calibri" panose="020F0502020204030204" pitchFamily="34" charset="0"/>
              <a:buAutoNum type="arabicPeriod"/>
            </a:pPr>
            <a:endParaRPr lang="zh-TW" altLang="en-US" sz="1400" dirty="0">
              <a:latin typeface="微軟正黑體" panose="020B0604030504040204" pitchFamily="34" charset="-120"/>
              <a:ea typeface="微軟正黑體" panose="020B0604030504040204" pitchFamily="34" charset="-120"/>
            </a:endParaRPr>
          </a:p>
        </p:txBody>
      </p:sp>
      <p:sp>
        <p:nvSpPr>
          <p:cNvPr id="11776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42BD4B8-D867-43A9-AC4D-EBD6BE84FCD0}" type="slidenum">
              <a:rPr lang="en-US" altLang="zh-TW" smtClean="0"/>
              <a:pPr/>
              <a:t>59</a:t>
            </a:fld>
            <a:endParaRPr lang="en-US" altLang="zh-TW"/>
          </a:p>
        </p:txBody>
      </p:sp>
    </p:spTree>
    <p:extLst>
      <p:ext uri="{BB962C8B-B14F-4D97-AF65-F5344CB8AC3E}">
        <p14:creationId xmlns:p14="http://schemas.microsoft.com/office/powerpoint/2010/main" val="2786948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A93AC470-A4EC-4B2F-A48B-B15C1929D951}" type="slidenum">
              <a:rPr lang="zh-TW" altLang="en-US" smtClean="0"/>
              <a:t>60</a:t>
            </a:fld>
            <a:endParaRPr lang="zh-TW" altLang="en-US"/>
          </a:p>
        </p:txBody>
      </p:sp>
    </p:spTree>
    <p:extLst>
      <p:ext uri="{BB962C8B-B14F-4D97-AF65-F5344CB8AC3E}">
        <p14:creationId xmlns:p14="http://schemas.microsoft.com/office/powerpoint/2010/main" val="947696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影像版面配置區 1"/>
          <p:cNvSpPr>
            <a:spLocks noGrp="1" noRot="1" noChangeAspect="1" noTextEdit="1"/>
          </p:cNvSpPr>
          <p:nvPr>
            <p:ph type="sldImg"/>
          </p:nvPr>
        </p:nvSpPr>
        <p:spPr>
          <a:ln/>
        </p:spPr>
      </p:sp>
      <p:sp>
        <p:nvSpPr>
          <p:cNvPr id="3" name="備忘稿版面配置區 2"/>
          <p:cNvSpPr>
            <a:spLocks noGrp="1"/>
          </p:cNvSpPr>
          <p:nvPr>
            <p:ph type="body" idx="1"/>
          </p:nvPr>
        </p:nvSpPr>
        <p:spPr/>
        <p:txBody>
          <a:bodyPr/>
          <a:lstStyle/>
          <a:p>
            <a:pPr>
              <a:defRPr/>
            </a:pPr>
            <a:endParaRPr lang="zh-TW" altLang="en-US" sz="1400" dirty="0">
              <a:latin typeface="微軟正黑體" pitchFamily="34" charset="-120"/>
              <a:ea typeface="微軟正黑體" pitchFamily="34" charset="-120"/>
            </a:endParaRPr>
          </a:p>
        </p:txBody>
      </p:sp>
      <p:sp>
        <p:nvSpPr>
          <p:cNvPr id="1218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465D630-62E9-4313-A1DF-A9235B527811}" type="slidenum">
              <a:rPr lang="en-US" altLang="zh-TW" smtClean="0"/>
              <a:pPr/>
              <a:t>61</a:t>
            </a:fld>
            <a:endParaRPr lang="en-US" altLang="zh-TW"/>
          </a:p>
        </p:txBody>
      </p:sp>
    </p:spTree>
    <p:extLst>
      <p:ext uri="{BB962C8B-B14F-4D97-AF65-F5344CB8AC3E}">
        <p14:creationId xmlns:p14="http://schemas.microsoft.com/office/powerpoint/2010/main" val="408599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影像版面配置區 1"/>
          <p:cNvSpPr>
            <a:spLocks noGrp="1" noRot="1" noChangeAspect="1" noTextEdit="1"/>
          </p:cNvSpPr>
          <p:nvPr>
            <p:ph type="sldImg"/>
          </p:nvPr>
        </p:nvSpPr>
        <p:spPr>
          <a:ln/>
        </p:spPr>
      </p:sp>
      <p:sp>
        <p:nvSpPr>
          <p:cNvPr id="1239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Calibri" panose="020F0502020204030204" pitchFamily="34" charset="0"/>
              <a:buAutoNum type="arabicPeriod"/>
            </a:pPr>
            <a:endParaRPr lang="zh-TW" altLang="en-US" sz="1400" dirty="0">
              <a:latin typeface="微軟正黑體" panose="020B0604030504040204" pitchFamily="34" charset="-120"/>
              <a:ea typeface="微軟正黑體" panose="020B0604030504040204" pitchFamily="34" charset="-120"/>
            </a:endParaRPr>
          </a:p>
        </p:txBody>
      </p:sp>
      <p:sp>
        <p:nvSpPr>
          <p:cNvPr id="1239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1788" indent="-228600">
              <a:defRPr kumimoji="1">
                <a:solidFill>
                  <a:schemeClr val="tx1"/>
                </a:solidFill>
                <a:latin typeface="Arial" panose="020B0604020202020204" pitchFamily="34" charset="0"/>
                <a:ea typeface="新細明體" panose="02020500000000000000" pitchFamily="18" charset="-120"/>
              </a:defRPr>
            </a:lvl4pPr>
            <a:lvl5pPr marL="2058988" indent="-228600">
              <a:defRPr kumimoji="1">
                <a:solidFill>
                  <a:schemeClr val="tx1"/>
                </a:solidFill>
                <a:latin typeface="Arial" panose="020B0604020202020204" pitchFamily="34" charset="0"/>
                <a:ea typeface="新細明體" panose="02020500000000000000" pitchFamily="18" charset="-120"/>
              </a:defRPr>
            </a:lvl5pPr>
            <a:lvl6pPr marL="25161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33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05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7788"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BF43A3A-6600-480E-9F8F-473FB4A27DF3}" type="slidenum">
              <a:rPr lang="en-US" altLang="zh-TW" smtClean="0"/>
              <a:pPr/>
              <a:t>62</a:t>
            </a:fld>
            <a:endParaRPr lang="en-US" altLang="zh-TW"/>
          </a:p>
        </p:txBody>
      </p:sp>
    </p:spTree>
    <p:extLst>
      <p:ext uri="{BB962C8B-B14F-4D97-AF65-F5344CB8AC3E}">
        <p14:creationId xmlns:p14="http://schemas.microsoft.com/office/powerpoint/2010/main" val="2324691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endParaRPr kumimoji="1" lang="zh-TW" altLang="en-US" dirty="0"/>
          </a:p>
        </p:txBody>
      </p:sp>
      <p:sp>
        <p:nvSpPr>
          <p:cNvPr id="4" name="投影片編號版面配置區 3"/>
          <p:cNvSpPr>
            <a:spLocks noGrp="1"/>
          </p:cNvSpPr>
          <p:nvPr>
            <p:ph type="sldNum" sz="quarter" idx="5"/>
          </p:nvPr>
        </p:nvSpPr>
        <p:spPr/>
        <p:txBody>
          <a:bodyPr/>
          <a:lstStyle/>
          <a:p>
            <a:fld id="{A93AC470-A4EC-4B2F-A48B-B15C1929D951}" type="slidenum">
              <a:rPr lang="zh-TW" altLang="en-US" smtClean="0"/>
              <a:t>66</a:t>
            </a:fld>
            <a:endParaRPr lang="zh-TW" altLang="en-US"/>
          </a:p>
        </p:txBody>
      </p:sp>
    </p:spTree>
    <p:extLst>
      <p:ext uri="{BB962C8B-B14F-4D97-AF65-F5344CB8AC3E}">
        <p14:creationId xmlns:p14="http://schemas.microsoft.com/office/powerpoint/2010/main" val="970159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6</a:t>
            </a:fld>
            <a:endParaRPr lang="zh-TW" altLang="en-US"/>
          </a:p>
        </p:txBody>
      </p:sp>
    </p:spTree>
    <p:extLst>
      <p:ext uri="{BB962C8B-B14F-4D97-AF65-F5344CB8AC3E}">
        <p14:creationId xmlns:p14="http://schemas.microsoft.com/office/powerpoint/2010/main" val="3978136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10</a:t>
            </a:fld>
            <a:endParaRPr lang="zh-TW" altLang="en-US"/>
          </a:p>
        </p:txBody>
      </p:sp>
    </p:spTree>
    <p:extLst>
      <p:ext uri="{BB962C8B-B14F-4D97-AF65-F5344CB8AC3E}">
        <p14:creationId xmlns:p14="http://schemas.microsoft.com/office/powerpoint/2010/main" val="425756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11</a:t>
            </a:fld>
            <a:endParaRPr lang="zh-TW" altLang="en-US"/>
          </a:p>
        </p:txBody>
      </p:sp>
    </p:spTree>
    <p:extLst>
      <p:ext uri="{BB962C8B-B14F-4D97-AF65-F5344CB8AC3E}">
        <p14:creationId xmlns:p14="http://schemas.microsoft.com/office/powerpoint/2010/main" val="2269658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Calibri" panose="020F0502020204030204" pitchFamily="34" charset="0"/>
              <a:buAutoNum type="arabicPeriod"/>
            </a:pPr>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12</a:t>
            </a:fld>
            <a:endParaRPr lang="zh-TW" altLang="en-US"/>
          </a:p>
        </p:txBody>
      </p:sp>
    </p:spTree>
    <p:extLst>
      <p:ext uri="{BB962C8B-B14F-4D97-AF65-F5344CB8AC3E}">
        <p14:creationId xmlns:p14="http://schemas.microsoft.com/office/powerpoint/2010/main" val="42775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42900" marR="0" lvl="1" indent="-342900" algn="l" defTabSz="914400" rtl="0" eaLnBrk="1" fontAlgn="auto" latinLnBrk="0" hangingPunct="1">
              <a:lnSpc>
                <a:spcPct val="100000"/>
              </a:lnSpc>
              <a:spcBef>
                <a:spcPts val="0"/>
              </a:spcBef>
              <a:spcAft>
                <a:spcPts val="0"/>
              </a:spcAft>
              <a:buClrTx/>
              <a:buSzTx/>
              <a:buFont typeface="Calibri" panose="020F0502020204030204" pitchFamily="34" charset="0"/>
              <a:buAutoNum type="arabicPeriod"/>
              <a:tabLst/>
              <a:defRPr/>
            </a:pPr>
            <a:endParaRPr lang="en-US" altLang="zh-TW" sz="12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fld id="{A93AC470-A4EC-4B2F-A48B-B15C1929D951}" type="slidenum">
              <a:rPr lang="zh-TW" altLang="en-US" smtClean="0"/>
              <a:t>13</a:t>
            </a:fld>
            <a:endParaRPr lang="zh-TW" altLang="en-US"/>
          </a:p>
        </p:txBody>
      </p:sp>
    </p:spTree>
    <p:extLst>
      <p:ext uri="{BB962C8B-B14F-4D97-AF65-F5344CB8AC3E}">
        <p14:creationId xmlns:p14="http://schemas.microsoft.com/office/powerpoint/2010/main" val="241295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p>
            <a:pPr marL="104139">
              <a:lnSpc>
                <a:spcPct val="100000"/>
              </a:lnSpc>
            </a:pPr>
            <a:fld id="{81D60167-4931-47E6-BA6A-407CBD079E47}" type="slidenum">
              <a:rPr sz="1400" dirty="0" smtClean="0">
                <a:latin typeface="Arial"/>
                <a:cs typeface="Arial"/>
              </a:rPr>
              <a:t>‹#›</a:t>
            </a:fld>
            <a:endParaRPr sz="1400">
              <a:latin typeface="Arial"/>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9AA7AAC6-1700-4020-BB35-9B55DC2B37D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02380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85E433ED-B531-4B0F-A089-0061FDFA7D1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5453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6DA413E-F207-47EE-B1DF-7C8A1E9001E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00921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E370433-CD57-4A00-BB34-BF7B90445EE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80412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5F7797B-7AE5-4AB5-9BF0-454951E1826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6288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1640F5A-8F6D-49B1-8821-F4BF7479684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85489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97638" y="908050"/>
            <a:ext cx="1962150" cy="52181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11188" y="908050"/>
            <a:ext cx="5734050" cy="52181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35EA261-BE8D-4D56-8DD8-7D15A1C8A21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13124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150938" y="214313"/>
            <a:ext cx="7793037" cy="1462087"/>
          </a:xfrm>
        </p:spPr>
        <p:txBody>
          <a:bodyPr/>
          <a:lstStyle/>
          <a:p>
            <a:r>
              <a:rPr lang="zh-TW" altLang="en-US"/>
              <a:t>按一下以編輯母片標題樣式</a:t>
            </a:r>
          </a:p>
        </p:txBody>
      </p:sp>
      <p:sp>
        <p:nvSpPr>
          <p:cNvPr id="3" name="文字版面配置區 2"/>
          <p:cNvSpPr>
            <a:spLocks noGrp="1"/>
          </p:cNvSpPr>
          <p:nvPr>
            <p:ph type="body" sz="half" idx="1"/>
          </p:nvPr>
        </p:nvSpPr>
        <p:spPr>
          <a:xfrm>
            <a:off x="1182688" y="2017713"/>
            <a:ext cx="381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45088" y="2017713"/>
            <a:ext cx="381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84E718D5-96CD-4577-8EF9-B72F01F5917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1433283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810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sldNum" sz="quarter" idx="10"/>
          </p:nvPr>
        </p:nvSpPr>
        <p:spPr/>
        <p:txBody>
          <a:bodyPr/>
          <a:lstStyle>
            <a:lvl1pPr>
              <a:defRPr/>
            </a:lvl1pPr>
          </a:lstStyle>
          <a:p>
            <a:pPr>
              <a:defRPr/>
            </a:pPr>
            <a:fld id="{E46347B0-490D-417A-991E-9F1EAF20954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558894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p>
            <a:pPr marL="104139">
              <a:lnSpc>
                <a:spcPct val="100000"/>
              </a:lnSpc>
            </a:pPr>
            <a:fld id="{81D60167-4931-47E6-BA6A-407CBD079E47}" type="slidenum">
              <a:rPr sz="1400" dirty="0" smtClean="0">
                <a:latin typeface="Arial"/>
                <a:cs typeface="Arial"/>
              </a:rPr>
              <a:t>‹#›</a:t>
            </a:fld>
            <a:endParaRPr sz="1400">
              <a:latin typeface="Arial"/>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p>
            <a:pPr marL="104139">
              <a:lnSpc>
                <a:spcPct val="100000"/>
              </a:lnSpc>
            </a:pPr>
            <a:fld id="{81D60167-4931-47E6-BA6A-407CBD079E47}" type="slidenum">
              <a:rPr sz="1400" dirty="0" smtClean="0">
                <a:latin typeface="Arial"/>
                <a:cs typeface="Arial"/>
              </a:rPr>
              <a:t>‹#›</a:t>
            </a:fld>
            <a:endParaRPr sz="140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p>
            <a:pPr marL="104139">
              <a:lnSpc>
                <a:spcPct val="100000"/>
              </a:lnSpc>
            </a:pPr>
            <a:fld id="{81D60167-4931-47E6-BA6A-407CBD079E47}" type="slidenum">
              <a:rPr sz="1400" dirty="0" smtClean="0">
                <a:latin typeface="Arial"/>
                <a:cs typeface="Arial"/>
              </a:rPr>
              <a:t>‹#›</a:t>
            </a:fld>
            <a:endParaRPr sz="140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525" y="0"/>
            <a:ext cx="9124950" cy="685800"/>
          </a:xfrm>
          <a:prstGeom prst="rect">
            <a:avLst/>
          </a:prstGeom>
          <a:blipFill>
            <a:blip r:embed="rId2" cstate="print"/>
            <a:stretch>
              <a:fillRect/>
            </a:stretch>
          </a:blipFill>
        </p:spPr>
        <p:txBody>
          <a:bodyPr wrap="square" lIns="0" tIns="0" rIns="0" bIns="0" rtlCol="0">
            <a:noAutofit/>
          </a:bodyPr>
          <a:lstStyle/>
          <a:p>
            <a:endParaRPr/>
          </a:p>
        </p:txBody>
      </p:sp>
      <p:sp>
        <p:nvSpPr>
          <p:cNvPr id="17" name="bk object 17"/>
          <p:cNvSpPr/>
          <p:nvPr/>
        </p:nvSpPr>
        <p:spPr>
          <a:xfrm>
            <a:off x="0" y="6673850"/>
            <a:ext cx="9143999" cy="0"/>
          </a:xfrm>
          <a:custGeom>
            <a:avLst/>
            <a:gdLst/>
            <a:ahLst/>
            <a:cxnLst/>
            <a:rect l="l" t="t" r="r" b="b"/>
            <a:pathLst>
              <a:path w="9143999">
                <a:moveTo>
                  <a:pt x="0" y="0"/>
                </a:moveTo>
                <a:lnTo>
                  <a:pt x="9143999" y="0"/>
                </a:lnTo>
              </a:path>
            </a:pathLst>
          </a:custGeom>
          <a:ln w="48895">
            <a:solidFill>
              <a:srgbClr val="A6A6A6"/>
            </a:solidFill>
          </a:ln>
        </p:spPr>
        <p:txBody>
          <a:bodyPr wrap="square" lIns="0" tIns="0" rIns="0" bIns="0" rtlCol="0">
            <a:noAutofit/>
          </a:bodyPr>
          <a:lstStyle/>
          <a:p>
            <a:endParaRPr/>
          </a:p>
        </p:txBody>
      </p:sp>
      <p:sp>
        <p:nvSpPr>
          <p:cNvPr id="18" name="bk object 18"/>
          <p:cNvSpPr/>
          <p:nvPr/>
        </p:nvSpPr>
        <p:spPr>
          <a:xfrm>
            <a:off x="0" y="6721474"/>
            <a:ext cx="9144000" cy="128587"/>
          </a:xfrm>
          <a:prstGeom prst="rect">
            <a:avLst/>
          </a:prstGeom>
          <a:blipFill>
            <a:blip r:embed="rId3" cstate="print"/>
            <a:stretch>
              <a:fillRect/>
            </a:stretch>
          </a:blipFill>
        </p:spPr>
        <p:txBody>
          <a:bodyPr wrap="square" lIns="0" tIns="0" rIns="0" bIns="0" rtlCol="0">
            <a:noAutofit/>
          </a:bodyPr>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p>
            <a:pPr marL="104139">
              <a:lnSpc>
                <a:spcPct val="100000"/>
              </a:lnSpc>
            </a:pPr>
            <a:fld id="{81D60167-4931-47E6-BA6A-407CBD079E47}" type="slidenum">
              <a:rPr sz="1400" dirty="0" smtClean="0">
                <a:latin typeface="Arial"/>
                <a:cs typeface="Arial"/>
              </a:rPr>
              <a:t>‹#›</a:t>
            </a:fld>
            <a:endParaRPr sz="140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9"/>
          <p:cNvSpPr>
            <a:spLocks noChangeArrowheads="1"/>
          </p:cNvSpPr>
          <p:nvPr/>
        </p:nvSpPr>
        <p:spPr bwMode="auto">
          <a:xfrm>
            <a:off x="0" y="6643688"/>
            <a:ext cx="9144000" cy="53975"/>
          </a:xfrm>
          <a:prstGeom prst="rect">
            <a:avLst/>
          </a:prstGeom>
          <a:solidFill>
            <a:schemeClr val="accent3">
              <a:lumMod val="65000"/>
            </a:schemeClr>
          </a:solidFill>
          <a:ln>
            <a:noFill/>
          </a:ln>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defRPr/>
            </a:pPr>
            <a:endParaRPr lang="zh-TW" altLang="en-US">
              <a:solidFill>
                <a:srgbClr val="000000"/>
              </a:solidFill>
            </a:endParaRPr>
          </a:p>
        </p:txBody>
      </p:sp>
      <p:sp>
        <p:nvSpPr>
          <p:cNvPr id="5" name="Rectangle 10"/>
          <p:cNvSpPr>
            <a:spLocks noChangeArrowheads="1"/>
          </p:cNvSpPr>
          <p:nvPr/>
        </p:nvSpPr>
        <p:spPr bwMode="auto">
          <a:xfrm>
            <a:off x="755650" y="1628775"/>
            <a:ext cx="7775575" cy="73025"/>
          </a:xfrm>
          <a:prstGeom prst="rect">
            <a:avLst/>
          </a:prstGeom>
          <a:solidFill>
            <a:schemeClr val="accent3">
              <a:lumMod val="65000"/>
            </a:schemeClr>
          </a:solidFill>
          <a:ln>
            <a:noFill/>
          </a:ln>
          <a:effectLst/>
        </p:spPr>
        <p:txBody>
          <a:bodyPr wrap="none" anchor="ctr"/>
          <a:lstStyle/>
          <a:p>
            <a:pPr fontAlgn="base">
              <a:spcBef>
                <a:spcPct val="0"/>
              </a:spcBef>
              <a:spcAft>
                <a:spcPct val="0"/>
              </a:spcAft>
              <a:defRPr/>
            </a:pPr>
            <a:endParaRPr kumimoji="1" lang="zh-TW" altLang="en-US">
              <a:ln w="0"/>
              <a:solidFill>
                <a:srgbClr val="99FF33"/>
              </a:solidFill>
              <a:effectLst>
                <a:outerShdw blurRad="38100" dist="19050" dir="2700000" algn="tl" rotWithShape="0">
                  <a:srgbClr val="000000">
                    <a:alpha val="40000"/>
                  </a:srgbClr>
                </a:outerShdw>
              </a:effectLst>
              <a:ea typeface="新細明體" pitchFamily="18" charset="-120"/>
            </a:endParaRPr>
          </a:p>
        </p:txBody>
      </p:sp>
      <p:sp>
        <p:nvSpPr>
          <p:cNvPr id="6" name="Rectangle 11"/>
          <p:cNvSpPr>
            <a:spLocks noChangeArrowheads="1"/>
          </p:cNvSpPr>
          <p:nvPr/>
        </p:nvSpPr>
        <p:spPr bwMode="auto">
          <a:xfrm>
            <a:off x="755650" y="3573463"/>
            <a:ext cx="7775575" cy="73025"/>
          </a:xfrm>
          <a:prstGeom prst="rect">
            <a:avLst/>
          </a:prstGeom>
          <a:solidFill>
            <a:schemeClr val="accent3">
              <a:lumMod val="65000"/>
            </a:schemeClr>
          </a:solidFill>
          <a:ln>
            <a:noFill/>
          </a:ln>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defRPr/>
            </a:pPr>
            <a:endParaRPr lang="zh-TW" altLang="en-US">
              <a:solidFill>
                <a:srgbClr val="000000"/>
              </a:solidFill>
            </a:endParaRPr>
          </a:p>
        </p:txBody>
      </p:sp>
      <p:pic>
        <p:nvPicPr>
          <p:cNvPr id="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0" y="549275"/>
            <a:ext cx="1503363" cy="172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圖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726238"/>
            <a:ext cx="9153525"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ctrTitle"/>
          </p:nvPr>
        </p:nvSpPr>
        <p:spPr>
          <a:xfrm>
            <a:off x="827088" y="1916113"/>
            <a:ext cx="7632700" cy="1470025"/>
          </a:xfrm>
        </p:spPr>
        <p:txBody>
          <a:bodyPr/>
          <a:lstStyle>
            <a:lvl1pPr>
              <a:defRPr/>
            </a:lvl1pPr>
          </a:lstStyle>
          <a:p>
            <a:pPr lvl="0"/>
            <a:r>
              <a:rPr lang="zh-TW" altLang="en-US" noProof="0"/>
              <a:t>按一下以編輯母片標題樣式</a:t>
            </a:r>
            <a:endParaRPr lang="zh-TW" altLang="en-US" noProof="0" dirty="0"/>
          </a:p>
        </p:txBody>
      </p:sp>
      <p:sp>
        <p:nvSpPr>
          <p:cNvPr id="47108" name="Rectangle 4"/>
          <p:cNvSpPr>
            <a:spLocks noGrp="1" noChangeArrowheads="1"/>
          </p:cNvSpPr>
          <p:nvPr>
            <p:ph type="subTitle" idx="1"/>
          </p:nvPr>
        </p:nvSpPr>
        <p:spPr>
          <a:xfrm>
            <a:off x="1371600" y="4724400"/>
            <a:ext cx="6400800" cy="1393825"/>
          </a:xfrm>
        </p:spPr>
        <p:txBody>
          <a:bodyPr/>
          <a:lstStyle>
            <a:lvl1pPr marL="0" indent="0" algn="ctr">
              <a:buFont typeface="Wingdings" panose="05000000000000000000" pitchFamily="2" charset="2"/>
              <a:buNone/>
              <a:defRPr>
                <a:solidFill>
                  <a:srgbClr val="663300"/>
                </a:solidFill>
              </a:defRPr>
            </a:lvl1pPr>
          </a:lstStyle>
          <a:p>
            <a:pPr lvl="0"/>
            <a:r>
              <a:rPr lang="zh-TW" altLang="en-US" noProof="0"/>
              <a:t>按一下以編輯母片副標題樣式</a:t>
            </a:r>
            <a:endParaRPr lang="zh-TW" altLang="en-US" noProof="0" dirty="0"/>
          </a:p>
        </p:txBody>
      </p:sp>
      <p:sp>
        <p:nvSpPr>
          <p:cNvPr id="9" name="Rectangle 5"/>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10" name="Rectangle 6"/>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11" name="Rectangle 7"/>
          <p:cNvSpPr>
            <a:spLocks noGrp="1" noChangeArrowheads="1"/>
          </p:cNvSpPr>
          <p:nvPr>
            <p:ph type="sldNum" sz="quarter" idx="12"/>
          </p:nvPr>
        </p:nvSpPr>
        <p:spPr>
          <a:xfrm>
            <a:off x="6553200" y="6245225"/>
            <a:ext cx="2133600" cy="476250"/>
          </a:xfrm>
        </p:spPr>
        <p:txBody>
          <a:bodyPr/>
          <a:lstStyle>
            <a:lvl1pPr>
              <a:defRPr/>
            </a:lvl1pPr>
          </a:lstStyle>
          <a:p>
            <a:pPr>
              <a:defRPr/>
            </a:pPr>
            <a:fld id="{E4AF0AE3-0FDA-4351-8D5B-4064BCBDE0E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3587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11188" y="762000"/>
            <a:ext cx="7848600" cy="725488"/>
          </a:xfrm>
        </p:spPr>
        <p:txBody>
          <a:bodyPr/>
          <a:lstStyle>
            <a:lvl1pPr>
              <a:defRPr sz="4000" b="1"/>
            </a:lvl1p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3118C38-2D54-485E-800D-7E711A003A4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15918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按一下以編輯母片文字樣式</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E64130C-D342-458D-98AF-A55133256E7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5433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11188" y="762000"/>
            <a:ext cx="7848600" cy="725488"/>
          </a:xfrm>
        </p:spPr>
        <p:txBody>
          <a:bodyPr/>
          <a:lstStyle>
            <a:lvl1pPr>
              <a:defRPr sz="4000" b="1"/>
            </a:lvl1pPr>
          </a:lstStyle>
          <a:p>
            <a:r>
              <a:rPr lang="zh-TW" altLang="en-US" dirty="0"/>
              <a:t>按一下以編輯母片標題樣式</a:t>
            </a:r>
          </a:p>
        </p:txBody>
      </p:sp>
      <p:sp>
        <p:nvSpPr>
          <p:cNvPr id="3" name="內容版面配置區 2"/>
          <p:cNvSpPr>
            <a:spLocks noGrp="1"/>
          </p:cNvSpPr>
          <p:nvPr>
            <p:ph sz="half" idx="1"/>
          </p:nvPr>
        </p:nvSpPr>
        <p:spPr>
          <a:xfrm>
            <a:off x="611188" y="1773238"/>
            <a:ext cx="3848100" cy="43529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1688" y="1773238"/>
            <a:ext cx="3848100" cy="43529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A62C770-6DEE-4104-847C-16CE0590897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03352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jpe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525" y="0"/>
            <a:ext cx="9124950" cy="685800"/>
          </a:xfrm>
          <a:prstGeom prst="rect">
            <a:avLst/>
          </a:prstGeom>
          <a:blipFill>
            <a:blip r:embed="rId7" cstate="print"/>
            <a:stretch>
              <a:fillRect/>
            </a:stretch>
          </a:blipFill>
        </p:spPr>
        <p:txBody>
          <a:bodyPr wrap="square" lIns="0" tIns="0" rIns="0" bIns="0" rtlCol="0">
            <a:noAutofit/>
          </a:bodyPr>
          <a:lstStyle/>
          <a:p>
            <a:endParaRPr/>
          </a:p>
        </p:txBody>
      </p:sp>
      <p:sp>
        <p:nvSpPr>
          <p:cNvPr id="2" name="Holder 2"/>
          <p:cNvSpPr>
            <a:spLocks noGrp="1"/>
          </p:cNvSpPr>
          <p:nvPr>
            <p:ph type="title"/>
          </p:nvPr>
        </p:nvSpPr>
        <p:spPr>
          <a:xfrm>
            <a:off x="282066" y="128651"/>
            <a:ext cx="8579866" cy="1011274"/>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2034031" y="2481707"/>
            <a:ext cx="5075936" cy="3144208"/>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no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no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696452" y="6308953"/>
            <a:ext cx="326009" cy="224322"/>
          </a:xfrm>
          <a:prstGeom prst="rect">
            <a:avLst/>
          </a:prstGeom>
        </p:spPr>
        <p:txBody>
          <a:bodyPr wrap="square" lIns="0" tIns="0" rIns="0" bIns="0">
            <a:noAutofit/>
          </a:bodyPr>
          <a:lstStyle/>
          <a:p>
            <a:pPr marL="104139">
              <a:lnSpc>
                <a:spcPct val="100000"/>
              </a:lnSpc>
            </a:pPr>
            <a:fld id="{81D60167-4931-47E6-BA6A-407CBD079E47}" type="slidenum">
              <a:rPr sz="1400" dirty="0" smtClean="0">
                <a:latin typeface="Arial"/>
                <a:cs typeface="Arial"/>
              </a:rPr>
              <a:t>‹#›</a:t>
            </a:fld>
            <a:endParaRPr sz="1400">
              <a:latin typeface="Arial"/>
              <a:cs typeface="Aria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611188" y="908050"/>
            <a:ext cx="7848600"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5"/>
          <p:cNvSpPr>
            <a:spLocks noGrp="1" noChangeArrowheads="1"/>
          </p:cNvSpPr>
          <p:nvPr>
            <p:ph type="body" idx="1"/>
          </p:nvPr>
        </p:nvSpPr>
        <p:spPr bwMode="auto">
          <a:xfrm>
            <a:off x="611188" y="1735138"/>
            <a:ext cx="7848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6086" name="Rectangle 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新細明體" pitchFamily="18" charset="-120"/>
              </a:defRPr>
            </a:lvl1pPr>
          </a:lstStyle>
          <a:p>
            <a:pPr fontAlgn="base">
              <a:spcBef>
                <a:spcPct val="0"/>
              </a:spcBef>
              <a:spcAft>
                <a:spcPct val="0"/>
              </a:spcAft>
              <a:defRPr/>
            </a:pPr>
            <a:endParaRPr kumimoji="1" lang="en-US" altLang="zh-TW">
              <a:solidFill>
                <a:srgbClr val="000000"/>
              </a:solidFill>
            </a:endParaRPr>
          </a:p>
        </p:txBody>
      </p:sp>
      <p:sp>
        <p:nvSpPr>
          <p:cNvPr id="46087"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新細明體" pitchFamily="18" charset="-120"/>
              </a:defRPr>
            </a:lvl1pPr>
          </a:lstStyle>
          <a:p>
            <a:pPr fontAlgn="base">
              <a:spcBef>
                <a:spcPct val="0"/>
              </a:spcBef>
              <a:spcAft>
                <a:spcPct val="0"/>
              </a:spcAft>
              <a:defRPr/>
            </a:pPr>
            <a:endParaRPr kumimoji="1" lang="en-US" altLang="zh-TW">
              <a:solidFill>
                <a:srgbClr val="000000"/>
              </a:solidFill>
            </a:endParaRPr>
          </a:p>
        </p:txBody>
      </p:sp>
      <p:sp>
        <p:nvSpPr>
          <p:cNvPr id="46088" name="Rectangle 8"/>
          <p:cNvSpPr>
            <a:spLocks noGrp="1" noChangeArrowheads="1"/>
          </p:cNvSpPr>
          <p:nvPr>
            <p:ph type="sldNum" sz="quarter" idx="4"/>
          </p:nvPr>
        </p:nvSpPr>
        <p:spPr bwMode="auto">
          <a:xfrm>
            <a:off x="68580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新細明體" charset="-120"/>
              </a:defRPr>
            </a:lvl1pPr>
          </a:lstStyle>
          <a:p>
            <a:pPr fontAlgn="base">
              <a:spcBef>
                <a:spcPct val="0"/>
              </a:spcBef>
              <a:spcAft>
                <a:spcPct val="0"/>
              </a:spcAft>
              <a:defRPr/>
            </a:pPr>
            <a:fld id="{C4907AF8-1469-431F-8D70-82A6B8B047B7}" type="slidenum">
              <a:rPr kumimoji="1" lang="en-US" altLang="zh-TW">
                <a:solidFill>
                  <a:srgbClr val="000000"/>
                </a:solidFill>
              </a:rPr>
              <a:pPr fontAlgn="base">
                <a:spcBef>
                  <a:spcPct val="0"/>
                </a:spcBef>
                <a:spcAft>
                  <a:spcPct val="0"/>
                </a:spcAft>
                <a:defRPr/>
              </a:pPr>
              <a:t>‹#›</a:t>
            </a:fld>
            <a:endParaRPr kumimoji="1" lang="en-US" altLang="zh-TW">
              <a:solidFill>
                <a:srgbClr val="000000"/>
              </a:solidFill>
            </a:endParaRPr>
          </a:p>
        </p:txBody>
      </p:sp>
      <p:pic>
        <p:nvPicPr>
          <p:cNvPr id="1031"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 y="-26988"/>
            <a:ext cx="912495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9"/>
          <p:cNvSpPr>
            <a:spLocks noChangeArrowheads="1"/>
          </p:cNvSpPr>
          <p:nvPr/>
        </p:nvSpPr>
        <p:spPr bwMode="auto">
          <a:xfrm>
            <a:off x="-9525" y="6650038"/>
            <a:ext cx="9163050" cy="47625"/>
          </a:xfrm>
          <a:prstGeom prst="rect">
            <a:avLst/>
          </a:prstGeom>
          <a:solidFill>
            <a:schemeClr val="accent3">
              <a:lumMod val="65000"/>
            </a:schemeClr>
          </a:solidFill>
          <a:ln>
            <a:noFill/>
          </a:ln>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defRPr/>
            </a:pPr>
            <a:endParaRPr lang="zh-TW" altLang="en-US">
              <a:solidFill>
                <a:srgbClr val="000000"/>
              </a:solidFill>
            </a:endParaRPr>
          </a:p>
        </p:txBody>
      </p:sp>
      <p:pic>
        <p:nvPicPr>
          <p:cNvPr id="1033" name="圖片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6721475"/>
            <a:ext cx="9153525"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42113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hdr="0" ftr="0" dt="0"/>
  <p:txStyles>
    <p:titleStyle>
      <a:lvl1pPr algn="ctr" rtl="0" eaLnBrk="0" fontAlgn="base" hangingPunct="0">
        <a:spcBef>
          <a:spcPct val="0"/>
        </a:spcBef>
        <a:spcAft>
          <a:spcPct val="0"/>
        </a:spcAft>
        <a:defRPr kumimoji="1" sz="3500" kern="1200">
          <a:solidFill>
            <a:schemeClr val="tx2"/>
          </a:solidFill>
          <a:latin typeface="微軟正黑體" panose="020B0604030504040204" pitchFamily="34" charset="-120"/>
          <a:ea typeface="微軟正黑體" panose="020B0604030504040204" pitchFamily="34"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p:titleStyle>
    <p:bodyStyle>
      <a:lvl1pPr marL="342900" indent="-342900" algn="l" rtl="0" eaLnBrk="0" fontAlgn="base" hangingPunct="0">
        <a:spcBef>
          <a:spcPct val="20000"/>
        </a:spcBef>
        <a:spcAft>
          <a:spcPct val="0"/>
        </a:spcAft>
        <a:buClr>
          <a:srgbClr val="CC0000"/>
        </a:buClr>
        <a:buSzPct val="70000"/>
        <a:buFont typeface="Wingdings" pitchFamily="2" charset="2"/>
        <a:buChar char="p"/>
        <a:defRPr kumimoji="1" sz="2800" kern="1200">
          <a:solidFill>
            <a:srgbClr val="000066"/>
          </a:solidFill>
          <a:latin typeface="微軟正黑體" panose="020B0604030504040204" pitchFamily="34" charset="-120"/>
          <a:ea typeface="微軟正黑體" panose="020B0604030504040204" pitchFamily="34" charset="-120"/>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l"/>
        <a:defRPr kumimoji="1" sz="2400" kern="1200">
          <a:solidFill>
            <a:srgbClr val="663300"/>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spcBef>
          <a:spcPct val="20000"/>
        </a:spcBef>
        <a:spcAft>
          <a:spcPct val="0"/>
        </a:spcAft>
        <a:buClr>
          <a:srgbClr val="00CC00"/>
        </a:buClr>
        <a:buSzPct val="60000"/>
        <a:buFont typeface="Wingdings" pitchFamily="2" charset="2"/>
        <a:buChar char="u"/>
        <a:defRPr kumimoji="1"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spcBef>
          <a:spcPct val="20000"/>
        </a:spcBef>
        <a:spcAft>
          <a:spcPct val="0"/>
        </a:spcAft>
        <a:buClr>
          <a:schemeClr val="accent2"/>
        </a:buClr>
        <a:buSzPct val="60000"/>
        <a:buFont typeface="Wingdings" pitchFamily="2" charset="2"/>
        <a:buChar char="l"/>
        <a:defRPr kumimoji="1"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spcBef>
          <a:spcPct val="20000"/>
        </a:spcBef>
        <a:spcAft>
          <a:spcPct val="0"/>
        </a:spcAft>
        <a:buChar char="»"/>
        <a:defRPr kumimoji="1"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hyperlink" Target="http://www.kumc.edu/" TargetMode="Externa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hyperlink" Target="https://www.reddit.com/r/OldSchoolCool/comments/7o00y1/how_we_got_our_school_shoes_fitted_1950s/" TargetMode="External"/><Relationship Id="rId4" Type="http://schemas.openxmlformats.org/officeDocument/2006/relationships/hyperlink" Target="https://www.orau.org/ptp/collection/shoefittingfluor/shoe.ht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5.png"/><Relationship Id="rId4" Type="http://schemas.openxmlformats.org/officeDocument/2006/relationships/diagramLayout" Target="../diagrams/layout4.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big5.gmw.cn/g2b/tech.gmw.cn/2013-02/20/content_6756854.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goo.gl/rSJscA" TargetMode="Externa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9.emf"/></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5.xml"/><Relationship Id="rId7" Type="http://schemas.openxmlformats.org/officeDocument/2006/relationships/image" Target="../media/image64.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https://www.google.com.tw/url?sa=i&amp;rct=j&amp;q=&amp;esrc=s&amp;source=images&amp;cd=&amp;ved=0ahUKEwi03NHwytrNAhXMlZQKHaooA0wQjB0IBg&amp;url=http://ewstfrancisinternship.weebly.com/computed-tomography.html&amp;psig=AFQjCNGDBhZkTEu167bLq-BNJFWJ01jcBw&amp;ust=1467748262526990" TargetMode="External"/><Relationship Id="rId4" Type="http://schemas.openxmlformats.org/officeDocument/2006/relationships/hyperlink" Target="http://quintoncheng.pixnet.net/blog/post/26144047-%E6%84%9F%E8%AC%9D%E4%B8%8A%E5%A4%A9-%E6%88%91%E6%9C%83%E5%A5%BD%E5%A5%BD%E7%8F%8D%E6%83%9C%E7%94%9F%E5%91%BD%E7%9A%84"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quintoncheng.pixnet.net/blog/post/26144047-%E6%84%9F%E8%AC%9D%E4%B8%8A%E5%A4%A9-%E6%88%91%E6%9C%83%E5%A5%BD%E5%A5%BD%E7%8F%8D%E6%83%9C%E7%94%9F%E5%91%BD%E7%9A%84" TargetMode="External"/><Relationship Id="rId7" Type="http://schemas.openxmlformats.org/officeDocument/2006/relationships/image" Target="../media/image72.png"/><Relationship Id="rId12" Type="http://schemas.openxmlformats.org/officeDocument/2006/relationships/hyperlink" Target="file:///D:\&#25033;&#35722;&#31185;\31-&#31777;&#22577;&#23560;&#21312;\1080103%20&#36667;&#23556;&#33287;&#29983;&#27963;\gamma%20knife.mp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hyperlink" Target="file:///D:\&#25033;&#35722;&#31185;\31-&#31777;&#22577;&#23560;&#21312;\1080103%20&#36667;&#23556;&#33287;&#29983;&#27963;\Cyberknife.wmv" TargetMode="External"/><Relationship Id="rId5" Type="http://schemas.openxmlformats.org/officeDocument/2006/relationships/image" Target="../media/image70.png"/><Relationship Id="rId10" Type="http://schemas.openxmlformats.org/officeDocument/2006/relationships/hyperlink" Target="file:///D:\&#25033;&#35722;&#31185;\31-&#31777;&#22577;&#23560;&#21312;\1080103%20&#36667;&#23556;&#33287;&#29983;&#27963;\imrt%20&#35997;&#22810;&#33452;.wmv" TargetMode="External"/><Relationship Id="rId4" Type="http://schemas.openxmlformats.org/officeDocument/2006/relationships/hyperlink" Target="http://news.ltn.com.tw/news/society/breakingnews/1503673" TargetMode="External"/><Relationship Id="rId9" Type="http://schemas.openxmlformats.org/officeDocument/2006/relationships/hyperlink" Target="file:///D:\&#25033;&#35722;&#31185;\31-&#31777;&#22577;&#23560;&#21312;\1080103%20&#36667;&#23556;&#33287;&#29983;&#27963;\MLC%20MOV01086.M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w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4.wmf"/><Relationship Id="rId5" Type="http://schemas.openxmlformats.org/officeDocument/2006/relationships/image" Target="../media/image83.jpe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hyperlink" Target="http://www.pcdvd.com.tw/"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8" Type="http://schemas.openxmlformats.org/officeDocument/2006/relationships/hyperlink" Target="file:///D:\&#25033;&#35722;&#31185;\31-&#31777;&#22577;&#23560;&#21312;\1080103%20&#36667;&#23556;&#33287;&#29983;&#27963;\X-ray%20scanning%20gantry%20-%20Security_(480p).mp4" TargetMode="External"/><Relationship Id="rId3" Type="http://schemas.openxmlformats.org/officeDocument/2006/relationships/image" Target="../media/image108.emf"/><Relationship Id="rId7"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19.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www.tp1o.com/" TargetMode="External"/><Relationship Id="rId7" Type="http://schemas.openxmlformats.org/officeDocument/2006/relationships/image" Target="../media/image120.png"/><Relationship Id="rId12" Type="http://schemas.openxmlformats.org/officeDocument/2006/relationships/image" Target="../media/image12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katongokshoushi.sokutu.com/tupian.html" TargetMode="External"/><Relationship Id="rId11" Type="http://schemas.openxmlformats.org/officeDocument/2006/relationships/image" Target="../media/image124.jpeg"/><Relationship Id="rId5" Type="http://schemas.openxmlformats.org/officeDocument/2006/relationships/hyperlink" Target="http://www.dianliwenmi.com/postimg_770760.html" TargetMode="External"/><Relationship Id="rId10" Type="http://schemas.openxmlformats.org/officeDocument/2006/relationships/image" Target="../media/image123.png"/><Relationship Id="rId4" Type="http://schemas.openxmlformats.org/officeDocument/2006/relationships/hyperlink" Target="http://cn.depositphotos.com/62095805/stock-illustration-nose-vector-cartoon.html" TargetMode="External"/><Relationship Id="rId9"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s>
</file>

<file path=ppt/slides/_rels/slide5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40.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emf"/><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unitedbiomedical.org/?p=6642" TargetMode="External"/><Relationship Id="rId5" Type="http://schemas.openxmlformats.org/officeDocument/2006/relationships/hyperlink" Target="http://thnf-web.vm.nthu.edu.tw/" TargetMode="External"/><Relationship Id="rId4" Type="http://schemas.openxmlformats.org/officeDocument/2006/relationships/image" Target="../media/image157.png"/></Relationships>
</file>

<file path=ppt/slides/_rels/slide6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60.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64.jpg"/><Relationship Id="rId5" Type="http://schemas.openxmlformats.org/officeDocument/2006/relationships/image" Target="../media/image163.png"/><Relationship Id="rId4" Type="http://schemas.openxmlformats.org/officeDocument/2006/relationships/image" Target="../media/image162.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05600"/>
            <a:ext cx="9144000" cy="0"/>
          </a:xfrm>
          <a:custGeom>
            <a:avLst/>
            <a:gdLst/>
            <a:ahLst/>
            <a:cxnLst/>
            <a:rect l="l" t="t" r="r" b="b"/>
            <a:pathLst>
              <a:path w="9144000">
                <a:moveTo>
                  <a:pt x="0" y="0"/>
                </a:moveTo>
                <a:lnTo>
                  <a:pt x="9144000" y="0"/>
                </a:lnTo>
              </a:path>
            </a:pathLst>
          </a:custGeom>
          <a:ln w="55244">
            <a:solidFill>
              <a:srgbClr val="A6A6A6"/>
            </a:solidFill>
          </a:ln>
        </p:spPr>
        <p:txBody>
          <a:bodyPr wrap="square" lIns="0" tIns="0" rIns="0" bIns="0" rtlCol="0">
            <a:noAutofit/>
          </a:bodyPr>
          <a:lstStyle/>
          <a:p>
            <a:endParaRPr/>
          </a:p>
        </p:txBody>
      </p:sp>
      <p:sp>
        <p:nvSpPr>
          <p:cNvPr id="3" name="object 3"/>
          <p:cNvSpPr/>
          <p:nvPr/>
        </p:nvSpPr>
        <p:spPr>
          <a:xfrm>
            <a:off x="5364226" y="1628775"/>
            <a:ext cx="3166999" cy="73025"/>
          </a:xfrm>
          <a:custGeom>
            <a:avLst/>
            <a:gdLst/>
            <a:ahLst/>
            <a:cxnLst/>
            <a:rect l="l" t="t" r="r" b="b"/>
            <a:pathLst>
              <a:path w="3166999" h="73025">
                <a:moveTo>
                  <a:pt x="0" y="73025"/>
                </a:moveTo>
                <a:lnTo>
                  <a:pt x="3166999" y="73025"/>
                </a:lnTo>
                <a:lnTo>
                  <a:pt x="3166999" y="0"/>
                </a:lnTo>
                <a:lnTo>
                  <a:pt x="0" y="0"/>
                </a:lnTo>
                <a:lnTo>
                  <a:pt x="0" y="73025"/>
                </a:lnTo>
                <a:close/>
              </a:path>
            </a:pathLst>
          </a:custGeom>
          <a:solidFill>
            <a:srgbClr val="A6A6A6"/>
          </a:solidFill>
        </p:spPr>
        <p:txBody>
          <a:bodyPr wrap="square" lIns="0" tIns="0" rIns="0" bIns="0" rtlCol="0">
            <a:noAutofit/>
          </a:bodyPr>
          <a:lstStyle/>
          <a:p>
            <a:endParaRPr/>
          </a:p>
        </p:txBody>
      </p:sp>
      <p:sp>
        <p:nvSpPr>
          <p:cNvPr id="4" name="object 4"/>
          <p:cNvSpPr/>
          <p:nvPr/>
        </p:nvSpPr>
        <p:spPr>
          <a:xfrm>
            <a:off x="755650" y="1628775"/>
            <a:ext cx="3105150" cy="73025"/>
          </a:xfrm>
          <a:custGeom>
            <a:avLst/>
            <a:gdLst/>
            <a:ahLst/>
            <a:cxnLst/>
            <a:rect l="l" t="t" r="r" b="b"/>
            <a:pathLst>
              <a:path w="3105150" h="73025">
                <a:moveTo>
                  <a:pt x="0" y="73025"/>
                </a:moveTo>
                <a:lnTo>
                  <a:pt x="3105150" y="73025"/>
                </a:lnTo>
                <a:lnTo>
                  <a:pt x="3105150" y="0"/>
                </a:lnTo>
                <a:lnTo>
                  <a:pt x="0" y="0"/>
                </a:lnTo>
                <a:lnTo>
                  <a:pt x="0" y="73025"/>
                </a:lnTo>
                <a:close/>
              </a:path>
            </a:pathLst>
          </a:custGeom>
          <a:solidFill>
            <a:srgbClr val="A6A6A6"/>
          </a:solidFill>
        </p:spPr>
        <p:txBody>
          <a:bodyPr wrap="square" lIns="0" tIns="0" rIns="0" bIns="0" rtlCol="0">
            <a:noAutofit/>
          </a:bodyPr>
          <a:lstStyle/>
          <a:p>
            <a:endParaRPr/>
          </a:p>
        </p:txBody>
      </p:sp>
      <p:sp>
        <p:nvSpPr>
          <p:cNvPr id="5" name="object 5"/>
          <p:cNvSpPr/>
          <p:nvPr/>
        </p:nvSpPr>
        <p:spPr>
          <a:xfrm>
            <a:off x="755650" y="3573526"/>
            <a:ext cx="7775575" cy="73025"/>
          </a:xfrm>
          <a:custGeom>
            <a:avLst/>
            <a:gdLst/>
            <a:ahLst/>
            <a:cxnLst/>
            <a:rect l="l" t="t" r="r" b="b"/>
            <a:pathLst>
              <a:path w="7775575" h="73025">
                <a:moveTo>
                  <a:pt x="0" y="73025"/>
                </a:moveTo>
                <a:lnTo>
                  <a:pt x="7775575" y="73025"/>
                </a:lnTo>
                <a:lnTo>
                  <a:pt x="7775575" y="0"/>
                </a:lnTo>
                <a:lnTo>
                  <a:pt x="0" y="0"/>
                </a:lnTo>
                <a:lnTo>
                  <a:pt x="0" y="73025"/>
                </a:lnTo>
                <a:close/>
              </a:path>
            </a:pathLst>
          </a:custGeom>
          <a:solidFill>
            <a:srgbClr val="A6A6A6"/>
          </a:solidFill>
        </p:spPr>
        <p:txBody>
          <a:bodyPr wrap="square" lIns="0" tIns="0" rIns="0" bIns="0" rtlCol="0">
            <a:noAutofit/>
          </a:bodyPr>
          <a:lstStyle/>
          <a:p>
            <a:endParaRPr/>
          </a:p>
        </p:txBody>
      </p:sp>
      <p:sp>
        <p:nvSpPr>
          <p:cNvPr id="6" name="object 6"/>
          <p:cNvSpPr/>
          <p:nvPr/>
        </p:nvSpPr>
        <p:spPr>
          <a:xfrm>
            <a:off x="3860800" y="549148"/>
            <a:ext cx="1503426" cy="1725676"/>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0" y="6726236"/>
            <a:ext cx="9144000" cy="128587"/>
          </a:xfrm>
          <a:prstGeom prst="rect">
            <a:avLst/>
          </a:prstGeom>
          <a:blipFill>
            <a:blip r:embed="rId4" cstate="print"/>
            <a:stretch>
              <a:fillRect/>
            </a:stretch>
          </a:blipFill>
        </p:spPr>
        <p:txBody>
          <a:bodyPr wrap="square" lIns="0" tIns="0" rIns="0" bIns="0" rtlCol="0">
            <a:noAutofit/>
          </a:bodyPr>
          <a:lstStyle/>
          <a:p>
            <a:endParaRPr/>
          </a:p>
        </p:txBody>
      </p:sp>
      <p:sp>
        <p:nvSpPr>
          <p:cNvPr id="10" name="文字方塊 9"/>
          <p:cNvSpPr txBox="1"/>
          <p:nvPr/>
        </p:nvSpPr>
        <p:spPr>
          <a:xfrm>
            <a:off x="2608075" y="4572000"/>
            <a:ext cx="4339650" cy="1200329"/>
          </a:xfrm>
          <a:prstGeom prst="rect">
            <a:avLst/>
          </a:prstGeom>
          <a:noFill/>
        </p:spPr>
        <p:txBody>
          <a:bodyPr wrap="none" rtlCol="0">
            <a:spAutoFit/>
          </a:bodyPr>
          <a:lstStyle/>
          <a:p>
            <a:pPr algn="ctr"/>
            <a:r>
              <a:rPr lang="zh-TW" altLang="en-US" sz="3600" b="1" dirty="0">
                <a:solidFill>
                  <a:srgbClr val="0000FF"/>
                </a:solidFill>
                <a:latin typeface="微軟正黑體" panose="020B0604030504040204" pitchFamily="34" charset="-120"/>
                <a:ea typeface="微軟正黑體" panose="020B0604030504040204" pitchFamily="34" charset="-120"/>
              </a:rPr>
              <a:t>行政院原子能委員會</a:t>
            </a:r>
            <a:endParaRPr lang="en-US" altLang="zh-TW" sz="3600" b="1" dirty="0">
              <a:solidFill>
                <a:srgbClr val="0000FF"/>
              </a:solidFill>
              <a:latin typeface="微軟正黑體" panose="020B0604030504040204" pitchFamily="34" charset="-120"/>
              <a:ea typeface="微軟正黑體" panose="020B0604030504040204" pitchFamily="34" charset="-120"/>
            </a:endParaRPr>
          </a:p>
          <a:p>
            <a:pPr algn="ctr"/>
            <a:r>
              <a:rPr lang="en-US" altLang="zh-TW" sz="3600" b="1" dirty="0">
                <a:solidFill>
                  <a:srgbClr val="0000FF"/>
                </a:solidFill>
                <a:latin typeface="微軟正黑體" panose="020B0604030504040204" pitchFamily="34" charset="-120"/>
                <a:ea typeface="微軟正黑體" panose="020B0604030504040204" pitchFamily="34" charset="-120"/>
              </a:rPr>
              <a:t>108</a:t>
            </a:r>
            <a:r>
              <a:rPr lang="zh-TW" altLang="en-US" sz="3600" b="1" dirty="0">
                <a:solidFill>
                  <a:srgbClr val="0000FF"/>
                </a:solidFill>
                <a:latin typeface="微軟正黑體" panose="020B0604030504040204" pitchFamily="34" charset="-120"/>
                <a:ea typeface="微軟正黑體" panose="020B0604030504040204" pitchFamily="34" charset="-120"/>
              </a:rPr>
              <a:t>年</a:t>
            </a:r>
            <a:r>
              <a:rPr lang="en-US" altLang="zh-TW" sz="3600" b="1" dirty="0">
                <a:solidFill>
                  <a:srgbClr val="0000FF"/>
                </a:solidFill>
                <a:latin typeface="微軟正黑體" panose="020B0604030504040204" pitchFamily="34" charset="-120"/>
                <a:ea typeface="微軟正黑體" panose="020B0604030504040204" pitchFamily="34" charset="-120"/>
              </a:rPr>
              <a:t>1</a:t>
            </a:r>
            <a:r>
              <a:rPr lang="zh-CN" altLang="en-US" sz="3600" b="1" dirty="0">
                <a:solidFill>
                  <a:srgbClr val="0000FF"/>
                </a:solidFill>
                <a:latin typeface="微軟正黑體" panose="020B0604030504040204" pitchFamily="34" charset="-120"/>
                <a:ea typeface="微軟正黑體" panose="020B0604030504040204" pitchFamily="34" charset="-120"/>
              </a:rPr>
              <a:t>月</a:t>
            </a:r>
            <a:endParaRPr lang="en-US" altLang="zh-TW" sz="3600" b="1" dirty="0">
              <a:solidFill>
                <a:srgbClr val="0000FF"/>
              </a:solidFill>
              <a:latin typeface="微軟正黑體" panose="020B0604030504040204" pitchFamily="34" charset="-120"/>
              <a:ea typeface="微軟正黑體" panose="020B0604030504040204" pitchFamily="34" charset="-120"/>
            </a:endParaRPr>
          </a:p>
        </p:txBody>
      </p:sp>
      <p:sp>
        <p:nvSpPr>
          <p:cNvPr id="11" name="object 8"/>
          <p:cNvSpPr txBox="1"/>
          <p:nvPr/>
        </p:nvSpPr>
        <p:spPr>
          <a:xfrm>
            <a:off x="457200" y="2362200"/>
            <a:ext cx="8305800" cy="1190690"/>
          </a:xfrm>
          <a:prstGeom prst="rect">
            <a:avLst/>
          </a:prstGeom>
        </p:spPr>
        <p:txBody>
          <a:bodyPr vert="horz" wrap="square" lIns="0" tIns="0" rIns="0" bIns="0" rtlCol="0">
            <a:noAutofit/>
          </a:bodyPr>
          <a:lstStyle/>
          <a:p>
            <a:pPr algn="ctr">
              <a:spcBef>
                <a:spcPct val="0"/>
              </a:spcBef>
            </a:pPr>
            <a:r>
              <a:rPr lang="zh-TW" altLang="en-US" sz="6000" b="1" dirty="0">
                <a:latin typeface="微軟正黑體" panose="020B0604030504040204" pitchFamily="34" charset="-120"/>
                <a:ea typeface="微軟正黑體" panose="020B0604030504040204" pitchFamily="34" charset="-120"/>
              </a:rPr>
              <a:t>輻射與生活</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輻射應用的開展</a:t>
            </a:r>
          </a:p>
        </p:txBody>
      </p:sp>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10</a:t>
            </a:fld>
            <a:endParaRPr lang="en-US" altLang="zh-TW">
              <a:solidFill>
                <a:srgbClr val="000000"/>
              </a:solidFill>
            </a:endParaRPr>
          </a:p>
        </p:txBody>
      </p:sp>
      <p:sp>
        <p:nvSpPr>
          <p:cNvPr id="5" name="圓角矩形 4"/>
          <p:cNvSpPr/>
          <p:nvPr/>
        </p:nvSpPr>
        <p:spPr>
          <a:xfrm>
            <a:off x="386700" y="5605444"/>
            <a:ext cx="1297172" cy="516835"/>
          </a:xfrm>
          <a:prstGeom prst="roundRect">
            <a:avLst/>
          </a:prstGeom>
          <a:solidFill>
            <a:srgbClr val="99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zh-TW" sz="2400" dirty="0"/>
              <a:t>1895</a:t>
            </a:r>
            <a:endParaRPr kumimoji="1" lang="zh-TW" altLang="en-US" sz="2400" dirty="0"/>
          </a:p>
        </p:txBody>
      </p:sp>
      <p:cxnSp>
        <p:nvCxnSpPr>
          <p:cNvPr id="6" name="直線接點 5"/>
          <p:cNvCxnSpPr/>
          <p:nvPr/>
        </p:nvCxnSpPr>
        <p:spPr>
          <a:xfrm flipV="1">
            <a:off x="1035286" y="5288633"/>
            <a:ext cx="0" cy="488267"/>
          </a:xfrm>
          <a:prstGeom prst="line">
            <a:avLst/>
          </a:prstGeom>
          <a:ln w="38100">
            <a:solidFill>
              <a:srgbClr val="A50021"/>
            </a:solidFill>
          </a:ln>
        </p:spPr>
        <p:style>
          <a:lnRef idx="1">
            <a:schemeClr val="accent1"/>
          </a:lnRef>
          <a:fillRef idx="0">
            <a:schemeClr val="accent1"/>
          </a:fillRef>
          <a:effectRef idx="0">
            <a:schemeClr val="accent1"/>
          </a:effectRef>
          <a:fontRef idx="minor">
            <a:schemeClr val="tx1"/>
          </a:fontRef>
        </p:style>
      </p:cxnSp>
      <p:sp>
        <p:nvSpPr>
          <p:cNvPr id="7" name="月亮 6"/>
          <p:cNvSpPr/>
          <p:nvPr/>
        </p:nvSpPr>
        <p:spPr>
          <a:xfrm rot="16200000">
            <a:off x="925443" y="4748395"/>
            <a:ext cx="219689" cy="900113"/>
          </a:xfrm>
          <a:prstGeom prst="moon">
            <a:avLst>
              <a:gd name="adj" fmla="val 9942"/>
            </a:avLst>
          </a:prstGeom>
          <a:solidFill>
            <a:srgbClr val="A50021"/>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文字方塊 7"/>
          <p:cNvSpPr txBox="1"/>
          <p:nvPr/>
        </p:nvSpPr>
        <p:spPr bwMode="auto">
          <a:xfrm>
            <a:off x="107032" y="4657577"/>
            <a:ext cx="2370510" cy="489878"/>
          </a:xfrm>
          <a:prstGeom prst="rect">
            <a:avLst/>
          </a:prstGeom>
          <a:noFill/>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ts val="3075"/>
              </a:lnSpc>
            </a:pPr>
            <a:r>
              <a:rPr lang="zh-TW" altLang="en-US" sz="2400" b="1" dirty="0">
                <a:solidFill>
                  <a:srgbClr val="993300"/>
                </a:solidFill>
                <a:latin typeface="微軟正黑體" charset="-120"/>
                <a:ea typeface="微軟正黑體" charset="-120"/>
                <a:cs typeface="微軟正黑體" charset="-120"/>
              </a:rPr>
              <a:t>侖琴 發現</a:t>
            </a:r>
            <a:r>
              <a:rPr lang="en-US" altLang="zh-TW" sz="2400" b="1" dirty="0">
                <a:solidFill>
                  <a:srgbClr val="993300"/>
                </a:solidFill>
                <a:latin typeface="微軟正黑體" charset="-120"/>
                <a:ea typeface="微軟正黑體" charset="-120"/>
                <a:cs typeface="微軟正黑體" charset="-120"/>
              </a:rPr>
              <a:t>X</a:t>
            </a:r>
            <a:r>
              <a:rPr lang="zh-TW" altLang="en-US" sz="2400" b="1" dirty="0">
                <a:solidFill>
                  <a:srgbClr val="993300"/>
                </a:solidFill>
                <a:latin typeface="微軟正黑體" charset="-120"/>
                <a:ea typeface="微軟正黑體" charset="-120"/>
                <a:cs typeface="微軟正黑體" charset="-120"/>
              </a:rPr>
              <a:t>光</a:t>
            </a:r>
            <a:endParaRPr lang="en-US" altLang="zh-TW" sz="2400" b="1" dirty="0">
              <a:solidFill>
                <a:srgbClr val="993300"/>
              </a:solidFill>
              <a:latin typeface="微軟正黑體" charset="-120"/>
              <a:ea typeface="微軟正黑體" charset="-120"/>
              <a:cs typeface="微軟正黑體" charset="-120"/>
            </a:endParaRPr>
          </a:p>
        </p:txBody>
      </p:sp>
      <p:grpSp>
        <p:nvGrpSpPr>
          <p:cNvPr id="59" name="群組 58"/>
          <p:cNvGrpSpPr/>
          <p:nvPr/>
        </p:nvGrpSpPr>
        <p:grpSpPr>
          <a:xfrm>
            <a:off x="1520279" y="2234021"/>
            <a:ext cx="2663767" cy="3888257"/>
            <a:chOff x="1520279" y="2031749"/>
            <a:chExt cx="2663767" cy="3888257"/>
          </a:xfrm>
        </p:grpSpPr>
        <p:sp>
          <p:nvSpPr>
            <p:cNvPr id="12" name="圓角矩形 11"/>
            <p:cNvSpPr/>
            <p:nvPr/>
          </p:nvSpPr>
          <p:spPr>
            <a:xfrm>
              <a:off x="2285373" y="5403171"/>
              <a:ext cx="1297172" cy="51683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400" dirty="0"/>
                <a:t>1896</a:t>
              </a:r>
              <a:endParaRPr kumimoji="1" lang="zh-TW" altLang="en-US" sz="2400" dirty="0"/>
            </a:p>
          </p:txBody>
        </p:sp>
        <p:sp>
          <p:nvSpPr>
            <p:cNvPr id="13" name="矩形 12"/>
            <p:cNvSpPr/>
            <p:nvPr/>
          </p:nvSpPr>
          <p:spPr>
            <a:xfrm>
              <a:off x="1520279" y="5543395"/>
              <a:ext cx="928687" cy="258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4" name="直線接點 13"/>
            <p:cNvCxnSpPr/>
            <p:nvPr/>
          </p:nvCxnSpPr>
          <p:spPr>
            <a:xfrm flipV="1">
              <a:off x="2959346" y="4681540"/>
              <a:ext cx="0" cy="7920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15" name="月亮 14"/>
            <p:cNvSpPr/>
            <p:nvPr/>
          </p:nvSpPr>
          <p:spPr>
            <a:xfrm rot="16200000">
              <a:off x="2849503" y="4155591"/>
              <a:ext cx="219689" cy="900113"/>
            </a:xfrm>
            <a:prstGeom prst="moon">
              <a:avLst>
                <a:gd name="adj" fmla="val 9942"/>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文字方塊 15"/>
            <p:cNvSpPr txBox="1"/>
            <p:nvPr/>
          </p:nvSpPr>
          <p:spPr bwMode="auto">
            <a:xfrm>
              <a:off x="1813536" y="3732602"/>
              <a:ext cx="2370510" cy="887422"/>
            </a:xfrm>
            <a:prstGeom prst="rect">
              <a:avLst/>
            </a:prstGeom>
            <a:noFill/>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ts val="3075"/>
                </a:lnSpc>
              </a:pPr>
              <a:r>
                <a:rPr lang="zh-TW" altLang="en-US" sz="2400" b="1" dirty="0">
                  <a:solidFill>
                    <a:srgbClr val="006600"/>
                  </a:solidFill>
                  <a:latin typeface="微軟正黑體" charset="-120"/>
                  <a:ea typeface="微軟正黑體" charset="-120"/>
                  <a:cs typeface="微軟正黑體" charset="-120"/>
                </a:rPr>
                <a:t>貝克勒爾</a:t>
              </a:r>
              <a:endParaRPr lang="en-US" altLang="zh-TW" sz="2400" b="1" dirty="0">
                <a:solidFill>
                  <a:srgbClr val="006600"/>
                </a:solidFill>
                <a:latin typeface="微軟正黑體" charset="-120"/>
                <a:ea typeface="微軟正黑體" charset="-120"/>
                <a:cs typeface="微軟正黑體" charset="-120"/>
              </a:endParaRPr>
            </a:p>
            <a:p>
              <a:pPr algn="ctr">
                <a:lnSpc>
                  <a:spcPts val="3075"/>
                </a:lnSpc>
              </a:pPr>
              <a:r>
                <a:rPr lang="zh-TW" altLang="en-US" sz="2400" b="1" dirty="0">
                  <a:solidFill>
                    <a:srgbClr val="006600"/>
                  </a:solidFill>
                  <a:latin typeface="微軟正黑體" charset="-120"/>
                  <a:ea typeface="微軟正黑體" charset="-120"/>
                  <a:cs typeface="微軟正黑體" charset="-120"/>
                </a:rPr>
                <a:t>發現放射性</a:t>
              </a:r>
              <a:endParaRPr lang="en-US" altLang="zh-TW" sz="2400" b="1" dirty="0">
                <a:solidFill>
                  <a:srgbClr val="006600"/>
                </a:solidFill>
                <a:latin typeface="微軟正黑體" charset="-120"/>
                <a:ea typeface="微軟正黑體" charset="-120"/>
                <a:cs typeface="微軟正黑體" charset="-120"/>
              </a:endParaRPr>
            </a:p>
          </p:txBody>
        </p:sp>
        <p:pic>
          <p:nvPicPr>
            <p:cNvPr id="17" name="圖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435736">
              <a:off x="2250592" y="2031749"/>
              <a:ext cx="1516826" cy="172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1544087" y="5581492"/>
              <a:ext cx="864000" cy="180000"/>
            </a:xfrm>
            <a:prstGeom prst="rect">
              <a:avLst/>
            </a:prstGeom>
            <a:gradFill flip="none" rotWithShape="1">
              <a:gsLst>
                <a:gs pos="0">
                  <a:schemeClr val="accent3">
                    <a:lumMod val="89000"/>
                  </a:schemeClr>
                </a:gs>
                <a:gs pos="23000">
                  <a:schemeClr val="bg1">
                    <a:lumMod val="75000"/>
                  </a:schemeClr>
                </a:gs>
                <a:gs pos="69000">
                  <a:schemeClr val="accent3">
                    <a:lumMod val="50000"/>
                  </a:schemeClr>
                </a:gs>
                <a:gs pos="97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9" name="文字方塊 18"/>
          <p:cNvSpPr txBox="1"/>
          <p:nvPr/>
        </p:nvSpPr>
        <p:spPr>
          <a:xfrm>
            <a:off x="141656" y="6245225"/>
            <a:ext cx="5508377" cy="215444"/>
          </a:xfrm>
          <a:prstGeom prst="rect">
            <a:avLst/>
          </a:prstGeom>
          <a:noFill/>
        </p:spPr>
        <p:txBody>
          <a:bodyPr wrap="square">
            <a:spAutoFit/>
          </a:bodyPr>
          <a:lstStyle/>
          <a:p>
            <a:pPr>
              <a:defRPr/>
            </a:pPr>
            <a:r>
              <a:rPr lang="zh-TW" altLang="en-US" sz="800" dirty="0">
                <a:latin typeface="Microsoft JhengHei" charset="-120"/>
                <a:ea typeface="Microsoft JhengHei" charset="-120"/>
                <a:cs typeface="Microsoft JhengHei" charset="-120"/>
              </a:rPr>
              <a:t>圖片來源：</a:t>
            </a:r>
            <a:r>
              <a:rPr lang="en-US" altLang="zh-TW" sz="800" dirty="0" err="1">
                <a:latin typeface="Microsoft JhengHei" charset="-120"/>
                <a:ea typeface="Microsoft JhengHei" charset="-120"/>
                <a:cs typeface="Microsoft JhengHei" charset="-120"/>
              </a:rPr>
              <a:t>wikipedia</a:t>
            </a:r>
            <a:r>
              <a:rPr lang="zh-TW" altLang="en-US" sz="800" dirty="0">
                <a:latin typeface="Microsoft JhengHei" charset="-120"/>
                <a:ea typeface="Microsoft JhengHei" charset="-120"/>
                <a:cs typeface="Microsoft JhengHei" charset="-120"/>
              </a:rPr>
              <a:t>、</a:t>
            </a:r>
            <a:r>
              <a:rPr lang="en-US" altLang="zh-TW" sz="800" dirty="0">
                <a:latin typeface="Microsoft JhengHei" charset="-120"/>
                <a:ea typeface="Microsoft JhengHei" charset="-120"/>
                <a:cs typeface="Microsoft JhengHei" charset="-120"/>
              </a:rPr>
              <a:t> </a:t>
            </a:r>
            <a:r>
              <a:rPr lang="en-US" altLang="zh-TW" sz="800" dirty="0">
                <a:latin typeface="Microsoft JhengHei" charset="-120"/>
                <a:ea typeface="Microsoft JhengHei" charset="-120"/>
                <a:cs typeface="Microsoft JhengHei" charset="-120"/>
                <a:hlinkClick r:id="rId4"/>
              </a:rPr>
              <a:t>http://www.kumc.edu/</a:t>
            </a:r>
            <a:r>
              <a:rPr lang="zh-TW" altLang="en-US" sz="800" dirty="0">
                <a:latin typeface="Microsoft JhengHei" charset="-120"/>
                <a:ea typeface="Microsoft JhengHei" charset="-120"/>
                <a:cs typeface="Microsoft JhengHei" charset="-120"/>
              </a:rPr>
              <a:t> 、輻務小站</a:t>
            </a:r>
          </a:p>
        </p:txBody>
      </p:sp>
      <p:pic>
        <p:nvPicPr>
          <p:cNvPr id="20" name="內容版面配置區 5"/>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rot="173736">
            <a:off x="691323" y="2762646"/>
            <a:ext cx="1411263" cy="1955517"/>
          </a:xfrm>
          <a:prstGeom prst="rect">
            <a:avLst/>
          </a:prstGeom>
          <a:ln>
            <a:noFill/>
          </a:ln>
          <a:effectLst/>
        </p:spPr>
      </p:pic>
      <p:pic>
        <p:nvPicPr>
          <p:cNvPr id="21" name="圖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7873" y="1689088"/>
            <a:ext cx="1062706" cy="1592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文字方塊 21"/>
          <p:cNvSpPr txBox="1"/>
          <p:nvPr/>
        </p:nvSpPr>
        <p:spPr bwMode="auto">
          <a:xfrm>
            <a:off x="1108974" y="1848940"/>
            <a:ext cx="892093" cy="923330"/>
          </a:xfrm>
          <a:prstGeom prst="rect">
            <a:avLst/>
          </a:prstGeom>
          <a:noFill/>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b="1" dirty="0">
                <a:solidFill>
                  <a:schemeClr val="accent2">
                    <a:lumMod val="50000"/>
                  </a:schemeClr>
                </a:solidFill>
                <a:latin typeface="微軟正黑體" charset="-120"/>
                <a:ea typeface="微軟正黑體" charset="-120"/>
                <a:cs typeface="微軟正黑體" charset="-120"/>
              </a:rPr>
              <a:t>世界第一張</a:t>
            </a:r>
            <a:r>
              <a:rPr lang="en-US" altLang="zh-TW" b="1" dirty="0">
                <a:solidFill>
                  <a:schemeClr val="accent2">
                    <a:lumMod val="50000"/>
                  </a:schemeClr>
                </a:solidFill>
                <a:latin typeface="微軟正黑體" charset="-120"/>
                <a:ea typeface="微軟正黑體" charset="-120"/>
                <a:cs typeface="微軟正黑體" charset="-120"/>
              </a:rPr>
              <a:t>X</a:t>
            </a:r>
            <a:r>
              <a:rPr lang="zh-TW" altLang="en-US" b="1" dirty="0">
                <a:solidFill>
                  <a:schemeClr val="accent2">
                    <a:lumMod val="50000"/>
                  </a:schemeClr>
                </a:solidFill>
                <a:latin typeface="微軟正黑體" charset="-120"/>
                <a:ea typeface="微軟正黑體" charset="-120"/>
                <a:cs typeface="微軟正黑體" charset="-120"/>
              </a:rPr>
              <a:t>光影像</a:t>
            </a:r>
            <a:endParaRPr lang="en-US" altLang="zh-TW" b="1" dirty="0">
              <a:solidFill>
                <a:schemeClr val="accent2">
                  <a:lumMod val="50000"/>
                </a:schemeClr>
              </a:solidFill>
              <a:latin typeface="微軟正黑體" charset="-120"/>
              <a:ea typeface="微軟正黑體" charset="-120"/>
              <a:cs typeface="微軟正黑體" charset="-120"/>
            </a:endParaRPr>
          </a:p>
        </p:txBody>
      </p:sp>
      <p:grpSp>
        <p:nvGrpSpPr>
          <p:cNvPr id="33" name="群組 32"/>
          <p:cNvGrpSpPr>
            <a:grpSpLocks/>
          </p:cNvGrpSpPr>
          <p:nvPr/>
        </p:nvGrpSpPr>
        <p:grpSpPr bwMode="auto">
          <a:xfrm>
            <a:off x="436763" y="1524000"/>
            <a:ext cx="1920382" cy="1346494"/>
            <a:chOff x="5268244" y="700914"/>
            <a:chExt cx="3035324" cy="1928615"/>
          </a:xfrm>
        </p:grpSpPr>
        <p:pic>
          <p:nvPicPr>
            <p:cNvPr id="34" name="圖片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28854">
              <a:off x="6205366" y="700914"/>
              <a:ext cx="1384300" cy="135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綵帶 (弧形向下) 34"/>
            <p:cNvSpPr>
              <a:spLocks noChangeArrowheads="1"/>
            </p:cNvSpPr>
            <p:nvPr/>
          </p:nvSpPr>
          <p:spPr bwMode="auto">
            <a:xfrm rot="357427">
              <a:off x="5268244" y="1608559"/>
              <a:ext cx="3035324" cy="960115"/>
            </a:xfrm>
            <a:prstGeom prst="ellipseRibbon">
              <a:avLst>
                <a:gd name="adj1" fmla="val 25000"/>
                <a:gd name="adj2" fmla="val 75000"/>
                <a:gd name="adj3" fmla="val 12500"/>
              </a:avLst>
            </a:prstGeom>
            <a:solidFill>
              <a:srgbClr val="FFFD78"/>
            </a:solidFill>
            <a:ln w="9525">
              <a:solidFill>
                <a:srgbClr val="FFC000"/>
              </a:solidFill>
              <a:round/>
              <a:headEnd/>
              <a:tailEnd/>
            </a:ln>
            <a:effectLst>
              <a:outerShdw blurRad="40000" dist="23000" dir="5400000" rotWithShape="0">
                <a:srgbClr val="000000">
                  <a:alpha val="34998"/>
                </a:srgbClr>
              </a:outerShdw>
            </a:effectLst>
          </p:spPr>
          <p:txBody>
            <a:bodyPr anchor="ctr"/>
            <a:lstStyle/>
            <a:p>
              <a:pPr algn="ctr">
                <a:defRPr/>
              </a:pPr>
              <a:endParaRPr lang="zh-TW" altLang="en-US">
                <a:solidFill>
                  <a:schemeClr val="lt1"/>
                </a:solidFill>
                <a:latin typeface="+mn-lt"/>
                <a:ea typeface="+mn-ea"/>
              </a:endParaRPr>
            </a:p>
          </p:txBody>
        </p:sp>
        <p:sp>
          <p:nvSpPr>
            <p:cNvPr id="36" name="文字方塊 35"/>
            <p:cNvSpPr txBox="1"/>
            <p:nvPr/>
          </p:nvSpPr>
          <p:spPr>
            <a:xfrm rot="358848">
              <a:off x="5637789" y="1791942"/>
              <a:ext cx="2461112" cy="837587"/>
            </a:xfrm>
            <a:prstGeom prst="rect">
              <a:avLst/>
            </a:prstGeom>
            <a:noFill/>
          </p:spPr>
          <p:txBody>
            <a:bodyPr wrap="square">
              <a:spAutoFit/>
            </a:bodyPr>
            <a:lstStyle/>
            <a:p>
              <a:pPr>
                <a:defRPr/>
              </a:pPr>
              <a:r>
                <a:rPr lang="en-US" altLang="zh-TW" sz="1600" b="1" dirty="0">
                  <a:latin typeface="Microsoft JhengHei" charset="-120"/>
                  <a:ea typeface="Microsoft JhengHei" charset="-120"/>
                  <a:cs typeface="Microsoft JhengHei" charset="-120"/>
                </a:rPr>
                <a:t>1901</a:t>
              </a:r>
              <a:r>
                <a:rPr lang="zh-TW" altLang="en-US" sz="1600" b="1" dirty="0">
                  <a:latin typeface="Microsoft JhengHei" charset="-120"/>
                  <a:ea typeface="Microsoft JhengHei" charset="-120"/>
                  <a:cs typeface="Microsoft JhengHei" charset="-120"/>
                </a:rPr>
                <a:t>年第一屆</a:t>
              </a:r>
              <a:endParaRPr lang="en-US" altLang="zh-TW" sz="1600" b="1" dirty="0">
                <a:latin typeface="Microsoft JhengHei" charset="-120"/>
                <a:ea typeface="Microsoft JhengHei" charset="-120"/>
                <a:cs typeface="Microsoft JhengHei" charset="-120"/>
              </a:endParaRPr>
            </a:p>
            <a:p>
              <a:pPr>
                <a:defRPr/>
              </a:pPr>
              <a:r>
                <a:rPr lang="zh-TW" altLang="en-US" sz="1600" b="1" dirty="0">
                  <a:latin typeface="Microsoft JhengHei" charset="-120"/>
                  <a:ea typeface="Microsoft JhengHei" charset="-120"/>
                  <a:cs typeface="Microsoft JhengHei" charset="-120"/>
                </a:rPr>
                <a:t>諾貝爾物理獎</a:t>
              </a:r>
            </a:p>
          </p:txBody>
        </p:sp>
      </p:grpSp>
      <p:grpSp>
        <p:nvGrpSpPr>
          <p:cNvPr id="60" name="群組 59"/>
          <p:cNvGrpSpPr/>
          <p:nvPr/>
        </p:nvGrpSpPr>
        <p:grpSpPr>
          <a:xfrm>
            <a:off x="3436731" y="2355797"/>
            <a:ext cx="2515147" cy="3762366"/>
            <a:chOff x="3436731" y="2153525"/>
            <a:chExt cx="2515147" cy="3762366"/>
          </a:xfrm>
        </p:grpSpPr>
        <p:grpSp>
          <p:nvGrpSpPr>
            <p:cNvPr id="23" name="群組 22"/>
            <p:cNvGrpSpPr/>
            <p:nvPr/>
          </p:nvGrpSpPr>
          <p:grpSpPr>
            <a:xfrm>
              <a:off x="3436731" y="2153525"/>
              <a:ext cx="2515147" cy="3762366"/>
              <a:chOff x="3436731" y="2153525"/>
              <a:chExt cx="2515147" cy="3762366"/>
            </a:xfrm>
          </p:grpSpPr>
          <p:sp>
            <p:nvSpPr>
              <p:cNvPr id="24" name="圓角矩形 23"/>
              <p:cNvSpPr/>
              <p:nvPr/>
            </p:nvSpPr>
            <p:spPr>
              <a:xfrm>
                <a:off x="4184046" y="5399056"/>
                <a:ext cx="1297172" cy="516835"/>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400" dirty="0"/>
                  <a:t>1898</a:t>
                </a:r>
                <a:endParaRPr kumimoji="1" lang="zh-TW" altLang="en-US" sz="2400" dirty="0"/>
              </a:p>
            </p:txBody>
          </p:sp>
          <p:cxnSp>
            <p:nvCxnSpPr>
              <p:cNvPr id="25" name="直線接點 24"/>
              <p:cNvCxnSpPr/>
              <p:nvPr/>
            </p:nvCxnSpPr>
            <p:spPr>
              <a:xfrm flipV="1">
                <a:off x="4818574" y="5321574"/>
                <a:ext cx="0" cy="216000"/>
              </a:xfrm>
              <a:prstGeom prst="line">
                <a:avLst/>
              </a:prstGeom>
              <a:ln w="38100">
                <a:solidFill>
                  <a:srgbClr val="3333CC"/>
                </a:solidFill>
              </a:ln>
            </p:spPr>
            <p:style>
              <a:lnRef idx="1">
                <a:schemeClr val="accent1"/>
              </a:lnRef>
              <a:fillRef idx="0">
                <a:schemeClr val="accent1"/>
              </a:fillRef>
              <a:effectRef idx="0">
                <a:schemeClr val="accent1"/>
              </a:effectRef>
              <a:fontRef idx="minor">
                <a:schemeClr val="tx1"/>
              </a:fontRef>
            </p:style>
          </p:cxnSp>
          <p:sp>
            <p:nvSpPr>
              <p:cNvPr id="26" name="月亮 25"/>
              <p:cNvSpPr/>
              <p:nvPr/>
            </p:nvSpPr>
            <p:spPr>
              <a:xfrm rot="16200000">
                <a:off x="4708731" y="4767050"/>
                <a:ext cx="219689" cy="900113"/>
              </a:xfrm>
              <a:prstGeom prst="moon">
                <a:avLst>
                  <a:gd name="adj" fmla="val 9942"/>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3333CC"/>
                  </a:solidFill>
                </a:endParaRPr>
              </a:p>
            </p:txBody>
          </p:sp>
          <p:sp>
            <p:nvSpPr>
              <p:cNvPr id="27" name="文字方塊 26"/>
              <p:cNvSpPr txBox="1"/>
              <p:nvPr/>
            </p:nvSpPr>
            <p:spPr bwMode="auto">
              <a:xfrm>
                <a:off x="3734092" y="3982410"/>
                <a:ext cx="2217786" cy="1284967"/>
              </a:xfrm>
              <a:prstGeom prst="rect">
                <a:avLst/>
              </a:prstGeom>
              <a:noFill/>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ts val="3075"/>
                  </a:lnSpc>
                </a:pPr>
                <a:r>
                  <a:rPr lang="zh-TW" altLang="en-US" sz="2400" b="1" dirty="0">
                    <a:solidFill>
                      <a:srgbClr val="3333CC"/>
                    </a:solidFill>
                    <a:latin typeface="微軟正黑體" charset="-120"/>
                    <a:ea typeface="微軟正黑體" charset="-120"/>
                    <a:cs typeface="微軟正黑體" charset="-120"/>
                  </a:rPr>
                  <a:t>居禮夫婦</a:t>
                </a:r>
                <a:endParaRPr lang="en-US" altLang="zh-TW" sz="2400" b="1" dirty="0">
                  <a:solidFill>
                    <a:srgbClr val="3333CC"/>
                  </a:solidFill>
                  <a:latin typeface="微軟正黑體" charset="-120"/>
                  <a:ea typeface="微軟正黑體" charset="-120"/>
                  <a:cs typeface="微軟正黑體" charset="-120"/>
                </a:endParaRPr>
              </a:p>
              <a:p>
                <a:pPr algn="ctr">
                  <a:lnSpc>
                    <a:spcPts val="3075"/>
                  </a:lnSpc>
                </a:pPr>
                <a:r>
                  <a:rPr lang="zh-TW" altLang="en-US" sz="2400" b="1" dirty="0">
                    <a:solidFill>
                      <a:srgbClr val="3333CC"/>
                    </a:solidFill>
                    <a:latin typeface="微軟正黑體" charset="-120"/>
                    <a:ea typeface="微軟正黑體" charset="-120"/>
                    <a:cs typeface="微軟正黑體" charset="-120"/>
                  </a:rPr>
                  <a:t>發現放射性</a:t>
                </a:r>
                <a:endParaRPr lang="en-US" altLang="zh-TW" sz="2400" b="1" dirty="0">
                  <a:solidFill>
                    <a:srgbClr val="3333CC"/>
                  </a:solidFill>
                  <a:latin typeface="微軟正黑體" charset="-120"/>
                  <a:ea typeface="微軟正黑體" charset="-120"/>
                  <a:cs typeface="微軟正黑體" charset="-120"/>
                </a:endParaRPr>
              </a:p>
              <a:p>
                <a:pPr algn="ctr">
                  <a:lnSpc>
                    <a:spcPts val="3075"/>
                  </a:lnSpc>
                </a:pPr>
                <a:r>
                  <a:rPr lang="zh-TW" altLang="en-US" sz="2400" b="1" dirty="0">
                    <a:solidFill>
                      <a:srgbClr val="3333CC"/>
                    </a:solidFill>
                    <a:latin typeface="微軟正黑體" charset="-120"/>
                    <a:ea typeface="微軟正黑體" charset="-120"/>
                    <a:cs typeface="微軟正黑體" charset="-120"/>
                  </a:rPr>
                  <a:t>元素</a:t>
                </a:r>
                <a:r>
                  <a:rPr lang="zh-TW" altLang="en-US" sz="2400" b="1" dirty="0">
                    <a:solidFill>
                      <a:srgbClr val="3333CC"/>
                    </a:solidFill>
                    <a:latin typeface="Microsoft JhengHei" charset="-120"/>
                    <a:ea typeface="Microsoft JhengHei" charset="-120"/>
                    <a:cs typeface="Microsoft JhengHei" charset="-120"/>
                  </a:rPr>
                  <a:t>釙</a:t>
                </a:r>
                <a:r>
                  <a:rPr lang="zh-TW" altLang="en-US" sz="2400" b="1" dirty="0">
                    <a:solidFill>
                      <a:srgbClr val="3333CC"/>
                    </a:solidFill>
                    <a:latin typeface="微軟正黑體" charset="-120"/>
                    <a:ea typeface="微軟正黑體" charset="-120"/>
                    <a:cs typeface="微軟正黑體" charset="-120"/>
                  </a:rPr>
                  <a:t>和鐳</a:t>
                </a:r>
                <a:endParaRPr lang="en-US" altLang="zh-TW" sz="2400" b="1" dirty="0">
                  <a:solidFill>
                    <a:srgbClr val="3333CC"/>
                  </a:solidFill>
                  <a:latin typeface="微軟正黑體" charset="-120"/>
                  <a:ea typeface="微軟正黑體" charset="-120"/>
                  <a:cs typeface="微軟正黑體" charset="-120"/>
                </a:endParaRPr>
              </a:p>
            </p:txBody>
          </p:sp>
          <p:pic>
            <p:nvPicPr>
              <p:cNvPr id="28" name="圖片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320">
                <a:off x="3962226" y="2153525"/>
                <a:ext cx="1761516" cy="186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p:cNvSpPr/>
              <p:nvPr/>
            </p:nvSpPr>
            <p:spPr>
              <a:xfrm>
                <a:off x="3436731" y="5528266"/>
                <a:ext cx="928687" cy="258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41" name="矩形 40"/>
            <p:cNvSpPr/>
            <p:nvPr/>
          </p:nvSpPr>
          <p:spPr>
            <a:xfrm>
              <a:off x="3482107" y="5566420"/>
              <a:ext cx="864000" cy="180000"/>
            </a:xfrm>
            <a:prstGeom prst="rect">
              <a:avLst/>
            </a:prstGeom>
            <a:gradFill flip="none" rotWithShape="1">
              <a:gsLst>
                <a:gs pos="0">
                  <a:schemeClr val="accent3">
                    <a:lumMod val="89000"/>
                  </a:schemeClr>
                </a:gs>
                <a:gs pos="23000">
                  <a:schemeClr val="bg1">
                    <a:lumMod val="75000"/>
                  </a:schemeClr>
                </a:gs>
                <a:gs pos="69000">
                  <a:schemeClr val="accent3">
                    <a:lumMod val="50000"/>
                  </a:schemeClr>
                </a:gs>
                <a:gs pos="97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62" name="群組 61"/>
          <p:cNvGrpSpPr>
            <a:grpSpLocks/>
          </p:cNvGrpSpPr>
          <p:nvPr/>
        </p:nvGrpSpPr>
        <p:grpSpPr bwMode="auto">
          <a:xfrm>
            <a:off x="3047285" y="1396706"/>
            <a:ext cx="1920382" cy="1346494"/>
            <a:chOff x="5268244" y="700914"/>
            <a:chExt cx="3035324" cy="1928615"/>
          </a:xfrm>
        </p:grpSpPr>
        <p:pic>
          <p:nvPicPr>
            <p:cNvPr id="63" name="圖片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28854">
              <a:off x="6205366" y="700914"/>
              <a:ext cx="1384300" cy="135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綵帶 (弧形向下) 63"/>
            <p:cNvSpPr>
              <a:spLocks noChangeArrowheads="1"/>
            </p:cNvSpPr>
            <p:nvPr/>
          </p:nvSpPr>
          <p:spPr bwMode="auto">
            <a:xfrm rot="357427">
              <a:off x="5268244" y="1608559"/>
              <a:ext cx="3035324" cy="960115"/>
            </a:xfrm>
            <a:prstGeom prst="ellipseRibbon">
              <a:avLst>
                <a:gd name="adj1" fmla="val 25000"/>
                <a:gd name="adj2" fmla="val 75000"/>
                <a:gd name="adj3" fmla="val 12500"/>
              </a:avLst>
            </a:prstGeom>
            <a:solidFill>
              <a:srgbClr val="FFFD78"/>
            </a:solidFill>
            <a:ln w="9525">
              <a:solidFill>
                <a:srgbClr val="FFC000"/>
              </a:solidFill>
              <a:round/>
              <a:headEnd/>
              <a:tailEnd/>
            </a:ln>
            <a:effectLst>
              <a:outerShdw blurRad="40000" dist="23000" dir="5400000" rotWithShape="0">
                <a:srgbClr val="000000">
                  <a:alpha val="34998"/>
                </a:srgbClr>
              </a:outerShdw>
            </a:effectLst>
          </p:spPr>
          <p:txBody>
            <a:bodyPr anchor="ctr"/>
            <a:lstStyle/>
            <a:p>
              <a:pPr algn="ctr">
                <a:defRPr/>
              </a:pPr>
              <a:endParaRPr lang="zh-TW" altLang="en-US">
                <a:solidFill>
                  <a:schemeClr val="lt1"/>
                </a:solidFill>
                <a:latin typeface="+mn-lt"/>
                <a:ea typeface="+mn-ea"/>
              </a:endParaRPr>
            </a:p>
          </p:txBody>
        </p:sp>
        <p:sp>
          <p:nvSpPr>
            <p:cNvPr id="65" name="文字方塊 64"/>
            <p:cNvSpPr txBox="1"/>
            <p:nvPr/>
          </p:nvSpPr>
          <p:spPr>
            <a:xfrm rot="358848">
              <a:off x="5637789" y="1791942"/>
              <a:ext cx="2461112" cy="837587"/>
            </a:xfrm>
            <a:prstGeom prst="rect">
              <a:avLst/>
            </a:prstGeom>
            <a:noFill/>
          </p:spPr>
          <p:txBody>
            <a:bodyPr wrap="square">
              <a:spAutoFit/>
            </a:bodyPr>
            <a:lstStyle/>
            <a:p>
              <a:pPr>
                <a:defRPr/>
              </a:pPr>
              <a:r>
                <a:rPr lang="en-US" altLang="zh-TW" sz="1600" b="1" dirty="0">
                  <a:latin typeface="Microsoft JhengHei" charset="-120"/>
                  <a:ea typeface="Microsoft JhengHei" charset="-120"/>
                  <a:cs typeface="Microsoft JhengHei" charset="-120"/>
                </a:rPr>
                <a:t>1903</a:t>
              </a:r>
              <a:r>
                <a:rPr lang="zh-TW" altLang="en-US" sz="1600" b="1" dirty="0">
                  <a:latin typeface="Microsoft JhengHei" charset="-120"/>
                  <a:ea typeface="Microsoft JhengHei" charset="-120"/>
                  <a:cs typeface="Microsoft JhengHei" charset="-120"/>
                </a:rPr>
                <a:t>年第三屆</a:t>
              </a:r>
              <a:endParaRPr lang="en-US" altLang="zh-TW" sz="1600" b="1" dirty="0">
                <a:latin typeface="Microsoft JhengHei" charset="-120"/>
                <a:ea typeface="Microsoft JhengHei" charset="-120"/>
                <a:cs typeface="Microsoft JhengHei" charset="-120"/>
              </a:endParaRPr>
            </a:p>
            <a:p>
              <a:pPr>
                <a:defRPr/>
              </a:pPr>
              <a:r>
                <a:rPr lang="zh-TW" altLang="en-US" sz="1600" b="1" dirty="0">
                  <a:latin typeface="Microsoft JhengHei" charset="-120"/>
                  <a:ea typeface="Microsoft JhengHei" charset="-120"/>
                  <a:cs typeface="Microsoft JhengHei" charset="-120"/>
                </a:rPr>
                <a:t>諾貝爾物理獎</a:t>
              </a:r>
            </a:p>
          </p:txBody>
        </p:sp>
      </p:grpSp>
      <p:grpSp>
        <p:nvGrpSpPr>
          <p:cNvPr id="69" name="群組 68"/>
          <p:cNvGrpSpPr/>
          <p:nvPr/>
        </p:nvGrpSpPr>
        <p:grpSpPr>
          <a:xfrm>
            <a:off x="5353178" y="-19862"/>
            <a:ext cx="3867022" cy="6909461"/>
            <a:chOff x="5353178" y="-19862"/>
            <a:chExt cx="3867022" cy="6909461"/>
          </a:xfrm>
        </p:grpSpPr>
        <p:sp>
          <p:nvSpPr>
            <p:cNvPr id="31" name="矩形 30"/>
            <p:cNvSpPr/>
            <p:nvPr/>
          </p:nvSpPr>
          <p:spPr>
            <a:xfrm>
              <a:off x="5353178" y="5730536"/>
              <a:ext cx="1872000" cy="258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61" name="群組 60"/>
            <p:cNvGrpSpPr/>
            <p:nvPr/>
          </p:nvGrpSpPr>
          <p:grpSpPr>
            <a:xfrm>
              <a:off x="5353178" y="5730536"/>
              <a:ext cx="1872000" cy="258417"/>
              <a:chOff x="5353178" y="5528264"/>
              <a:chExt cx="1872000" cy="258417"/>
            </a:xfrm>
          </p:grpSpPr>
          <p:sp>
            <p:nvSpPr>
              <p:cNvPr id="48" name="矩形 47"/>
              <p:cNvSpPr/>
              <p:nvPr/>
            </p:nvSpPr>
            <p:spPr>
              <a:xfrm>
                <a:off x="5353178" y="5528264"/>
                <a:ext cx="1872000" cy="258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p:cNvSpPr/>
              <p:nvPr/>
            </p:nvSpPr>
            <p:spPr>
              <a:xfrm>
                <a:off x="5408564" y="5588430"/>
                <a:ext cx="1745837" cy="157990"/>
              </a:xfrm>
              <a:prstGeom prst="rect">
                <a:avLst/>
              </a:prstGeom>
              <a:gradFill flip="none" rotWithShape="1">
                <a:gsLst>
                  <a:gs pos="0">
                    <a:schemeClr val="accent3">
                      <a:lumMod val="89000"/>
                    </a:schemeClr>
                  </a:gs>
                  <a:gs pos="23000">
                    <a:schemeClr val="bg1">
                      <a:lumMod val="75000"/>
                    </a:schemeClr>
                  </a:gs>
                  <a:gs pos="69000">
                    <a:schemeClr val="accent3">
                      <a:lumMod val="50000"/>
                    </a:schemeClr>
                  </a:gs>
                  <a:gs pos="97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52" name="群組 51"/>
            <p:cNvGrpSpPr/>
            <p:nvPr/>
          </p:nvGrpSpPr>
          <p:grpSpPr>
            <a:xfrm>
              <a:off x="5718914" y="-19862"/>
              <a:ext cx="3501286" cy="6834831"/>
              <a:chOff x="5786553" y="964580"/>
              <a:chExt cx="3429503" cy="5605942"/>
            </a:xfrm>
          </p:grpSpPr>
          <p:sp>
            <p:nvSpPr>
              <p:cNvPr id="55" name="摺角紙張 54"/>
              <p:cNvSpPr/>
              <p:nvPr/>
            </p:nvSpPr>
            <p:spPr>
              <a:xfrm>
                <a:off x="5819074" y="964580"/>
                <a:ext cx="3343354" cy="5605942"/>
              </a:xfrm>
              <a:prstGeom prst="foldedCorner">
                <a:avLst/>
              </a:prstGeom>
              <a:solidFill>
                <a:srgbClr val="FFD889"/>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文字方塊 55"/>
              <p:cNvSpPr txBox="1"/>
              <p:nvPr/>
            </p:nvSpPr>
            <p:spPr bwMode="auto">
              <a:xfrm>
                <a:off x="5817542" y="964580"/>
                <a:ext cx="3321096" cy="905959"/>
              </a:xfrm>
              <a:prstGeom prst="rect">
                <a:avLst/>
              </a:prstGeom>
              <a:noFill/>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sz="2000" b="1" dirty="0">
                    <a:solidFill>
                      <a:schemeClr val="accent4">
                        <a:lumMod val="50000"/>
                      </a:schemeClr>
                    </a:solidFill>
                    <a:latin typeface="微軟正黑體" charset="-120"/>
                    <a:ea typeface="微軟正黑體" charset="-120"/>
                    <a:cs typeface="微軟正黑體" charset="-120"/>
                  </a:rPr>
                  <a:t>新的發明很快為全世界所接納使用，</a:t>
                </a:r>
                <a:r>
                  <a:rPr lang="en-US" altLang="zh-TW" sz="2000" b="1" dirty="0">
                    <a:solidFill>
                      <a:schemeClr val="accent4">
                        <a:lumMod val="50000"/>
                      </a:schemeClr>
                    </a:solidFill>
                    <a:latin typeface="微軟正黑體" charset="-120"/>
                    <a:ea typeface="微軟正黑體" charset="-120"/>
                    <a:cs typeface="微軟正黑體" charset="-120"/>
                  </a:rPr>
                  <a:t>X</a:t>
                </a:r>
                <a:r>
                  <a:rPr lang="zh-TW" altLang="en-US" sz="2000" b="1" dirty="0">
                    <a:solidFill>
                      <a:schemeClr val="accent4">
                        <a:lumMod val="50000"/>
                      </a:schemeClr>
                    </a:solidFill>
                    <a:latin typeface="微軟正黑體" charset="-120"/>
                    <a:ea typeface="微軟正黑體" charset="-120"/>
                    <a:cs typeface="微軟正黑體" charset="-120"/>
                  </a:rPr>
                  <a:t>光機又因費用較鐳爲便宜，很快地廣為應用。</a:t>
                </a:r>
                <a:endParaRPr lang="en-US" altLang="zh-TW" sz="2000" b="1" dirty="0">
                  <a:solidFill>
                    <a:schemeClr val="accent4">
                      <a:lumMod val="50000"/>
                    </a:schemeClr>
                  </a:solidFill>
                  <a:latin typeface="微軟正黑體" charset="-120"/>
                  <a:ea typeface="微軟正黑體" charset="-120"/>
                  <a:cs typeface="微軟正黑體" charset="-120"/>
                </a:endParaRPr>
              </a:p>
            </p:txBody>
          </p:sp>
          <p:pic>
            <p:nvPicPr>
              <p:cNvPr id="57" name="圖片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078" y="1758289"/>
                <a:ext cx="3154200" cy="1631611"/>
              </a:xfrm>
              <a:prstGeom prst="rect">
                <a:avLst/>
              </a:prstGeom>
            </p:spPr>
          </p:pic>
          <p:sp>
            <p:nvSpPr>
              <p:cNvPr id="58" name="文字方塊 57"/>
              <p:cNvSpPr txBox="1"/>
              <p:nvPr/>
            </p:nvSpPr>
            <p:spPr bwMode="auto">
              <a:xfrm>
                <a:off x="5786553" y="3323680"/>
                <a:ext cx="3429503" cy="704441"/>
              </a:xfrm>
              <a:prstGeom prst="rect">
                <a:avLst/>
              </a:prstGeom>
              <a:noFill/>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b="1" dirty="0">
                    <a:latin typeface="微軟正黑體" charset="-120"/>
                    <a:ea typeface="微軟正黑體" charset="-120"/>
                    <a:cs typeface="微軟正黑體" charset="-120"/>
                  </a:rPr>
                  <a:t>第一次世界大戰期間利用</a:t>
                </a:r>
                <a:r>
                  <a:rPr lang="en-US" altLang="zh-TW" b="1" dirty="0">
                    <a:latin typeface="微軟正黑體" charset="-120"/>
                    <a:ea typeface="微軟正黑體" charset="-120"/>
                    <a:cs typeface="微軟正黑體" charset="-120"/>
                  </a:rPr>
                  <a:t>X</a:t>
                </a:r>
                <a:r>
                  <a:rPr lang="zh-TW" altLang="en-US" b="1" dirty="0">
                    <a:latin typeface="微軟正黑體" charset="-120"/>
                    <a:ea typeface="微軟正黑體" charset="-120"/>
                    <a:cs typeface="微軟正黑體" charset="-120"/>
                  </a:rPr>
                  <a:t>光機找子彈、骨折區域</a:t>
                </a:r>
                <a:endParaRPr lang="en-US" altLang="zh-TW" b="1" dirty="0">
                  <a:latin typeface="微軟正黑體" charset="-120"/>
                  <a:ea typeface="微軟正黑體" charset="-120"/>
                  <a:cs typeface="微軟正黑體" charset="-120"/>
                </a:endParaRPr>
              </a:p>
              <a:p>
                <a:r>
                  <a:rPr lang="en-US" altLang="zh-TW" sz="1400" b="1" dirty="0">
                    <a:latin typeface="微軟正黑體" charset="-120"/>
                    <a:ea typeface="微軟正黑體" charset="-120"/>
                    <a:cs typeface="微軟正黑體" charset="-120"/>
                  </a:rPr>
                  <a:t>(Base Hospital #28 in France in 1918)</a:t>
                </a:r>
              </a:p>
            </p:txBody>
          </p:sp>
        </p:grpSp>
        <p:sp>
          <p:nvSpPr>
            <p:cNvPr id="54" name="文字方塊 53"/>
            <p:cNvSpPr txBox="1"/>
            <p:nvPr/>
          </p:nvSpPr>
          <p:spPr bwMode="auto">
            <a:xfrm>
              <a:off x="5704783" y="6089380"/>
              <a:ext cx="3501286" cy="800219"/>
            </a:xfrm>
            <a:prstGeom prst="rect">
              <a:avLst/>
            </a:prstGeom>
            <a:noFill/>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b="1" dirty="0">
                  <a:latin typeface="Microsoft JhengHei" charset="-120"/>
                  <a:ea typeface="Microsoft JhengHei" charset="-120"/>
                  <a:cs typeface="Microsoft JhengHei" charset="-120"/>
                </a:rPr>
                <a:t>第一個照</a:t>
              </a:r>
              <a:r>
                <a:rPr lang="en-US" altLang="zh-TW" b="1" dirty="0">
                  <a:latin typeface="Microsoft JhengHei" charset="-120"/>
                  <a:ea typeface="Microsoft JhengHei" charset="-120"/>
                  <a:cs typeface="Microsoft JhengHei" charset="-120"/>
                </a:rPr>
                <a:t>X</a:t>
              </a:r>
              <a:r>
                <a:rPr lang="zh-TW" altLang="en-US" b="1" dirty="0">
                  <a:latin typeface="Microsoft JhengHei" charset="-120"/>
                  <a:ea typeface="Microsoft JhengHei" charset="-120"/>
                  <a:cs typeface="Microsoft JhengHei" charset="-120"/>
                </a:rPr>
                <a:t>光片的華人</a:t>
              </a:r>
              <a:r>
                <a:rPr lang="en-US" altLang="zh-TW" b="1" dirty="0">
                  <a:latin typeface="Microsoft JhengHei" charset="-120"/>
                  <a:ea typeface="Microsoft JhengHei" charset="-120"/>
                  <a:cs typeface="Microsoft JhengHei" charset="-120"/>
                </a:rPr>
                <a:t>-</a:t>
              </a:r>
              <a:r>
                <a:rPr lang="zh-TW" altLang="en-US" b="1" dirty="0">
                  <a:latin typeface="Microsoft JhengHei" charset="-120"/>
                  <a:ea typeface="Microsoft JhengHei" charset="-120"/>
                  <a:cs typeface="Microsoft JhengHei" charset="-120"/>
                </a:rPr>
                <a:t>李鴻章</a:t>
              </a:r>
              <a:r>
                <a:rPr lang="en-US" altLang="zh-TW" sz="1400" b="1" dirty="0">
                  <a:latin typeface="Microsoft JhengHei" charset="-120"/>
                  <a:ea typeface="Microsoft JhengHei" charset="-120"/>
                  <a:cs typeface="Microsoft JhengHei" charset="-120"/>
                </a:rPr>
                <a:t>(1896</a:t>
              </a:r>
              <a:r>
                <a:rPr lang="zh-TW" altLang="en-US" sz="1400" b="1" dirty="0">
                  <a:latin typeface="Microsoft JhengHei" charset="-120"/>
                  <a:ea typeface="Microsoft JhengHei" charset="-120"/>
                  <a:cs typeface="Microsoft JhengHei" charset="-120"/>
                </a:rPr>
                <a:t>年</a:t>
              </a:r>
              <a:r>
                <a:rPr lang="en-US" altLang="zh-TW" sz="1400" b="1" dirty="0">
                  <a:latin typeface="Microsoft JhengHei" charset="-120"/>
                  <a:ea typeface="Microsoft JhengHei" charset="-120"/>
                  <a:cs typeface="Microsoft JhengHei" charset="-120"/>
                </a:rPr>
                <a:t>6</a:t>
              </a:r>
              <a:r>
                <a:rPr lang="zh-TW" altLang="en-US" sz="1400" b="1" dirty="0">
                  <a:latin typeface="Microsoft JhengHei" charset="-120"/>
                  <a:ea typeface="Microsoft JhengHei" charset="-120"/>
                  <a:cs typeface="Microsoft JhengHei" charset="-120"/>
                </a:rPr>
                <a:t>月李鴻章赴德訪問</a:t>
              </a:r>
              <a:r>
                <a:rPr lang="en-US" altLang="zh-TW" sz="1400" b="1" dirty="0">
                  <a:latin typeface="Microsoft JhengHei" charset="-120"/>
                  <a:ea typeface="Microsoft JhengHei" charset="-120"/>
                  <a:cs typeface="Microsoft JhengHei" charset="-120"/>
                </a:rPr>
                <a:t>)</a:t>
              </a:r>
            </a:p>
            <a:p>
              <a:r>
                <a:rPr lang="en-US" altLang="zh-TW" sz="1400" b="1" dirty="0">
                  <a:latin typeface="Microsoft JhengHei" charset="-120"/>
                  <a:ea typeface="Microsoft JhengHei" charset="-120"/>
                  <a:cs typeface="Microsoft JhengHei" charset="-120"/>
                </a:rPr>
                <a:t>(</a:t>
              </a:r>
              <a:r>
                <a:rPr lang="zh-TW" altLang="en-US" sz="1400" b="1" dirty="0">
                  <a:latin typeface="Microsoft JhengHei" charset="-120"/>
                  <a:ea typeface="Microsoft JhengHei" charset="-120"/>
                  <a:cs typeface="Microsoft JhengHei" charset="-120"/>
                </a:rPr>
                <a:t>當時相關報導</a:t>
              </a:r>
              <a:r>
                <a:rPr lang="en-US" altLang="zh-TW" sz="1400" b="1" dirty="0">
                  <a:latin typeface="Microsoft JhengHei" charset="-120"/>
                  <a:ea typeface="Microsoft JhengHei" charset="-120"/>
                  <a:cs typeface="Microsoft JhengHei" charset="-120"/>
                </a:rPr>
                <a:t>)</a:t>
              </a:r>
            </a:p>
          </p:txBody>
        </p:sp>
        <p:pic>
          <p:nvPicPr>
            <p:cNvPr id="67" name="圖片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6305" y="3657600"/>
              <a:ext cx="2549691" cy="2491503"/>
            </a:xfrm>
            <a:prstGeom prst="rect">
              <a:avLst/>
            </a:prstGeom>
          </p:spPr>
        </p:pic>
        <p:pic>
          <p:nvPicPr>
            <p:cNvPr id="68" name="圖片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9192" y="4376758"/>
              <a:ext cx="1307408" cy="1719242"/>
            </a:xfrm>
            <a:prstGeom prst="rect">
              <a:avLst/>
            </a:prstGeom>
          </p:spPr>
        </p:pic>
      </p:grpSp>
    </p:spTree>
    <p:extLst>
      <p:ext uri="{BB962C8B-B14F-4D97-AF65-F5344CB8AC3E}">
        <p14:creationId xmlns:p14="http://schemas.microsoft.com/office/powerpoint/2010/main" val="38604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137211"/>
            <a:ext cx="9220200" cy="1828800"/>
          </a:xfrm>
        </p:spPr>
        <p:txBody>
          <a:bodyPr/>
          <a:lstStyle/>
          <a:p>
            <a:r>
              <a:rPr lang="zh-TW" altLang="en-US" dirty="0">
                <a:solidFill>
                  <a:schemeClr val="accent1">
                    <a:lumMod val="10000"/>
                  </a:schemeClr>
                </a:solidFill>
                <a:latin typeface="微軟正黑體" charset="-120"/>
                <a:ea typeface="微軟正黑體" charset="-120"/>
                <a:cs typeface="微軟正黑體" charset="-120"/>
              </a:rPr>
              <a:t>除了醫療，其他的民生領域也有應用</a:t>
            </a:r>
            <a:r>
              <a:rPr lang="en-US" altLang="zh-TW" dirty="0">
                <a:solidFill>
                  <a:schemeClr val="accent1">
                    <a:lumMod val="10000"/>
                  </a:schemeClr>
                </a:solidFill>
                <a:latin typeface="微軟正黑體" charset="-120"/>
                <a:ea typeface="微軟正黑體" charset="-120"/>
                <a:cs typeface="微軟正黑體" charset="-120"/>
              </a:rPr>
              <a:t>X</a:t>
            </a:r>
            <a:r>
              <a:rPr lang="zh-TW" altLang="en-US" dirty="0">
                <a:solidFill>
                  <a:schemeClr val="accent1">
                    <a:lumMod val="10000"/>
                  </a:schemeClr>
                </a:solidFill>
                <a:latin typeface="微軟正黑體" charset="-120"/>
                <a:ea typeface="微軟正黑體" charset="-120"/>
                <a:cs typeface="微軟正黑體" charset="-120"/>
              </a:rPr>
              <a:t>光</a:t>
            </a:r>
            <a:r>
              <a:rPr lang="en-US" altLang="zh-TW" dirty="0">
                <a:solidFill>
                  <a:schemeClr val="accent1">
                    <a:lumMod val="10000"/>
                  </a:schemeClr>
                </a:solidFill>
                <a:latin typeface="微軟正黑體" charset="-120"/>
                <a:ea typeface="微軟正黑體" charset="-120"/>
                <a:cs typeface="微軟正黑體" charset="-120"/>
              </a:rPr>
              <a:t>…….</a:t>
            </a:r>
            <a:r>
              <a:rPr lang="zh-TW" altLang="en-US" dirty="0">
                <a:solidFill>
                  <a:schemeClr val="accent1">
                    <a:lumMod val="10000"/>
                  </a:schemeClr>
                </a:solidFill>
                <a:latin typeface="微軟正黑體" charset="-120"/>
                <a:ea typeface="微軟正黑體" charset="-120"/>
                <a:cs typeface="微軟正黑體" charset="-120"/>
              </a:rPr>
              <a:t>例如 </a:t>
            </a:r>
            <a:r>
              <a:rPr lang="en-US" altLang="zh-TW" dirty="0">
                <a:solidFill>
                  <a:srgbClr val="3333CC"/>
                </a:solidFill>
                <a:latin typeface="微軟正黑體" charset="-120"/>
                <a:ea typeface="微軟正黑體" charset="-120"/>
                <a:cs typeface="微軟正黑體" charset="-120"/>
              </a:rPr>
              <a:t>Shoe-fitting fluoroscope</a:t>
            </a:r>
            <a:r>
              <a:rPr lang="zh-TW" altLang="en-US" dirty="0">
                <a:solidFill>
                  <a:srgbClr val="3333CC"/>
                </a:solidFill>
              </a:rPr>
              <a:t/>
            </a:r>
            <a:br>
              <a:rPr lang="zh-TW" altLang="en-US" dirty="0">
                <a:solidFill>
                  <a:srgbClr val="3333CC"/>
                </a:solidFill>
              </a:rPr>
            </a:br>
            <a:r>
              <a:rPr lang="en-US" altLang="zh-TW" dirty="0">
                <a:solidFill>
                  <a:schemeClr val="accent1">
                    <a:lumMod val="50000"/>
                  </a:schemeClr>
                </a:solidFill>
                <a:latin typeface="微軟正黑體" charset="-120"/>
                <a:ea typeface="微軟正黑體" charset="-120"/>
                <a:cs typeface="微軟正黑體" charset="-120"/>
              </a:rPr>
              <a:t/>
            </a:r>
            <a:br>
              <a:rPr lang="en-US" altLang="zh-TW" dirty="0">
                <a:solidFill>
                  <a:schemeClr val="accent1">
                    <a:lumMod val="50000"/>
                  </a:schemeClr>
                </a:solidFill>
                <a:latin typeface="微軟正黑體" charset="-120"/>
                <a:ea typeface="微軟正黑體" charset="-120"/>
                <a:cs typeface="微軟正黑體" charset="-120"/>
              </a:rPr>
            </a:br>
            <a:endParaRPr lang="zh-TW" altLang="en-US" dirty="0"/>
          </a:p>
        </p:txBody>
      </p:sp>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11</a:t>
            </a:fld>
            <a:endParaRPr lang="en-US" altLang="zh-TW">
              <a:solidFill>
                <a:srgbClr val="000000"/>
              </a:solidFill>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2267095"/>
            <a:ext cx="6286500" cy="3952875"/>
          </a:xfrm>
          <a:prstGeom prst="rect">
            <a:avLst/>
          </a:prstGeom>
        </p:spPr>
      </p:pic>
      <p:sp>
        <p:nvSpPr>
          <p:cNvPr id="10" name="文字方塊 9"/>
          <p:cNvSpPr txBox="1"/>
          <p:nvPr/>
        </p:nvSpPr>
        <p:spPr>
          <a:xfrm>
            <a:off x="-1793" y="6314073"/>
            <a:ext cx="8027555" cy="461665"/>
          </a:xfrm>
          <a:prstGeom prst="rect">
            <a:avLst/>
          </a:prstGeom>
          <a:noFill/>
        </p:spPr>
        <p:txBody>
          <a:bodyPr wrap="square">
            <a:spAutoFit/>
          </a:bodyPr>
          <a:lstStyle/>
          <a:p>
            <a:pPr>
              <a:defRPr/>
            </a:pPr>
            <a:r>
              <a:rPr lang="zh-TW" altLang="en-US" sz="800" dirty="0">
                <a:latin typeface="Microsoft JhengHei" charset="-120"/>
                <a:ea typeface="Microsoft JhengHei" charset="-120"/>
                <a:cs typeface="Microsoft JhengHei" charset="-120"/>
              </a:rPr>
              <a:t>圖片來源：</a:t>
            </a:r>
            <a:r>
              <a:rPr lang="en-US" altLang="zh-TW" sz="800" dirty="0">
                <a:latin typeface="Microsoft JhengHei" charset="-120"/>
                <a:ea typeface="Microsoft JhengHei" charset="-120"/>
                <a:cs typeface="Microsoft JhengHei" charset="-120"/>
                <a:hlinkClick r:id="rId4"/>
              </a:rPr>
              <a:t>https://www.orau.org/ptp/collection/shoefittingfluor/shoe.htm</a:t>
            </a:r>
            <a:r>
              <a:rPr lang="en-US" altLang="zh-TW" sz="800" dirty="0">
                <a:latin typeface="Microsoft JhengHei" charset="-120"/>
                <a:ea typeface="Microsoft JhengHei" charset="-120"/>
                <a:cs typeface="Microsoft JhengHei" charset="-120"/>
              </a:rPr>
              <a:t>, </a:t>
            </a:r>
            <a:r>
              <a:rPr lang="en-US" altLang="zh-TW" sz="800" dirty="0">
                <a:latin typeface="Microsoft JhengHei" charset="-120"/>
                <a:ea typeface="Microsoft JhengHei" charset="-120"/>
                <a:cs typeface="Microsoft JhengHei" charset="-120"/>
                <a:hlinkClick r:id="rId5"/>
              </a:rPr>
              <a:t>https://www.reddit.com/r/OldSchoolCool/comments/7o00y1/how_we_got_our_school_shoes_fitted_1950s/</a:t>
            </a:r>
            <a:endParaRPr lang="en-US" altLang="zh-TW" sz="800" dirty="0">
              <a:latin typeface="Microsoft JhengHei" charset="-120"/>
              <a:ea typeface="Microsoft JhengHei" charset="-120"/>
              <a:cs typeface="Microsoft JhengHei" charset="-120"/>
            </a:endParaRPr>
          </a:p>
          <a:p>
            <a:pPr>
              <a:defRPr/>
            </a:pPr>
            <a:endParaRPr lang="zh-TW" altLang="en-US" sz="800" dirty="0">
              <a:latin typeface="Microsoft JhengHei" charset="-120"/>
              <a:ea typeface="Microsoft JhengHei" charset="-120"/>
              <a:cs typeface="Microsoft JhengHei" charset="-120"/>
            </a:endParaRPr>
          </a:p>
        </p:txBody>
      </p:sp>
      <p:pic>
        <p:nvPicPr>
          <p:cNvPr id="12" name="圖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82825"/>
            <a:ext cx="2843312" cy="3962400"/>
          </a:xfrm>
          <a:prstGeom prst="rect">
            <a:avLst/>
          </a:prstGeom>
        </p:spPr>
      </p:pic>
    </p:spTree>
    <p:extLst>
      <p:ext uri="{BB962C8B-B14F-4D97-AF65-F5344CB8AC3E}">
        <p14:creationId xmlns:p14="http://schemas.microsoft.com/office/powerpoint/2010/main" val="1397110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輻射防護的開展</a:t>
            </a:r>
          </a:p>
        </p:txBody>
      </p:sp>
      <p:sp>
        <p:nvSpPr>
          <p:cNvPr id="8" name="文字方塊 7"/>
          <p:cNvSpPr txBox="1"/>
          <p:nvPr/>
        </p:nvSpPr>
        <p:spPr>
          <a:xfrm>
            <a:off x="5795682" y="6472466"/>
            <a:ext cx="1219200" cy="215444"/>
          </a:xfrm>
          <a:prstGeom prst="rect">
            <a:avLst/>
          </a:prstGeom>
          <a:noFill/>
        </p:spPr>
        <p:txBody>
          <a:bodyPr wrap="square">
            <a:spAutoFit/>
          </a:bodyPr>
          <a:lstStyle/>
          <a:p>
            <a:pPr>
              <a:defRPr/>
            </a:pPr>
            <a:r>
              <a:rPr lang="zh-TW" altLang="en-US" sz="800" dirty="0">
                <a:latin typeface="+mj-ea"/>
                <a:ea typeface="+mj-ea"/>
              </a:rPr>
              <a:t>圖片來源：維基百科</a:t>
            </a:r>
          </a:p>
        </p:txBody>
      </p:sp>
      <p:sp>
        <p:nvSpPr>
          <p:cNvPr id="9" name="投影片編號版面配置區 8"/>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12</a:t>
            </a:fld>
            <a:endParaRPr lang="en-US" altLang="zh-TW">
              <a:solidFill>
                <a:srgbClr val="000000"/>
              </a:solidFill>
            </a:endParaRPr>
          </a:p>
        </p:txBody>
      </p:sp>
      <p:sp>
        <p:nvSpPr>
          <p:cNvPr id="10" name="圓角矩形 9"/>
          <p:cNvSpPr/>
          <p:nvPr/>
        </p:nvSpPr>
        <p:spPr>
          <a:xfrm>
            <a:off x="7128026" y="5413344"/>
            <a:ext cx="1297172" cy="5168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400" dirty="0"/>
              <a:t>1928</a:t>
            </a:r>
            <a:endParaRPr kumimoji="1" lang="zh-TW" altLang="en-US" sz="2400" dirty="0"/>
          </a:p>
        </p:txBody>
      </p:sp>
      <p:cxnSp>
        <p:nvCxnSpPr>
          <p:cNvPr id="11" name="直線接點 10"/>
          <p:cNvCxnSpPr/>
          <p:nvPr/>
        </p:nvCxnSpPr>
        <p:spPr>
          <a:xfrm flipV="1">
            <a:off x="7746204" y="4842656"/>
            <a:ext cx="0" cy="6480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月亮 11"/>
          <p:cNvSpPr/>
          <p:nvPr/>
        </p:nvSpPr>
        <p:spPr>
          <a:xfrm rot="16200000">
            <a:off x="7626217" y="4289166"/>
            <a:ext cx="219689" cy="900113"/>
          </a:xfrm>
          <a:prstGeom prst="moon">
            <a:avLst>
              <a:gd name="adj" fmla="val 994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3" name="內容版面配置區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014882" y="2026982"/>
            <a:ext cx="1698500" cy="2101399"/>
          </a:xfrm>
          <a:prstGeom prst="rect">
            <a:avLst/>
          </a:prstGeom>
        </p:spPr>
      </p:pic>
      <p:sp>
        <p:nvSpPr>
          <p:cNvPr id="14" name="文字方塊 13"/>
          <p:cNvSpPr txBox="1"/>
          <p:nvPr/>
        </p:nvSpPr>
        <p:spPr bwMode="auto">
          <a:xfrm>
            <a:off x="6925209" y="4144138"/>
            <a:ext cx="1999182" cy="489878"/>
          </a:xfrm>
          <a:prstGeom prst="rect">
            <a:avLst/>
          </a:prstGeom>
          <a:noFill/>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ts val="3075"/>
              </a:lnSpc>
            </a:pPr>
            <a:r>
              <a:rPr lang="zh-TW" altLang="en-US" sz="2400" b="1" dirty="0">
                <a:solidFill>
                  <a:srgbClr val="7030A0"/>
                </a:solidFill>
                <a:latin typeface="微軟正黑體" charset="-120"/>
                <a:ea typeface="微軟正黑體" charset="-120"/>
                <a:cs typeface="微軟正黑體" charset="-120"/>
              </a:rPr>
              <a:t>委員長 西弗</a:t>
            </a:r>
            <a:endParaRPr lang="en-US" altLang="zh-TW" sz="2400" b="1" dirty="0">
              <a:solidFill>
                <a:srgbClr val="7030A0"/>
              </a:solidFill>
              <a:latin typeface="微軟正黑體" charset="-120"/>
              <a:ea typeface="微軟正黑體" charset="-120"/>
              <a:cs typeface="微軟正黑體" charset="-120"/>
            </a:endParaRPr>
          </a:p>
        </p:txBody>
      </p:sp>
      <p:sp>
        <p:nvSpPr>
          <p:cNvPr id="15" name="矩形 14"/>
          <p:cNvSpPr/>
          <p:nvPr/>
        </p:nvSpPr>
        <p:spPr>
          <a:xfrm>
            <a:off x="5353178" y="5528264"/>
            <a:ext cx="1872000" cy="258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矩形 15"/>
          <p:cNvSpPr/>
          <p:nvPr/>
        </p:nvSpPr>
        <p:spPr>
          <a:xfrm>
            <a:off x="5403466" y="5579099"/>
            <a:ext cx="1800000" cy="180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摺角紙張 52"/>
          <p:cNvSpPr/>
          <p:nvPr/>
        </p:nvSpPr>
        <p:spPr>
          <a:xfrm>
            <a:off x="187524" y="1802534"/>
            <a:ext cx="6805646" cy="4258314"/>
          </a:xfrm>
          <a:prstGeom prst="foldedCorner">
            <a:avLst/>
          </a:prstGeom>
          <a:solidFill>
            <a:srgbClr val="D0A5FF"/>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ln w="0"/>
                <a:solidFill>
                  <a:schemeClr val="tx1"/>
                </a:solidFill>
                <a:latin typeface="Microsoft JhengHei" charset="-120"/>
                <a:ea typeface="Microsoft JhengHei" charset="-120"/>
                <a:cs typeface="Microsoft JhengHei" charset="-120"/>
              </a:rPr>
              <a:t>隨著輻射使用經驗增加，科學家也發現了游離輻射會對生物體產生危害，</a:t>
            </a:r>
            <a:r>
              <a:rPr lang="en-US" altLang="zh-TW" sz="2800" dirty="0">
                <a:ln w="0"/>
                <a:solidFill>
                  <a:schemeClr val="tx1"/>
                </a:solidFill>
                <a:latin typeface="Microsoft JhengHei" charset="-120"/>
                <a:ea typeface="Microsoft JhengHei" charset="-120"/>
                <a:cs typeface="Microsoft JhengHei" charset="-120"/>
              </a:rPr>
              <a:t>1928</a:t>
            </a:r>
            <a:r>
              <a:rPr lang="zh-TW" altLang="en-US" sz="2800" dirty="0">
                <a:ln w="0"/>
                <a:solidFill>
                  <a:schemeClr val="tx1"/>
                </a:solidFill>
                <a:latin typeface="Microsoft JhengHei" charset="-120"/>
                <a:ea typeface="Microsoft JhengHei" charset="-120"/>
                <a:cs typeface="Microsoft JhengHei" charset="-120"/>
              </a:rPr>
              <a:t>年，「國際</a:t>
            </a:r>
            <a:r>
              <a:rPr lang="en-US" altLang="zh-TW" sz="2800" dirty="0">
                <a:ln w="0"/>
                <a:solidFill>
                  <a:schemeClr val="tx1"/>
                </a:solidFill>
                <a:latin typeface="Microsoft JhengHei" charset="-120"/>
                <a:ea typeface="Microsoft JhengHei" charset="-120"/>
                <a:cs typeface="Microsoft JhengHei" charset="-120"/>
              </a:rPr>
              <a:t>X</a:t>
            </a:r>
            <a:r>
              <a:rPr lang="zh-TW" altLang="en-US" sz="2800" dirty="0">
                <a:ln w="0"/>
                <a:solidFill>
                  <a:schemeClr val="tx1"/>
                </a:solidFill>
                <a:latin typeface="Microsoft JhengHei" charset="-120"/>
                <a:ea typeface="Microsoft JhengHei" charset="-120"/>
                <a:cs typeface="Microsoft JhengHei" charset="-120"/>
              </a:rPr>
              <a:t>射綫和鐳保護委員會</a:t>
            </a:r>
            <a:r>
              <a:rPr lang="en-US" altLang="zh-TW" sz="2800" dirty="0">
                <a:ln w="0"/>
                <a:solidFill>
                  <a:schemeClr val="tx1"/>
                </a:solidFill>
                <a:latin typeface="Microsoft JhengHei" charset="-120"/>
                <a:ea typeface="Microsoft JhengHei" charset="-120"/>
                <a:cs typeface="Microsoft JhengHei" charset="-120"/>
              </a:rPr>
              <a:t>(IXRPC)</a:t>
            </a:r>
            <a:r>
              <a:rPr lang="zh-TW" altLang="en-US" sz="2800" dirty="0">
                <a:ln w="0"/>
                <a:solidFill>
                  <a:schemeClr val="tx1"/>
                </a:solidFill>
                <a:latin typeface="Microsoft JhengHei" charset="-120"/>
                <a:ea typeface="Microsoft JhengHei" charset="-120"/>
                <a:cs typeface="Microsoft JhengHei" charset="-120"/>
              </a:rPr>
              <a:t>」成立，也就是現今輻射防護最高國際組織「國際放射防護委員會</a:t>
            </a:r>
            <a:r>
              <a:rPr lang="en-US" altLang="zh-TW" sz="2800" dirty="0">
                <a:ln w="0"/>
                <a:solidFill>
                  <a:schemeClr val="tx1"/>
                </a:solidFill>
                <a:latin typeface="Microsoft JhengHei" charset="-120"/>
                <a:ea typeface="Microsoft JhengHei" charset="-120"/>
                <a:cs typeface="Microsoft JhengHei" charset="-120"/>
              </a:rPr>
              <a:t>(ICRP)</a:t>
            </a:r>
            <a:r>
              <a:rPr lang="zh-TW" altLang="en-US" sz="2800" dirty="0">
                <a:ln w="0"/>
                <a:solidFill>
                  <a:schemeClr val="tx1"/>
                </a:solidFill>
                <a:latin typeface="Microsoft JhengHei" charset="-120"/>
                <a:ea typeface="Microsoft JhengHei" charset="-120"/>
                <a:cs typeface="Microsoft JhengHei" charset="-120"/>
              </a:rPr>
              <a:t>」的前身。當時的委員長，也就是畢生貢獻於研究輻射對生物體的影響的瑞典科學家西弗</a:t>
            </a:r>
            <a:r>
              <a:rPr lang="en-US" altLang="zh-TW" sz="2800" dirty="0">
                <a:ln w="0"/>
                <a:solidFill>
                  <a:schemeClr val="tx1"/>
                </a:solidFill>
                <a:latin typeface="Microsoft JhengHei" charset="-120"/>
                <a:ea typeface="Microsoft JhengHei" charset="-120"/>
                <a:cs typeface="Microsoft JhengHei" charset="-120"/>
              </a:rPr>
              <a:t>(Sievert</a:t>
            </a:r>
            <a:r>
              <a:rPr lang="zh-TW" altLang="en-US" sz="2800" dirty="0">
                <a:ln w="0"/>
                <a:solidFill>
                  <a:schemeClr val="tx1"/>
                </a:solidFill>
                <a:latin typeface="Microsoft JhengHei" charset="-120"/>
                <a:ea typeface="Microsoft JhengHei" charset="-120"/>
                <a:cs typeface="Microsoft JhengHei" charset="-120"/>
              </a:rPr>
              <a:t>）。</a:t>
            </a:r>
          </a:p>
        </p:txBody>
      </p:sp>
    </p:spTree>
    <p:extLst>
      <p:ext uri="{BB962C8B-B14F-4D97-AF65-F5344CB8AC3E}">
        <p14:creationId xmlns:p14="http://schemas.microsoft.com/office/powerpoint/2010/main" val="2587252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65126"/>
            <a:ext cx="9144000" cy="1325563"/>
          </a:xfrm>
        </p:spPr>
        <p:txBody>
          <a:bodyPr/>
          <a:lstStyle/>
          <a:p>
            <a:r>
              <a:rPr lang="zh-TW" altLang="en-US" dirty="0">
                <a:latin typeface="微軟正黑體" charset="-120"/>
              </a:rPr>
              <a:t>為了紀念這些科學家對於輻射的貢獻</a:t>
            </a:r>
            <a:r>
              <a:rPr lang="is-IS" altLang="zh-TW" dirty="0">
                <a:latin typeface="微軟正黑體" charset="-120"/>
              </a:rPr>
              <a:t>…</a:t>
            </a:r>
            <a:endParaRPr kumimoji="1" lang="zh-TW" altLang="en-US" dirty="0"/>
          </a:p>
        </p:txBody>
      </p:sp>
      <p:sp>
        <p:nvSpPr>
          <p:cNvPr id="6" name="矩形 5"/>
          <p:cNvSpPr/>
          <p:nvPr/>
        </p:nvSpPr>
        <p:spPr>
          <a:xfrm>
            <a:off x="5884113" y="3309592"/>
            <a:ext cx="1736725" cy="441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5" name="矩形 24"/>
          <p:cNvSpPr/>
          <p:nvPr/>
        </p:nvSpPr>
        <p:spPr>
          <a:xfrm>
            <a:off x="2150256" y="2285933"/>
            <a:ext cx="5328148" cy="1061489"/>
          </a:xfrm>
          <a:prstGeom prst="rect">
            <a:avLst/>
          </a:prstGeom>
          <a:solidFill>
            <a:srgbClr val="FFCC99"/>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內容版面配置區 2"/>
          <p:cNvSpPr txBox="1">
            <a:spLocks/>
          </p:cNvSpPr>
          <p:nvPr/>
        </p:nvSpPr>
        <p:spPr>
          <a:xfrm>
            <a:off x="1750786" y="2335318"/>
            <a:ext cx="5642427" cy="10679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icrosoft JhengHei" charset="-120"/>
                <a:ea typeface="Microsoft JhengHei" charset="-120"/>
                <a:cs typeface="Microsoft JhengHei" charset="-12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icrosoft JhengHei" charset="-120"/>
                <a:ea typeface="Microsoft JhengHei" charset="-120"/>
                <a:cs typeface="Microsoft JhengHei" charset="-12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charset="-120"/>
                <a:ea typeface="Microsoft JhengHei" charset="-120"/>
                <a:cs typeface="Microsoft JhengHei" charset="-12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charset="-120"/>
                <a:ea typeface="Microsoft JhengHei" charset="-120"/>
                <a:cs typeface="Microsoft JhengHei" charset="-12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charset="-120"/>
                <a:ea typeface="Microsoft JhengHei" charset="-120"/>
                <a:cs typeface="Microsoft JhengHei" charset="-12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zh-TW" altLang="en-US" dirty="0">
                <a:latin typeface="微軟正黑體" charset="-120"/>
              </a:rPr>
              <a:t>侖琴</a:t>
            </a:r>
            <a:r>
              <a:rPr lang="en-US" altLang="zh-TW" dirty="0">
                <a:latin typeface="微軟正黑體" charset="-120"/>
              </a:rPr>
              <a:t>(R)</a:t>
            </a:r>
            <a:r>
              <a:rPr lang="zh-TW" altLang="en-US" dirty="0">
                <a:latin typeface="微軟正黑體" charset="-120"/>
              </a:rPr>
              <a:t>：輻射曝露量的單位，輻射的游離能力</a:t>
            </a:r>
            <a:r>
              <a:rPr lang="zh-TW" altLang="en-US" dirty="0" smtClean="0">
                <a:latin typeface="微軟正黑體" charset="-120"/>
              </a:rPr>
              <a:t>。</a:t>
            </a:r>
            <a:endParaRPr lang="en-US" altLang="zh-TW" dirty="0">
              <a:latin typeface="微軟正黑體" charset="-120"/>
            </a:endParaRPr>
          </a:p>
        </p:txBody>
      </p:sp>
      <p:pic>
        <p:nvPicPr>
          <p:cNvPr id="28" name="內容版面配置區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087">
            <a:off x="7041815" y="1886197"/>
            <a:ext cx="1264500" cy="1752156"/>
          </a:xfrm>
          <a:prstGeom prst="rect">
            <a:avLst/>
          </a:prstGeom>
          <a:ln>
            <a:noFill/>
          </a:ln>
          <a:effectLst/>
        </p:spPr>
      </p:pic>
      <p:sp>
        <p:nvSpPr>
          <p:cNvPr id="29" name="矩形 28"/>
          <p:cNvSpPr/>
          <p:nvPr/>
        </p:nvSpPr>
        <p:spPr>
          <a:xfrm>
            <a:off x="783975" y="3700483"/>
            <a:ext cx="8207625" cy="1268150"/>
          </a:xfrm>
          <a:prstGeom prst="rect">
            <a:avLst/>
          </a:prstGeom>
          <a:solidFill>
            <a:srgbClr val="99D7BF"/>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30" name="圖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383419">
            <a:off x="107409" y="3038771"/>
            <a:ext cx="1316670" cy="149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內容版面配置區 2"/>
          <p:cNvSpPr txBox="1">
            <a:spLocks/>
          </p:cNvSpPr>
          <p:nvPr/>
        </p:nvSpPr>
        <p:spPr>
          <a:xfrm>
            <a:off x="2025442" y="3807637"/>
            <a:ext cx="6929401" cy="3135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icrosoft JhengHei" charset="-120"/>
                <a:ea typeface="Microsoft JhengHei" charset="-120"/>
                <a:cs typeface="Microsoft JhengHei" charset="-12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icrosoft JhengHei" charset="-120"/>
                <a:ea typeface="Microsoft JhengHei" charset="-120"/>
                <a:cs typeface="Microsoft JhengHei" charset="-12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charset="-120"/>
                <a:ea typeface="Microsoft JhengHei" charset="-120"/>
                <a:cs typeface="Microsoft JhengHei" charset="-12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charset="-120"/>
                <a:ea typeface="Microsoft JhengHei" charset="-120"/>
                <a:cs typeface="Microsoft JhengHei" charset="-12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charset="-120"/>
                <a:ea typeface="Microsoft JhengHei" charset="-120"/>
                <a:cs typeface="Microsoft JhengHei" charset="-12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zh-TW" altLang="en-US" dirty="0">
                <a:latin typeface="微軟正黑體" charset="-120"/>
              </a:rPr>
              <a:t>貝克</a:t>
            </a:r>
            <a:r>
              <a:rPr lang="en-US" altLang="zh-TW" dirty="0">
                <a:latin typeface="微軟正黑體" charset="-120"/>
              </a:rPr>
              <a:t>(</a:t>
            </a:r>
            <a:r>
              <a:rPr lang="en-US" altLang="zh-TW" dirty="0" err="1">
                <a:latin typeface="微軟正黑體" charset="-120"/>
              </a:rPr>
              <a:t>Bq</a:t>
            </a:r>
            <a:r>
              <a:rPr lang="en-US" altLang="zh-TW" dirty="0">
                <a:latin typeface="微軟正黑體" charset="-120"/>
              </a:rPr>
              <a:t>)</a:t>
            </a:r>
            <a:r>
              <a:rPr lang="zh-TW" altLang="en-US" dirty="0">
                <a:latin typeface="微軟正黑體" charset="-120"/>
              </a:rPr>
              <a:t>、居里</a:t>
            </a:r>
            <a:r>
              <a:rPr lang="en-US" altLang="zh-TW" dirty="0">
                <a:latin typeface="微軟正黑體" charset="-120"/>
              </a:rPr>
              <a:t>(Ci) </a:t>
            </a:r>
            <a:r>
              <a:rPr lang="zh-TW" altLang="en-US" dirty="0">
                <a:latin typeface="微軟正黑體" charset="-120"/>
              </a:rPr>
              <a:t>：放射活度的單位，                                                               描述放射性物質在單位時間內衰變數。                                                                                 </a:t>
            </a:r>
            <a:endParaRPr lang="en-US" altLang="zh-TW" dirty="0">
              <a:latin typeface="微軟正黑體" charset="-120"/>
            </a:endParaRPr>
          </a:p>
        </p:txBody>
      </p:sp>
      <p:pic>
        <p:nvPicPr>
          <p:cNvPr id="32" name="圖片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320">
            <a:off x="1263545" y="3656755"/>
            <a:ext cx="1315570" cy="139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p:cNvSpPr/>
          <p:nvPr/>
        </p:nvSpPr>
        <p:spPr>
          <a:xfrm>
            <a:off x="838200" y="5410201"/>
            <a:ext cx="7740405" cy="790250"/>
          </a:xfrm>
          <a:prstGeom prst="rect">
            <a:avLst/>
          </a:prstGeom>
          <a:solidFill>
            <a:schemeClr val="accent6">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內容版面配置區 2"/>
          <p:cNvSpPr txBox="1">
            <a:spLocks/>
          </p:cNvSpPr>
          <p:nvPr/>
        </p:nvSpPr>
        <p:spPr>
          <a:xfrm>
            <a:off x="490537" y="5515056"/>
            <a:ext cx="8301038" cy="685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icrosoft JhengHei" charset="-120"/>
                <a:ea typeface="Microsoft JhengHei" charset="-120"/>
                <a:cs typeface="Microsoft JhengHei" charset="-12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icrosoft JhengHei" charset="-120"/>
                <a:ea typeface="Microsoft JhengHei" charset="-120"/>
                <a:cs typeface="Microsoft JhengHei" charset="-12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charset="-120"/>
                <a:ea typeface="Microsoft JhengHei" charset="-120"/>
                <a:cs typeface="Microsoft JhengHei" charset="-12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charset="-120"/>
                <a:ea typeface="Microsoft JhengHei" charset="-120"/>
                <a:cs typeface="Microsoft JhengHei" charset="-12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charset="-120"/>
                <a:ea typeface="Microsoft JhengHei" charset="-120"/>
                <a:cs typeface="Microsoft JhengHei" charset="-12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zh-TW" altLang="en-US" dirty="0">
                <a:latin typeface="微軟正黑體" charset="-120"/>
              </a:rPr>
              <a:t>西弗</a:t>
            </a:r>
            <a:r>
              <a:rPr lang="en-US" altLang="zh-TW" dirty="0">
                <a:latin typeface="微軟正黑體" charset="-120"/>
              </a:rPr>
              <a:t>(</a:t>
            </a:r>
            <a:r>
              <a:rPr lang="en-US" altLang="zh-TW" dirty="0" err="1">
                <a:latin typeface="微軟正黑體" charset="-120"/>
              </a:rPr>
              <a:t>Sv</a:t>
            </a:r>
            <a:r>
              <a:rPr lang="en-US" altLang="zh-TW" dirty="0">
                <a:latin typeface="微軟正黑體" charset="-120"/>
              </a:rPr>
              <a:t>)</a:t>
            </a:r>
            <a:r>
              <a:rPr lang="zh-TW" altLang="en-US" dirty="0">
                <a:latin typeface="微軟正黑體" charset="-120"/>
              </a:rPr>
              <a:t>：表示人體吸收的輻射劑量。                                      </a:t>
            </a:r>
            <a:endParaRPr lang="en-US" altLang="zh-TW" dirty="0">
              <a:latin typeface="微軟正黑體" charset="-120"/>
            </a:endParaRPr>
          </a:p>
        </p:txBody>
      </p:sp>
      <p:pic>
        <p:nvPicPr>
          <p:cNvPr id="35" name="內容版面配置區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215729">
            <a:off x="7241239" y="5064265"/>
            <a:ext cx="1367121" cy="1557919"/>
          </a:xfrm>
          <a:prstGeom prst="rect">
            <a:avLst/>
          </a:prstGeom>
        </p:spPr>
      </p:pic>
      <p:sp>
        <p:nvSpPr>
          <p:cNvPr id="3" name="投影片編號版面配置區 2"/>
          <p:cNvSpPr>
            <a:spLocks noGrp="1"/>
          </p:cNvSpPr>
          <p:nvPr>
            <p:ph type="sldNum" sz="quarter" idx="12"/>
          </p:nvPr>
        </p:nvSpPr>
        <p:spPr/>
        <p:txBody>
          <a:bodyPr/>
          <a:lstStyle/>
          <a:p>
            <a:fld id="{D4E200AA-E2AB-E048-8145-A77D346C8756}" type="slidenum">
              <a:rPr kumimoji="1" lang="zh-TW" altLang="en-US" smtClean="0"/>
              <a:t>13</a:t>
            </a:fld>
            <a:endParaRPr kumimoji="1" lang="zh-TW" altLang="en-US"/>
          </a:p>
        </p:txBody>
      </p:sp>
      <p:sp>
        <p:nvSpPr>
          <p:cNvPr id="4" name="矩形 3"/>
          <p:cNvSpPr/>
          <p:nvPr/>
        </p:nvSpPr>
        <p:spPr>
          <a:xfrm>
            <a:off x="182037" y="1387989"/>
            <a:ext cx="7230226" cy="776175"/>
          </a:xfrm>
          <a:prstGeom prst="rect">
            <a:avLst/>
          </a:prstGeom>
        </p:spPr>
        <p:txBody>
          <a:bodyPr wrap="square">
            <a:spAutoFit/>
          </a:bodyPr>
          <a:lstStyle/>
          <a:p>
            <a:pPr marL="0" lvl="2">
              <a:lnSpc>
                <a:spcPct val="120000"/>
              </a:lnSpc>
            </a:pPr>
            <a:r>
              <a:rPr lang="zh-TW" altLang="en-US" sz="4000" b="1" dirty="0" smtClean="0">
                <a:solidFill>
                  <a:srgbClr val="3333FF"/>
                </a:solidFill>
                <a:latin typeface="微軟正黑體" charset="-120"/>
              </a:rPr>
              <a:t>他們的名字就變成輻射的單位</a:t>
            </a:r>
            <a:endParaRPr lang="zh-TW" altLang="en-US" sz="4000" b="1" dirty="0">
              <a:solidFill>
                <a:srgbClr val="3333FF"/>
              </a:solidFill>
              <a:latin typeface="微軟正黑體" charset="-120"/>
            </a:endParaRPr>
          </a:p>
        </p:txBody>
      </p:sp>
    </p:spTree>
    <p:extLst>
      <p:ext uri="{BB962C8B-B14F-4D97-AF65-F5344CB8AC3E}">
        <p14:creationId xmlns:p14="http://schemas.microsoft.com/office/powerpoint/2010/main" val="2213794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14</a:t>
            </a:fld>
            <a:endParaRPr lang="en-US" altLang="zh-TW">
              <a:solidFill>
                <a:srgbClr val="000000"/>
              </a:solidFill>
            </a:endParaRPr>
          </a:p>
        </p:txBody>
      </p:sp>
      <p:graphicFrame>
        <p:nvGraphicFramePr>
          <p:cNvPr id="8" name="資料庫圖表 7"/>
          <p:cNvGraphicFramePr/>
          <p:nvPr>
            <p:extLst>
              <p:ext uri="{D42A27DB-BD31-4B8C-83A1-F6EECF244321}">
                <p14:modId xmlns:p14="http://schemas.microsoft.com/office/powerpoint/2010/main" val="3957756605"/>
              </p:ext>
            </p:extLst>
          </p:nvPr>
        </p:nvGraphicFramePr>
        <p:xfrm>
          <a:off x="1447800" y="1138408"/>
          <a:ext cx="5638800" cy="3851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矩形 8"/>
          <p:cNvSpPr/>
          <p:nvPr/>
        </p:nvSpPr>
        <p:spPr>
          <a:xfrm>
            <a:off x="2393438" y="1295400"/>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2</a:t>
            </a:r>
            <a:endParaRPr lang="zh-TW" altLang="en-US" sz="4800" b="1" cap="none" spc="0" dirty="0">
              <a:ln w="22225">
                <a:solidFill>
                  <a:schemeClr val="accent2"/>
                </a:solidFill>
                <a:prstDash val="solid"/>
              </a:ln>
              <a:solidFill>
                <a:schemeClr val="accent3"/>
              </a:solidFill>
              <a:effectLst/>
            </a:endParaRPr>
          </a:p>
        </p:txBody>
      </p:sp>
      <p:pic>
        <p:nvPicPr>
          <p:cNvPr id="13" name="圖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39661">
            <a:off x="435407" y="3663754"/>
            <a:ext cx="4564316" cy="2430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圖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154">
            <a:off x="5511580" y="3588101"/>
            <a:ext cx="3352800" cy="2231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圖片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2509838"/>
            <a:ext cx="284480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26"/>
          <p:cNvSpPr txBox="1">
            <a:spLocks noChangeArrowheads="1"/>
          </p:cNvSpPr>
          <p:nvPr/>
        </p:nvSpPr>
        <p:spPr bwMode="auto">
          <a:xfrm rot="776272">
            <a:off x="3074988" y="5965825"/>
            <a:ext cx="1646237" cy="3698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a:solidFill>
                  <a:srgbClr val="000000"/>
                </a:solidFill>
                <a:ea typeface="華康儷中黑"/>
                <a:cs typeface="華康儷中黑"/>
              </a:rPr>
              <a:t>核電廠</a:t>
            </a:r>
            <a:r>
              <a:rPr lang="en-US" altLang="zh-TW" sz="1800">
                <a:solidFill>
                  <a:srgbClr val="000000"/>
                </a:solidFill>
                <a:ea typeface="華康儷中黑"/>
                <a:cs typeface="華康儷中黑"/>
              </a:rPr>
              <a:t>(</a:t>
            </a:r>
            <a:r>
              <a:rPr lang="zh-TW" altLang="en-US" sz="1800">
                <a:solidFill>
                  <a:srgbClr val="000000"/>
                </a:solidFill>
                <a:ea typeface="華康儷中黑"/>
                <a:cs typeface="華康儷中黑"/>
              </a:rPr>
              <a:t>核三廠</a:t>
            </a:r>
            <a:r>
              <a:rPr lang="en-US" altLang="zh-TW" sz="1800">
                <a:solidFill>
                  <a:srgbClr val="000000"/>
                </a:solidFill>
                <a:ea typeface="華康儷中黑"/>
                <a:cs typeface="華康儷中黑"/>
              </a:rPr>
              <a:t>)</a:t>
            </a:r>
            <a:endParaRPr lang="zh-TW" altLang="en-US" sz="1800">
              <a:solidFill>
                <a:srgbClr val="000000"/>
              </a:solidFill>
              <a:ea typeface="華康儷中黑"/>
              <a:cs typeface="華康儷中黑"/>
            </a:endParaRPr>
          </a:p>
        </p:txBody>
      </p:sp>
      <p:sp>
        <p:nvSpPr>
          <p:cNvPr id="17" name="文字方塊 26"/>
          <p:cNvSpPr txBox="1">
            <a:spLocks noChangeArrowheads="1"/>
          </p:cNvSpPr>
          <p:nvPr/>
        </p:nvSpPr>
        <p:spPr bwMode="auto">
          <a:xfrm rot="21201745">
            <a:off x="7304088" y="5322888"/>
            <a:ext cx="1646237" cy="3698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a:solidFill>
                  <a:srgbClr val="000000"/>
                </a:solidFill>
                <a:ea typeface="華康儷中黑"/>
                <a:cs typeface="華康儷中黑"/>
              </a:rPr>
              <a:t>醫療用</a:t>
            </a:r>
            <a:r>
              <a:rPr lang="en-US" altLang="zh-TW" sz="1800">
                <a:solidFill>
                  <a:srgbClr val="000000"/>
                </a:solidFill>
                <a:ea typeface="華康儷中黑"/>
                <a:cs typeface="華康儷中黑"/>
              </a:rPr>
              <a:t>X</a:t>
            </a:r>
            <a:r>
              <a:rPr lang="zh-TW" altLang="en-US" sz="1800">
                <a:solidFill>
                  <a:srgbClr val="000000"/>
                </a:solidFill>
                <a:ea typeface="華康儷中黑"/>
                <a:cs typeface="華康儷中黑"/>
              </a:rPr>
              <a:t>光機</a:t>
            </a:r>
          </a:p>
        </p:txBody>
      </p:sp>
    </p:spTree>
    <p:extLst>
      <p:ext uri="{BB962C8B-B14F-4D97-AF65-F5344CB8AC3E}">
        <p14:creationId xmlns:p14="http://schemas.microsoft.com/office/powerpoint/2010/main" val="3981913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p:txBody>
          <a:bodyPr/>
          <a:lstStyle/>
          <a:p>
            <a:r>
              <a:rPr lang="zh-TW" altLang="en-US" dirty="0"/>
              <a:t>其實</a:t>
            </a:r>
            <a:r>
              <a:rPr lang="is-IS" altLang="zh-TW" dirty="0"/>
              <a:t>….</a:t>
            </a:r>
            <a:r>
              <a:rPr lang="zh-TW" altLang="en-US" dirty="0"/>
              <a:t>自然中就存有輻射</a:t>
            </a:r>
            <a:r>
              <a:rPr lang="is-IS" altLang="zh-TW" dirty="0"/>
              <a:t>…..</a:t>
            </a:r>
            <a:endParaRPr lang="zh-TW" altLang="en-US" dirty="0"/>
          </a:p>
        </p:txBody>
      </p:sp>
      <p:sp>
        <p:nvSpPr>
          <p:cNvPr id="31747" name="內容版面配置區 28"/>
          <p:cNvSpPr>
            <a:spLocks noGrp="1"/>
          </p:cNvSpPr>
          <p:nvPr>
            <p:ph idx="1"/>
          </p:nvPr>
        </p:nvSpPr>
        <p:spPr>
          <a:xfrm>
            <a:off x="431799" y="1882774"/>
            <a:ext cx="3225801" cy="2801939"/>
          </a:xfrm>
        </p:spPr>
        <p:txBody>
          <a:bodyPr/>
          <a:lstStyle/>
          <a:p>
            <a:r>
              <a:rPr lang="zh-TW" altLang="en-US" dirty="0"/>
              <a:t>自然中存在</a:t>
            </a:r>
            <a:r>
              <a:rPr lang="zh-TW" altLang="en-US" dirty="0" smtClean="0"/>
              <a:t>的   輻射</a:t>
            </a:r>
            <a:r>
              <a:rPr lang="zh-TW" altLang="en-US" dirty="0"/>
              <a:t>，稱為  </a:t>
            </a:r>
            <a:r>
              <a:rPr lang="en-US" altLang="zh-TW" dirty="0"/>
              <a:t> </a:t>
            </a:r>
            <a:r>
              <a:rPr lang="zh-TW" altLang="en-US" dirty="0" smtClean="0"/>
              <a:t>        </a:t>
            </a:r>
            <a:r>
              <a:rPr lang="zh-TW" altLang="en-US" dirty="0" smtClean="0">
                <a:solidFill>
                  <a:srgbClr val="C00000"/>
                </a:solidFill>
              </a:rPr>
              <a:t>「</a:t>
            </a:r>
            <a:r>
              <a:rPr lang="zh-TW" altLang="en-US" dirty="0">
                <a:solidFill>
                  <a:srgbClr val="C00000"/>
                </a:solidFill>
              </a:rPr>
              <a:t>天然輻射」</a:t>
            </a:r>
            <a:r>
              <a:rPr lang="zh-TW" altLang="en-US" dirty="0"/>
              <a:t>。</a:t>
            </a:r>
            <a:endParaRPr lang="en-US" altLang="zh-TW" dirty="0"/>
          </a:p>
          <a:p>
            <a:r>
              <a:rPr lang="zh-TW" altLang="en-US" dirty="0"/>
              <a:t>天然輻射</a:t>
            </a:r>
            <a:r>
              <a:rPr lang="zh-TW" altLang="en-US" dirty="0" smtClean="0"/>
              <a:t>也是   背景</a:t>
            </a:r>
            <a:r>
              <a:rPr lang="zh-TW" altLang="en-US" dirty="0"/>
              <a:t>輻射</a:t>
            </a:r>
            <a:r>
              <a:rPr lang="zh-TW" altLang="en-US" dirty="0" smtClean="0"/>
              <a:t>的       主要</a:t>
            </a:r>
            <a:r>
              <a:rPr lang="zh-TW" altLang="en-US" dirty="0"/>
              <a:t>來源。</a:t>
            </a:r>
          </a:p>
          <a:p>
            <a:endParaRPr lang="zh-TW" altLang="en-US" dirty="0"/>
          </a:p>
        </p:txBody>
      </p:sp>
      <p:pic>
        <p:nvPicPr>
          <p:cNvPr id="31749"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3588" y="1882775"/>
            <a:ext cx="5611812" cy="3717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50" name="文字方塊 5"/>
          <p:cNvSpPr txBox="1">
            <a:spLocks noChangeArrowheads="1"/>
          </p:cNvSpPr>
          <p:nvPr/>
        </p:nvSpPr>
        <p:spPr bwMode="auto">
          <a:xfrm>
            <a:off x="3319463" y="5329238"/>
            <a:ext cx="182721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b="1">
                <a:solidFill>
                  <a:schemeClr val="tx1"/>
                </a:solidFill>
              </a:rPr>
              <a:t>地表輻射</a:t>
            </a:r>
          </a:p>
        </p:txBody>
      </p:sp>
      <p:sp>
        <p:nvSpPr>
          <p:cNvPr id="31751" name="文字方塊 6"/>
          <p:cNvSpPr txBox="1">
            <a:spLocks noChangeArrowheads="1"/>
          </p:cNvSpPr>
          <p:nvPr/>
        </p:nvSpPr>
        <p:spPr bwMode="auto">
          <a:xfrm>
            <a:off x="7228402" y="5098257"/>
            <a:ext cx="9953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b="1">
                <a:solidFill>
                  <a:schemeClr val="tx1"/>
                </a:solidFill>
              </a:rPr>
              <a:t>空氣</a:t>
            </a:r>
          </a:p>
        </p:txBody>
      </p:sp>
      <p:sp>
        <p:nvSpPr>
          <p:cNvPr id="31752" name="文字方塊 7"/>
          <p:cNvSpPr txBox="1">
            <a:spLocks noChangeArrowheads="1"/>
          </p:cNvSpPr>
          <p:nvPr/>
        </p:nvSpPr>
        <p:spPr bwMode="auto">
          <a:xfrm>
            <a:off x="3765550" y="3149600"/>
            <a:ext cx="16748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b="1">
                <a:solidFill>
                  <a:schemeClr val="tx1"/>
                </a:solidFill>
              </a:rPr>
              <a:t>宇宙射線</a:t>
            </a:r>
          </a:p>
        </p:txBody>
      </p:sp>
      <p:pic>
        <p:nvPicPr>
          <p:cNvPr id="31753" name="圖片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300" y="2844800"/>
            <a:ext cx="647700" cy="53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54" name="文字方塊 9"/>
          <p:cNvSpPr txBox="1">
            <a:spLocks noChangeArrowheads="1"/>
          </p:cNvSpPr>
          <p:nvPr/>
        </p:nvSpPr>
        <p:spPr bwMode="auto">
          <a:xfrm>
            <a:off x="7415213" y="3224213"/>
            <a:ext cx="827087"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b="1">
                <a:solidFill>
                  <a:schemeClr val="tx1"/>
                </a:solidFill>
              </a:rPr>
              <a:t>食物</a:t>
            </a:r>
          </a:p>
        </p:txBody>
      </p:sp>
      <p:sp>
        <p:nvSpPr>
          <p:cNvPr id="2" name="投影片編號版面配置區 1">
            <a:extLst>
              <a:ext uri="{FF2B5EF4-FFF2-40B4-BE49-F238E27FC236}">
                <a16:creationId xmlns:a16="http://schemas.microsoft.com/office/drawing/2014/main" id="{324CC1A9-3B1C-3143-8AB5-228A713AF40F}"/>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15</a:t>
            </a:fld>
            <a:endParaRPr lang="en-US" altLang="zh-TW">
              <a:solidFill>
                <a:srgbClr val="000000"/>
              </a:solidFill>
            </a:endParaRPr>
          </a:p>
        </p:txBody>
      </p:sp>
    </p:spTree>
    <p:extLst>
      <p:ext uri="{BB962C8B-B14F-4D97-AF65-F5344CB8AC3E}">
        <p14:creationId xmlns:p14="http://schemas.microsoft.com/office/powerpoint/2010/main" val="3800086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p:txBody>
          <a:bodyPr/>
          <a:lstStyle/>
          <a:p>
            <a:r>
              <a:rPr lang="zh-TW" altLang="en-US"/>
              <a:t>背景輻射比較</a:t>
            </a:r>
          </a:p>
        </p:txBody>
      </p:sp>
      <p:pic>
        <p:nvPicPr>
          <p:cNvPr id="3379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938" y="1546225"/>
            <a:ext cx="9136062" cy="5311775"/>
          </a:xfrm>
        </p:spPr>
      </p:pic>
      <p:sp>
        <p:nvSpPr>
          <p:cNvPr id="6" name="直線圖說文字 1 5"/>
          <p:cNvSpPr/>
          <p:nvPr/>
        </p:nvSpPr>
        <p:spPr>
          <a:xfrm>
            <a:off x="7035800" y="4373563"/>
            <a:ext cx="1673225" cy="425450"/>
          </a:xfrm>
          <a:prstGeom prst="borderCallout1">
            <a:avLst>
              <a:gd name="adj1" fmla="val 849"/>
              <a:gd name="adj2" fmla="val 13672"/>
              <a:gd name="adj3" fmla="val -14309"/>
              <a:gd name="adj4" fmla="val 12240"/>
            </a:avLst>
          </a:prstGeom>
          <a:ln>
            <a:solidFill>
              <a:srgbClr val="FF9300"/>
            </a:solidFill>
          </a:ln>
        </p:spPr>
        <p:style>
          <a:lnRef idx="2">
            <a:schemeClr val="accent1"/>
          </a:lnRef>
          <a:fillRef idx="1">
            <a:schemeClr val="lt1"/>
          </a:fillRef>
          <a:effectRef idx="0">
            <a:schemeClr val="accent1"/>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200">
                <a:solidFill>
                  <a:srgbClr val="000000"/>
                </a:solidFill>
                <a:latin typeface="微軟正黑體" pitchFamily="34" charset="-120"/>
                <a:ea typeface="微軟正黑體" pitchFamily="34" charset="-120"/>
              </a:rPr>
              <a:t>台灣：</a:t>
            </a:r>
            <a:r>
              <a:rPr lang="en-US" altLang="zh-TW" sz="2200">
                <a:solidFill>
                  <a:srgbClr val="000000"/>
                </a:solidFill>
                <a:latin typeface="微軟正黑體" pitchFamily="34" charset="-120"/>
                <a:ea typeface="微軟正黑體" pitchFamily="34" charset="-120"/>
              </a:rPr>
              <a:t>1.62</a:t>
            </a:r>
            <a:endParaRPr lang="zh-TW" altLang="en-US" sz="2200">
              <a:solidFill>
                <a:srgbClr val="000000"/>
              </a:solidFill>
              <a:latin typeface="微軟正黑體" pitchFamily="34" charset="-120"/>
              <a:ea typeface="微軟正黑體" pitchFamily="34" charset="-120"/>
            </a:endParaRPr>
          </a:p>
        </p:txBody>
      </p:sp>
      <p:sp>
        <p:nvSpPr>
          <p:cNvPr id="7" name="直線圖說文字 1 6"/>
          <p:cNvSpPr/>
          <p:nvPr/>
        </p:nvSpPr>
        <p:spPr>
          <a:xfrm>
            <a:off x="1143000" y="3416300"/>
            <a:ext cx="1489075" cy="425450"/>
          </a:xfrm>
          <a:prstGeom prst="borderCallout1">
            <a:avLst>
              <a:gd name="adj1" fmla="val -18287"/>
              <a:gd name="adj2" fmla="val 51827"/>
              <a:gd name="adj3" fmla="val -8959"/>
              <a:gd name="adj4" fmla="val 50981"/>
            </a:avLst>
          </a:prstGeom>
          <a:solidFill>
            <a:schemeClr val="bg1"/>
          </a:solidFill>
          <a:ln>
            <a:solidFill>
              <a:srgbClr val="FF7E79"/>
            </a:solidFill>
          </a:ln>
        </p:spPr>
        <p:style>
          <a:lnRef idx="2">
            <a:schemeClr val="accent5"/>
          </a:lnRef>
          <a:fillRef idx="1">
            <a:schemeClr val="lt1"/>
          </a:fillRef>
          <a:effectRef idx="0">
            <a:schemeClr val="accent5"/>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200">
                <a:solidFill>
                  <a:srgbClr val="000000"/>
                </a:solidFill>
                <a:latin typeface="微軟正黑體" pitchFamily="34" charset="-120"/>
                <a:ea typeface="微軟正黑體" pitchFamily="34" charset="-120"/>
              </a:rPr>
              <a:t>美國：</a:t>
            </a:r>
            <a:r>
              <a:rPr lang="en-US" altLang="zh-TW" sz="2200">
                <a:solidFill>
                  <a:srgbClr val="000000"/>
                </a:solidFill>
                <a:latin typeface="微軟正黑體" pitchFamily="34" charset="-120"/>
                <a:ea typeface="微軟正黑體" pitchFamily="34" charset="-120"/>
              </a:rPr>
              <a:t>3.0</a:t>
            </a:r>
            <a:endParaRPr lang="zh-TW" altLang="en-US" sz="2200">
              <a:solidFill>
                <a:srgbClr val="000000"/>
              </a:solidFill>
              <a:latin typeface="微軟正黑體" pitchFamily="34" charset="-120"/>
              <a:ea typeface="微軟正黑體" pitchFamily="34" charset="-120"/>
            </a:endParaRPr>
          </a:p>
        </p:txBody>
      </p:sp>
      <p:sp>
        <p:nvSpPr>
          <p:cNvPr id="8" name="直線圖說文字 1 7"/>
          <p:cNvSpPr/>
          <p:nvPr/>
        </p:nvSpPr>
        <p:spPr>
          <a:xfrm>
            <a:off x="7539038" y="3879850"/>
            <a:ext cx="1592262" cy="425450"/>
          </a:xfrm>
          <a:prstGeom prst="borderCallout1">
            <a:avLst>
              <a:gd name="adj1" fmla="val -18287"/>
              <a:gd name="adj2" fmla="val 51827"/>
              <a:gd name="adj3" fmla="val -8959"/>
              <a:gd name="adj4" fmla="val 50981"/>
            </a:avLst>
          </a:prstGeom>
          <a:solidFill>
            <a:schemeClr val="bg1"/>
          </a:solidFill>
          <a:ln>
            <a:solidFill>
              <a:srgbClr val="00B050"/>
            </a:solidFill>
          </a:ln>
        </p:spPr>
        <p:style>
          <a:lnRef idx="2">
            <a:schemeClr val="accent5"/>
          </a:lnRef>
          <a:fillRef idx="1">
            <a:schemeClr val="lt1"/>
          </a:fillRef>
          <a:effectRef idx="0">
            <a:schemeClr val="accent5"/>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200">
                <a:solidFill>
                  <a:srgbClr val="000000"/>
                </a:solidFill>
                <a:latin typeface="微軟正黑體" pitchFamily="34" charset="-120"/>
                <a:ea typeface="微軟正黑體" pitchFamily="34" charset="-120"/>
              </a:rPr>
              <a:t>日本：</a:t>
            </a:r>
            <a:r>
              <a:rPr lang="en-US" altLang="zh-TW" sz="2200">
                <a:solidFill>
                  <a:srgbClr val="000000"/>
                </a:solidFill>
                <a:latin typeface="微軟正黑體" pitchFamily="34" charset="-120"/>
                <a:ea typeface="微軟正黑體" pitchFamily="34" charset="-120"/>
              </a:rPr>
              <a:t>1.48</a:t>
            </a:r>
            <a:endParaRPr lang="zh-TW" altLang="en-US" sz="2200">
              <a:solidFill>
                <a:srgbClr val="000000"/>
              </a:solidFill>
              <a:latin typeface="微軟正黑體" pitchFamily="34" charset="-120"/>
              <a:ea typeface="微軟正黑體" pitchFamily="34" charset="-120"/>
            </a:endParaRPr>
          </a:p>
        </p:txBody>
      </p:sp>
      <p:sp>
        <p:nvSpPr>
          <p:cNvPr id="9" name="直線圖說文字 1 8"/>
          <p:cNvSpPr/>
          <p:nvPr/>
        </p:nvSpPr>
        <p:spPr>
          <a:xfrm>
            <a:off x="2954338" y="2547938"/>
            <a:ext cx="1601787" cy="425450"/>
          </a:xfrm>
          <a:prstGeom prst="borderCallout1">
            <a:avLst>
              <a:gd name="adj1" fmla="val -18287"/>
              <a:gd name="adj2" fmla="val 51827"/>
              <a:gd name="adj3" fmla="val -8959"/>
              <a:gd name="adj4" fmla="val 50981"/>
            </a:avLst>
          </a:prstGeom>
          <a:ln>
            <a:solidFill>
              <a:srgbClr val="0070C0"/>
            </a:solidFill>
          </a:ln>
        </p:spPr>
        <p:style>
          <a:lnRef idx="2">
            <a:schemeClr val="accent3"/>
          </a:lnRef>
          <a:fillRef idx="1">
            <a:schemeClr val="lt1"/>
          </a:fillRef>
          <a:effectRef idx="0">
            <a:schemeClr val="accent3"/>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200">
                <a:solidFill>
                  <a:srgbClr val="000000"/>
                </a:solidFill>
                <a:latin typeface="微軟正黑體" pitchFamily="34" charset="-120"/>
                <a:ea typeface="微軟正黑體" pitchFamily="34" charset="-120"/>
              </a:rPr>
              <a:t>英國：</a:t>
            </a:r>
            <a:r>
              <a:rPr lang="en-US" altLang="zh-TW" sz="2200">
                <a:solidFill>
                  <a:srgbClr val="000000"/>
                </a:solidFill>
                <a:latin typeface="微軟正黑體" pitchFamily="34" charset="-120"/>
                <a:ea typeface="微軟正黑體" pitchFamily="34" charset="-120"/>
              </a:rPr>
              <a:t>2.2</a:t>
            </a:r>
            <a:endParaRPr lang="zh-TW" altLang="en-US" sz="2200">
              <a:solidFill>
                <a:srgbClr val="000000"/>
              </a:solidFill>
              <a:latin typeface="微軟正黑體" pitchFamily="34" charset="-120"/>
              <a:ea typeface="微軟正黑體" pitchFamily="34" charset="-120"/>
            </a:endParaRPr>
          </a:p>
        </p:txBody>
      </p:sp>
      <p:sp>
        <p:nvSpPr>
          <p:cNvPr id="10" name="直線圖說文字 1 9"/>
          <p:cNvSpPr/>
          <p:nvPr/>
        </p:nvSpPr>
        <p:spPr>
          <a:xfrm>
            <a:off x="3444875" y="5715000"/>
            <a:ext cx="2254250" cy="425450"/>
          </a:xfrm>
          <a:prstGeom prst="borderCallout1">
            <a:avLst>
              <a:gd name="adj1" fmla="val -18287"/>
              <a:gd name="adj2" fmla="val 51827"/>
              <a:gd name="adj3" fmla="val -8959"/>
              <a:gd name="adj4" fmla="val 50981"/>
            </a:avLst>
          </a:prstGeom>
          <a:solidFill>
            <a:schemeClr val="accent6">
              <a:lumMod val="40000"/>
              <a:lumOff val="60000"/>
            </a:schemeClr>
          </a:solidFill>
          <a:ln>
            <a:solidFill>
              <a:srgbClr val="7030A0"/>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2200" b="1" dirty="0">
                <a:solidFill>
                  <a:srgbClr val="000000"/>
                </a:solidFill>
                <a:latin typeface="微軟正黑體" pitchFamily="34" charset="-120"/>
                <a:ea typeface="微軟正黑體" pitchFamily="34" charset="-120"/>
              </a:rPr>
              <a:t>全球平均：</a:t>
            </a:r>
            <a:r>
              <a:rPr lang="en-US" altLang="zh-TW" sz="2200" b="1" dirty="0">
                <a:solidFill>
                  <a:srgbClr val="000000"/>
                </a:solidFill>
                <a:latin typeface="微軟正黑體" pitchFamily="34" charset="-120"/>
                <a:ea typeface="微軟正黑體" pitchFamily="34" charset="-120"/>
              </a:rPr>
              <a:t>2.4</a:t>
            </a:r>
            <a:endParaRPr lang="zh-TW" altLang="en-US" sz="2200" b="1" dirty="0">
              <a:solidFill>
                <a:srgbClr val="000000"/>
              </a:solidFill>
              <a:latin typeface="微軟正黑體" pitchFamily="34" charset="-120"/>
              <a:ea typeface="微軟正黑體" pitchFamily="34" charset="-120"/>
            </a:endParaRPr>
          </a:p>
        </p:txBody>
      </p:sp>
      <p:sp>
        <p:nvSpPr>
          <p:cNvPr id="33802" name="文字方塊 14"/>
          <p:cNvSpPr txBox="1">
            <a:spLocks noChangeArrowheads="1"/>
          </p:cNvSpPr>
          <p:nvPr/>
        </p:nvSpPr>
        <p:spPr bwMode="auto">
          <a:xfrm>
            <a:off x="6256338" y="1544638"/>
            <a:ext cx="3641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a:solidFill>
                  <a:schemeClr val="tx1"/>
                </a:solidFill>
              </a:rPr>
              <a:t>單位：毫西弗</a:t>
            </a:r>
            <a:r>
              <a:rPr lang="en-US" altLang="zh-TW" sz="1800">
                <a:solidFill>
                  <a:schemeClr val="tx1"/>
                </a:solidFill>
              </a:rPr>
              <a:t>/</a:t>
            </a:r>
            <a:r>
              <a:rPr lang="zh-TW" altLang="en-US" sz="1800">
                <a:solidFill>
                  <a:schemeClr val="tx1"/>
                </a:solidFill>
              </a:rPr>
              <a:t>年</a:t>
            </a:r>
            <a:r>
              <a:rPr lang="en-US" altLang="zh-TW" sz="1800">
                <a:solidFill>
                  <a:schemeClr val="tx1"/>
                </a:solidFill>
              </a:rPr>
              <a:t>( mSv/y</a:t>
            </a:r>
            <a:r>
              <a:rPr lang="zh-TW" altLang="en-US" sz="1800">
                <a:solidFill>
                  <a:schemeClr val="tx1"/>
                </a:solidFill>
              </a:rPr>
              <a:t>）</a:t>
            </a:r>
          </a:p>
          <a:p>
            <a:pPr>
              <a:spcBef>
                <a:spcPct val="0"/>
              </a:spcBef>
              <a:buClrTx/>
              <a:buSzTx/>
              <a:buFontTx/>
              <a:buNone/>
            </a:pPr>
            <a:endParaRPr lang="zh-TW" altLang="en-US" sz="1800">
              <a:solidFill>
                <a:schemeClr val="tx1"/>
              </a:solidFill>
            </a:endParaRPr>
          </a:p>
        </p:txBody>
      </p:sp>
      <p:sp>
        <p:nvSpPr>
          <p:cNvPr id="2" name="投影片編號版面配置區 1">
            <a:extLst>
              <a:ext uri="{FF2B5EF4-FFF2-40B4-BE49-F238E27FC236}">
                <a16:creationId xmlns:a16="http://schemas.microsoft.com/office/drawing/2014/main" id="{C7C07A3E-31C5-B44D-BE9D-22511ED7ECCA}"/>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16</a:t>
            </a:fld>
            <a:endParaRPr lang="en-US" altLang="zh-TW">
              <a:solidFill>
                <a:srgbClr val="000000"/>
              </a:solidFill>
            </a:endParaRPr>
          </a:p>
        </p:txBody>
      </p:sp>
    </p:spTree>
    <p:extLst>
      <p:ext uri="{BB962C8B-B14F-4D97-AF65-F5344CB8AC3E}">
        <p14:creationId xmlns:p14="http://schemas.microsoft.com/office/powerpoint/2010/main" val="2113784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p:txBody>
          <a:bodyPr/>
          <a:lstStyle/>
          <a:p>
            <a:r>
              <a:rPr lang="zh-TW" altLang="en-US"/>
              <a:t>天然輻射</a:t>
            </a:r>
            <a:r>
              <a:rPr lang="en-US" altLang="zh-TW"/>
              <a:t>-</a:t>
            </a:r>
            <a:r>
              <a:rPr lang="zh-TW" altLang="en-US"/>
              <a:t>來自</a:t>
            </a:r>
            <a:r>
              <a:rPr lang="zh-TW" altLang="en-US">
                <a:solidFill>
                  <a:srgbClr val="C00000"/>
                </a:solidFill>
              </a:rPr>
              <a:t>宇宙射線</a:t>
            </a:r>
            <a:r>
              <a:rPr lang="en-US" altLang="zh-TW" sz="2400">
                <a:solidFill>
                  <a:schemeClr val="tx1"/>
                </a:solidFill>
              </a:rPr>
              <a:t>(1/2)</a:t>
            </a:r>
            <a:endParaRPr lang="zh-TW" altLang="en-US" sz="2400">
              <a:solidFill>
                <a:schemeClr val="tx1"/>
              </a:solidFill>
            </a:endParaRPr>
          </a:p>
        </p:txBody>
      </p:sp>
      <p:sp>
        <p:nvSpPr>
          <p:cNvPr id="34819" name="內容版面配置區 2"/>
          <p:cNvSpPr>
            <a:spLocks noGrp="1"/>
          </p:cNvSpPr>
          <p:nvPr>
            <p:ph idx="1"/>
          </p:nvPr>
        </p:nvSpPr>
        <p:spPr>
          <a:xfrm>
            <a:off x="228600" y="1600200"/>
            <a:ext cx="8915400" cy="4525963"/>
          </a:xfrm>
        </p:spPr>
        <p:txBody>
          <a:bodyPr/>
          <a:lstStyle/>
          <a:p>
            <a:r>
              <a:rPr lang="zh-TW" altLang="en-US"/>
              <a:t>宇宙射線即來自外太空的高能粒子及這些高能粒子與地球大氣中之原子碰撞所產生之二次粒子與電磁波。</a:t>
            </a:r>
          </a:p>
          <a:p>
            <a:endParaRPr lang="zh-TW" altLang="en-US"/>
          </a:p>
        </p:txBody>
      </p:sp>
      <p:pic>
        <p:nvPicPr>
          <p:cNvPr id="5" name="圖片 4"/>
          <p:cNvPicPr>
            <a:picLocks noChangeAspect="1"/>
          </p:cNvPicPr>
          <p:nvPr/>
        </p:nvPicPr>
        <p:blipFill>
          <a:blip r:embed="rId3"/>
          <a:srcRect/>
          <a:stretch>
            <a:fillRect/>
          </a:stretch>
        </p:blipFill>
        <p:spPr bwMode="auto">
          <a:xfrm>
            <a:off x="1752600" y="2667000"/>
            <a:ext cx="5467350" cy="38989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228600" y="6319838"/>
            <a:ext cx="2701925" cy="215444"/>
          </a:xfrm>
          <a:prstGeom prst="rect">
            <a:avLst/>
          </a:prstGeom>
          <a:noFill/>
        </p:spPr>
        <p:txBody>
          <a:bodyPr>
            <a:spAutoFit/>
          </a:bodyPr>
          <a:lstStyle/>
          <a:p>
            <a:pPr>
              <a:defRPr/>
            </a:pPr>
            <a:r>
              <a:rPr lang="zh-TW" altLang="en-US" sz="800" dirty="0">
                <a:latin typeface="+mn-ea"/>
                <a:ea typeface="+mn-ea"/>
              </a:rPr>
              <a:t>圖片來源：</a:t>
            </a:r>
            <a:r>
              <a:rPr lang="en-US" altLang="zh-TW" sz="800" dirty="0">
                <a:latin typeface="+mn-ea"/>
                <a:ea typeface="+mn-ea"/>
                <a:hlinkClick r:id="rId4"/>
              </a:rPr>
              <a:t>big5.gmw.cn</a:t>
            </a:r>
            <a:endParaRPr lang="zh-TW" altLang="en-US" sz="800" dirty="0">
              <a:latin typeface="+mn-ea"/>
              <a:ea typeface="+mn-ea"/>
            </a:endParaRPr>
          </a:p>
        </p:txBody>
      </p:sp>
      <p:sp>
        <p:nvSpPr>
          <p:cNvPr id="2" name="投影片編號版面配置區 1">
            <a:extLst>
              <a:ext uri="{FF2B5EF4-FFF2-40B4-BE49-F238E27FC236}">
                <a16:creationId xmlns:a16="http://schemas.microsoft.com/office/drawing/2014/main" id="{6B55BACA-89F9-3B4F-8AA2-EED7BCD29652}"/>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17</a:t>
            </a:fld>
            <a:endParaRPr lang="en-US" altLang="zh-TW">
              <a:solidFill>
                <a:srgbClr val="000000"/>
              </a:solidFill>
            </a:endParaRPr>
          </a:p>
        </p:txBody>
      </p:sp>
    </p:spTree>
    <p:extLst>
      <p:ext uri="{BB962C8B-B14F-4D97-AF65-F5344CB8AC3E}">
        <p14:creationId xmlns:p14="http://schemas.microsoft.com/office/powerpoint/2010/main" val="1914420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r>
              <a:rPr lang="zh-TW" altLang="en-US"/>
              <a:t>天然輻射</a:t>
            </a:r>
            <a:r>
              <a:rPr lang="en-US" altLang="zh-TW"/>
              <a:t>-</a:t>
            </a:r>
            <a:r>
              <a:rPr lang="zh-TW" altLang="en-US"/>
              <a:t>來自</a:t>
            </a:r>
            <a:r>
              <a:rPr lang="zh-TW" altLang="en-US">
                <a:solidFill>
                  <a:srgbClr val="C00000"/>
                </a:solidFill>
              </a:rPr>
              <a:t>宇宙射線</a:t>
            </a:r>
            <a:r>
              <a:rPr lang="en-US" altLang="zh-TW" sz="2400">
                <a:solidFill>
                  <a:schemeClr val="tx1"/>
                </a:solidFill>
              </a:rPr>
              <a:t>(2/2)</a:t>
            </a:r>
            <a:endParaRPr lang="zh-TW" altLang="en-US">
              <a:solidFill>
                <a:schemeClr val="tx1"/>
              </a:solidFill>
            </a:endParaRPr>
          </a:p>
        </p:txBody>
      </p:sp>
      <p:sp>
        <p:nvSpPr>
          <p:cNvPr id="36867" name="內容版面配置區 2"/>
          <p:cNvSpPr>
            <a:spLocks noGrp="1"/>
          </p:cNvSpPr>
          <p:nvPr>
            <p:ph idx="1"/>
          </p:nvPr>
        </p:nvSpPr>
        <p:spPr>
          <a:xfrm>
            <a:off x="457200" y="1600200"/>
            <a:ext cx="5029200" cy="4525963"/>
          </a:xfrm>
        </p:spPr>
        <p:txBody>
          <a:bodyPr/>
          <a:lstStyle/>
          <a:p>
            <a:r>
              <a:rPr lang="zh-TW" altLang="en-US"/>
              <a:t>天然背景輻射隨著高度增加而增加，主要是受宇宙射線的影響。</a:t>
            </a:r>
            <a:endParaRPr lang="en-US" altLang="zh-TW"/>
          </a:p>
          <a:p>
            <a:endParaRPr lang="zh-TW" altLang="en-US"/>
          </a:p>
        </p:txBody>
      </p:sp>
      <p:pic>
        <p:nvPicPr>
          <p:cNvPr id="36868" name="內容版面配置區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1600200"/>
            <a:ext cx="337185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663" y="2935288"/>
            <a:ext cx="5240337"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投影片編號版面配置區 3"/>
          <p:cNvSpPr>
            <a:spLocks noGrp="1"/>
          </p:cNvSpPr>
          <p:nvPr>
            <p:ph type="sldNum" sz="quarter" idx="10"/>
          </p:nvPr>
        </p:nvSpPr>
        <p:spPr>
          <a:xfrm>
            <a:off x="8229600" y="6324600"/>
            <a:ext cx="9144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024C2386-E1D3-4EF7-9BED-5C61AFA5E5EF}" type="slidenum">
              <a:rPr lang="en-US" altLang="zh-TW" sz="1400" smtClean="0">
                <a:solidFill>
                  <a:schemeClr val="tx1"/>
                </a:solidFill>
              </a:rPr>
              <a:pPr>
                <a:spcBef>
                  <a:spcPct val="0"/>
                </a:spcBef>
                <a:buClrTx/>
                <a:buSzTx/>
                <a:buFontTx/>
                <a:buNone/>
              </a:pPr>
              <a:t>18</a:t>
            </a:fld>
            <a:endParaRPr lang="en-US" altLang="zh-TW" sz="1400">
              <a:solidFill>
                <a:schemeClr val="tx1"/>
              </a:solidFill>
            </a:endParaRPr>
          </a:p>
        </p:txBody>
      </p:sp>
      <p:sp>
        <p:nvSpPr>
          <p:cNvPr id="36871" name="文字方塊 8"/>
          <p:cNvSpPr txBox="1">
            <a:spLocks noChangeArrowheads="1"/>
          </p:cNvSpPr>
          <p:nvPr/>
        </p:nvSpPr>
        <p:spPr bwMode="auto">
          <a:xfrm>
            <a:off x="3889745" y="6444736"/>
            <a:ext cx="38750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800" dirty="0">
                <a:solidFill>
                  <a:schemeClr val="tx1"/>
                </a:solidFill>
              </a:rPr>
              <a:t>資料來源：</a:t>
            </a:r>
            <a:r>
              <a:rPr lang="en-US" altLang="zh-TW" sz="800" dirty="0">
                <a:solidFill>
                  <a:schemeClr val="tx1"/>
                </a:solidFill>
                <a:hlinkClick r:id="rId5"/>
              </a:rPr>
              <a:t>http://goo.gl/rSJscA</a:t>
            </a:r>
            <a:endParaRPr lang="en-US" altLang="zh-TW" sz="800" dirty="0">
              <a:solidFill>
                <a:schemeClr val="tx1"/>
              </a:solidFill>
            </a:endParaRPr>
          </a:p>
        </p:txBody>
      </p:sp>
      <p:sp>
        <p:nvSpPr>
          <p:cNvPr id="36872" name="文字方塊 9"/>
          <p:cNvSpPr txBox="1">
            <a:spLocks noChangeArrowheads="1"/>
          </p:cNvSpPr>
          <p:nvPr/>
        </p:nvSpPr>
        <p:spPr bwMode="auto">
          <a:xfrm>
            <a:off x="124396" y="6355476"/>
            <a:ext cx="4994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dirty="0">
                <a:solidFill>
                  <a:schemeClr val="tx1"/>
                </a:solidFill>
              </a:rPr>
              <a:t>資料來源：原能會宣導品「玉山國家公園 高度</a:t>
            </a:r>
            <a:r>
              <a:rPr lang="en-US" altLang="zh-TW" sz="1000" dirty="0">
                <a:solidFill>
                  <a:schemeClr val="tx1"/>
                </a:solidFill>
              </a:rPr>
              <a:t>vs</a:t>
            </a:r>
            <a:r>
              <a:rPr lang="zh-TW" altLang="en-US" sz="1000" dirty="0">
                <a:solidFill>
                  <a:schemeClr val="tx1"/>
                </a:solidFill>
              </a:rPr>
              <a:t>天然輻射」</a:t>
            </a:r>
          </a:p>
        </p:txBody>
      </p:sp>
      <p:sp>
        <p:nvSpPr>
          <p:cNvPr id="11" name="向右箭號 10"/>
          <p:cNvSpPr>
            <a:spLocks noChangeArrowheads="1"/>
          </p:cNvSpPr>
          <p:nvPr/>
        </p:nvSpPr>
        <p:spPr bwMode="auto">
          <a:xfrm rot="2635232">
            <a:off x="331788" y="5546725"/>
            <a:ext cx="276225" cy="250825"/>
          </a:xfrm>
          <a:prstGeom prst="rightArrow">
            <a:avLst>
              <a:gd name="adj1" fmla="val 50000"/>
              <a:gd name="adj2" fmla="val 49950"/>
            </a:avLst>
          </a:prstGeom>
          <a:solidFill>
            <a:srgbClr val="FFFF00"/>
          </a:solidFill>
          <a:ln w="9525">
            <a:solidFill>
              <a:srgbClr val="FF9300"/>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12" name="向右箭號 11"/>
          <p:cNvSpPr>
            <a:spLocks noChangeArrowheads="1"/>
          </p:cNvSpPr>
          <p:nvPr/>
        </p:nvSpPr>
        <p:spPr bwMode="auto">
          <a:xfrm rot="2635232">
            <a:off x="2265363" y="3956050"/>
            <a:ext cx="277812" cy="250825"/>
          </a:xfrm>
          <a:prstGeom prst="rightArrow">
            <a:avLst>
              <a:gd name="adj1" fmla="val 50000"/>
              <a:gd name="adj2" fmla="val 50237"/>
            </a:avLst>
          </a:prstGeom>
          <a:solidFill>
            <a:srgbClr val="FFFF00"/>
          </a:solidFill>
          <a:ln w="9525">
            <a:solidFill>
              <a:srgbClr val="FF9300"/>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13" name="向右箭號 12"/>
          <p:cNvSpPr>
            <a:spLocks noChangeArrowheads="1"/>
          </p:cNvSpPr>
          <p:nvPr/>
        </p:nvSpPr>
        <p:spPr bwMode="auto">
          <a:xfrm rot="2635232">
            <a:off x="3865563" y="3489325"/>
            <a:ext cx="277812" cy="250825"/>
          </a:xfrm>
          <a:prstGeom prst="rightArrow">
            <a:avLst>
              <a:gd name="adj1" fmla="val 50000"/>
              <a:gd name="adj2" fmla="val 50237"/>
            </a:avLst>
          </a:prstGeom>
          <a:solidFill>
            <a:srgbClr val="FFFF00"/>
          </a:solidFill>
          <a:ln w="9525">
            <a:solidFill>
              <a:srgbClr val="FF9300"/>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36876" name="文字方塊 13"/>
          <p:cNvSpPr txBox="1">
            <a:spLocks noChangeArrowheads="1"/>
          </p:cNvSpPr>
          <p:nvPr/>
        </p:nvSpPr>
        <p:spPr bwMode="auto">
          <a:xfrm>
            <a:off x="206375" y="3091344"/>
            <a:ext cx="2765425" cy="369887"/>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dirty="0">
                <a:solidFill>
                  <a:schemeClr val="tx1"/>
                </a:solidFill>
              </a:rPr>
              <a:t>玉山國家公園輻射地圖</a:t>
            </a:r>
          </a:p>
        </p:txBody>
      </p:sp>
    </p:spTree>
    <p:extLst>
      <p:ext uri="{BB962C8B-B14F-4D97-AF65-F5344CB8AC3E}">
        <p14:creationId xmlns:p14="http://schemas.microsoft.com/office/powerpoint/2010/main" val="3195054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p:txBody>
          <a:bodyPr/>
          <a:lstStyle/>
          <a:p>
            <a:r>
              <a:rPr lang="zh-TW" altLang="en-US"/>
              <a:t>天然輻射</a:t>
            </a:r>
            <a:r>
              <a:rPr lang="en-US" altLang="zh-TW"/>
              <a:t>-</a:t>
            </a:r>
            <a:r>
              <a:rPr lang="zh-TW" altLang="en-US"/>
              <a:t>來自</a:t>
            </a:r>
            <a:r>
              <a:rPr lang="zh-TW" altLang="en-US">
                <a:solidFill>
                  <a:srgbClr val="C00000"/>
                </a:solidFill>
              </a:rPr>
              <a:t>地表輻射</a:t>
            </a:r>
            <a:endParaRPr lang="zh-TW" altLang="en-US" sz="2400">
              <a:solidFill>
                <a:srgbClr val="C00000"/>
              </a:solidFill>
            </a:endParaRPr>
          </a:p>
        </p:txBody>
      </p:sp>
      <p:sp>
        <p:nvSpPr>
          <p:cNvPr id="38915" name="內容版面配置區 2"/>
          <p:cNvSpPr>
            <a:spLocks noGrp="1"/>
          </p:cNvSpPr>
          <p:nvPr>
            <p:ph idx="1"/>
          </p:nvPr>
        </p:nvSpPr>
        <p:spPr>
          <a:xfrm>
            <a:off x="611188" y="1600200"/>
            <a:ext cx="7848600" cy="4352925"/>
          </a:xfrm>
        </p:spPr>
        <p:txBody>
          <a:bodyPr/>
          <a:lstStyle/>
          <a:p>
            <a:r>
              <a:rPr lang="zh-TW" altLang="en-US" dirty="0"/>
              <a:t>地表輻射即存在於地殼、岩石、土壤中的天然輻射，主要為天然放射性核種鉀</a:t>
            </a:r>
            <a:r>
              <a:rPr lang="en-US" altLang="zh-TW" dirty="0"/>
              <a:t>-40</a:t>
            </a:r>
            <a:r>
              <a:rPr lang="zh-TW" altLang="en-US" dirty="0"/>
              <a:t>、釷、鈾元素及鈾、釷衰變系列核種所產生之輻射。</a:t>
            </a:r>
          </a:p>
        </p:txBody>
      </p:sp>
      <p:sp>
        <p:nvSpPr>
          <p:cNvPr id="38916" name="投影片編號版面配置區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4F187C91-C619-4EC5-BEDA-6303C6C2B85F}" type="slidenum">
              <a:rPr lang="en-US" altLang="zh-TW" sz="1400" smtClean="0">
                <a:solidFill>
                  <a:schemeClr val="tx1"/>
                </a:solidFill>
              </a:rPr>
              <a:pPr>
                <a:spcBef>
                  <a:spcPct val="0"/>
                </a:spcBef>
                <a:buClrTx/>
                <a:buSzTx/>
                <a:buFontTx/>
                <a:buNone/>
              </a:pPr>
              <a:t>19</a:t>
            </a:fld>
            <a:endParaRPr lang="en-US" altLang="zh-TW" sz="1400">
              <a:solidFill>
                <a:schemeClr val="tx1"/>
              </a:solidFill>
            </a:endParaRPr>
          </a:p>
        </p:txBody>
      </p:sp>
      <p:sp>
        <p:nvSpPr>
          <p:cNvPr id="9" name="摺角紙張 8"/>
          <p:cNvSpPr>
            <a:spLocks noChangeArrowheads="1"/>
          </p:cNvSpPr>
          <p:nvPr/>
        </p:nvSpPr>
        <p:spPr bwMode="auto">
          <a:xfrm>
            <a:off x="4298950" y="3633788"/>
            <a:ext cx="4619625" cy="3022600"/>
          </a:xfrm>
          <a:prstGeom prst="foldedCorner">
            <a:avLst>
              <a:gd name="adj" fmla="val 16667"/>
            </a:avLst>
          </a:prstGeom>
          <a:solidFill>
            <a:srgbClr val="EECFB1"/>
          </a:solidFill>
          <a:ln w="9525">
            <a:solidFill>
              <a:srgbClr val="FF9300"/>
            </a:solidFill>
            <a:round/>
            <a:headEnd/>
            <a:tailEnd/>
          </a:ln>
          <a:effectLst>
            <a:outerShdw blurRad="40000" dist="23000" dir="5400000" rotWithShape="0">
              <a:srgbClr val="808080">
                <a:alpha val="34999"/>
              </a:srgbClr>
            </a:outerShdw>
          </a:effec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b="1">
                <a:ea typeface="微軟正黑體" pitchFamily="34" charset="-120"/>
              </a:rPr>
              <a:t>北投石</a:t>
            </a:r>
            <a:r>
              <a:rPr lang="zh-TW" altLang="en-US">
                <a:ea typeface="微軟正黑體" pitchFamily="34" charset="-120"/>
              </a:rPr>
              <a:t>（英語：</a:t>
            </a:r>
            <a:r>
              <a:rPr lang="en-US" altLang="zh-TW">
                <a:ea typeface="微軟正黑體" pitchFamily="34" charset="-120"/>
              </a:rPr>
              <a:t>Hokutolite</a:t>
            </a:r>
            <a:r>
              <a:rPr lang="zh-TW" altLang="en-US">
                <a:ea typeface="微軟正黑體" pitchFamily="34" charset="-120"/>
              </a:rPr>
              <a:t>）是以</a:t>
            </a:r>
            <a:r>
              <a:rPr lang="zh-TW" altLang="en-US" b="1">
                <a:ea typeface="微軟正黑體" pitchFamily="34" charset="-120"/>
              </a:rPr>
              <a:t>台灣地名</a:t>
            </a:r>
            <a:r>
              <a:rPr lang="zh-TW" altLang="en-US">
                <a:ea typeface="微軟正黑體" pitchFamily="34" charset="-120"/>
              </a:rPr>
              <a:t>命名的稀有</a:t>
            </a:r>
            <a:r>
              <a:rPr lang="zh-TW" altLang="en-US">
                <a:solidFill>
                  <a:srgbClr val="C00000"/>
                </a:solidFill>
                <a:ea typeface="微軟正黑體" pitchFamily="34" charset="-120"/>
              </a:rPr>
              <a:t>放射性溫泉礦物</a:t>
            </a:r>
            <a:r>
              <a:rPr lang="zh-TW" altLang="en-US">
                <a:ea typeface="微軟正黑體" pitchFamily="34" charset="-120"/>
              </a:rPr>
              <a:t>，含有微量的放射性元素</a:t>
            </a:r>
            <a:r>
              <a:rPr lang="zh-TW" altLang="en-US" b="1">
                <a:solidFill>
                  <a:srgbClr val="C00000"/>
                </a:solidFill>
                <a:ea typeface="微軟正黑體" pitchFamily="34" charset="-120"/>
              </a:rPr>
              <a:t>鐳，</a:t>
            </a:r>
            <a:r>
              <a:rPr lang="zh-TW" altLang="en-US">
                <a:ea typeface="微軟正黑體" pitchFamily="34" charset="-120"/>
              </a:rPr>
              <a:t>因意外引起底片曝光才會被發現。全球僅發現於台灣台北市北投溫泉、日本秋田縣玉川溫泉。</a:t>
            </a:r>
            <a:endParaRPr lang="en-US" altLang="zh-TW">
              <a:ea typeface="微軟正黑體" pitchFamily="34" charset="-120"/>
            </a:endParaRPr>
          </a:p>
          <a:p>
            <a:pPr>
              <a:defRPr/>
            </a:pPr>
            <a:r>
              <a:rPr lang="zh-TW" altLang="en-US">
                <a:ea typeface="微軟正黑體" pitchFamily="34" charset="-120"/>
              </a:rPr>
              <a:t>臺灣指定為「自然文化景觀」，並由台北市政府劃定自然保留區於北投溫泉博物館上游北投溪河段。</a:t>
            </a:r>
            <a:endParaRPr lang="en-US" altLang="zh-TW">
              <a:ea typeface="微軟正黑體" pitchFamily="34" charset="-120"/>
            </a:endParaRPr>
          </a:p>
        </p:txBody>
      </p:sp>
      <p:sp>
        <p:nvSpPr>
          <p:cNvPr id="11" name="文字方塊 10"/>
          <p:cNvSpPr txBox="1"/>
          <p:nvPr/>
        </p:nvSpPr>
        <p:spPr>
          <a:xfrm>
            <a:off x="4298950" y="6441164"/>
            <a:ext cx="2667000" cy="246221"/>
          </a:xfrm>
          <a:prstGeom prst="rect">
            <a:avLst/>
          </a:prstGeom>
          <a:noFill/>
        </p:spPr>
        <p:txBody>
          <a:bodyPr>
            <a:spAutoFit/>
          </a:bodyPr>
          <a:lstStyle/>
          <a:p>
            <a:pPr>
              <a:defRPr/>
            </a:pPr>
            <a:r>
              <a:rPr lang="zh-TW" altLang="en-US" sz="1000" dirty="0">
                <a:latin typeface="+mj-ea"/>
                <a:ea typeface="+mj-ea"/>
              </a:rPr>
              <a:t>資料來源：維基百科</a:t>
            </a:r>
          </a:p>
        </p:txBody>
      </p:sp>
      <p:pic>
        <p:nvPicPr>
          <p:cNvPr id="38919" name="圖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3036888"/>
            <a:ext cx="39147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文字方塊 26"/>
          <p:cNvSpPr txBox="1">
            <a:spLocks noChangeArrowheads="1"/>
          </p:cNvSpPr>
          <p:nvPr/>
        </p:nvSpPr>
        <p:spPr bwMode="auto">
          <a:xfrm>
            <a:off x="304800" y="2971800"/>
            <a:ext cx="3914775" cy="3698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a:solidFill>
                  <a:srgbClr val="000000"/>
                </a:solidFill>
                <a:ea typeface="華康儷中黑"/>
                <a:cs typeface="華康儷中黑"/>
              </a:rPr>
              <a:t>北投石</a:t>
            </a:r>
            <a:r>
              <a:rPr lang="en-US" altLang="zh-TW" sz="1800">
                <a:solidFill>
                  <a:srgbClr val="000000"/>
                </a:solidFill>
                <a:ea typeface="華康儷中黑"/>
                <a:cs typeface="華康儷中黑"/>
              </a:rPr>
              <a:t>(</a:t>
            </a:r>
            <a:r>
              <a:rPr lang="zh-TW" altLang="en-US" sz="1800">
                <a:solidFill>
                  <a:srgbClr val="000000"/>
                </a:solidFill>
                <a:ea typeface="華康儷中黑"/>
                <a:cs typeface="華康儷中黑"/>
              </a:rPr>
              <a:t>北投溫泉博物館</a:t>
            </a:r>
            <a:r>
              <a:rPr lang="en-US" altLang="zh-TW" sz="1800">
                <a:solidFill>
                  <a:srgbClr val="000000"/>
                </a:solidFill>
                <a:ea typeface="華康儷中黑"/>
                <a:cs typeface="華康儷中黑"/>
              </a:rPr>
              <a:t>)</a:t>
            </a:r>
            <a:endParaRPr lang="zh-TW" altLang="en-US" sz="1800">
              <a:solidFill>
                <a:srgbClr val="000000"/>
              </a:solidFill>
              <a:ea typeface="華康儷中黑"/>
              <a:cs typeface="華康儷中黑"/>
            </a:endParaRPr>
          </a:p>
        </p:txBody>
      </p:sp>
    </p:spTree>
    <p:extLst>
      <p:ext uri="{BB962C8B-B14F-4D97-AF65-F5344CB8AC3E}">
        <p14:creationId xmlns:p14="http://schemas.microsoft.com/office/powerpoint/2010/main" val="113374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3400" y="1143000"/>
            <a:ext cx="7848600" cy="725488"/>
          </a:xfrm>
        </p:spPr>
        <p:txBody>
          <a:bodyPr/>
          <a:lstStyle/>
          <a:p>
            <a:pPr algn="ctr">
              <a:defRPr/>
            </a:pPr>
            <a:r>
              <a:rPr lang="zh-TW" altLang="en-US" sz="6600" b="1" dirty="0">
                <a:solidFill>
                  <a:schemeClr val="tx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內容大綱</a:t>
            </a:r>
            <a:endParaRPr lang="zh-TW" altLang="en-US" sz="6600" dirty="0">
              <a:solidFill>
                <a:schemeClr val="tx1"/>
              </a:solidFill>
              <a:latin typeface="微軟正黑體" panose="020B0604030504040204" pitchFamily="34" charset="-120"/>
              <a:ea typeface="微軟正黑體" panose="020B0604030504040204" pitchFamily="34" charset="-120"/>
            </a:endParaRPr>
          </a:p>
        </p:txBody>
      </p:sp>
      <p:sp>
        <p:nvSpPr>
          <p:cNvPr id="19460" name="投影片編號版面配置區 5"/>
          <p:cNvSpPr>
            <a:spLocks noGrp="1"/>
          </p:cNvSpPr>
          <p:nvPr>
            <p:ph type="sldNum" sz="quarter" idx="4294967295"/>
          </p:nvPr>
        </p:nvSpPr>
        <p:spPr>
          <a:xfrm>
            <a:off x="6858000" y="6245225"/>
            <a:ext cx="2133600" cy="476250"/>
          </a:xfrm>
          <a:prstGeom prst="rect">
            <a:avLst/>
          </a:prstGeom>
          <a:noFill/>
        </p:spPr>
        <p:txBody>
          <a:bodyPr/>
          <a:lstStyle>
            <a:lvl1pPr>
              <a:spcBef>
                <a:spcPct val="20000"/>
              </a:spcBef>
              <a:buClr>
                <a:srgbClr val="CC0000"/>
              </a:buClr>
              <a:buSzPct val="70000"/>
              <a:buFont typeface="Wingdings" pitchFamily="2" charset="2"/>
              <a:buChar char="p"/>
              <a:defRPr kumimoji="1" sz="2800">
                <a:solidFill>
                  <a:srgbClr val="000066"/>
                </a:solidFill>
                <a:latin typeface="微軟正黑體" pitchFamily="34" charset="-120"/>
                <a:ea typeface="微軟正黑體" pitchFamily="34" charset="-120"/>
              </a:defRPr>
            </a:lvl1pPr>
            <a:lvl2pPr marL="742950" indent="-285750">
              <a:spcBef>
                <a:spcPct val="20000"/>
              </a:spcBef>
              <a:buClr>
                <a:srgbClr val="CC0000"/>
              </a:buClr>
              <a:buSzPct val="70000"/>
              <a:buFont typeface="Wingdings" pitchFamily="2" charset="2"/>
              <a:buChar char="l"/>
              <a:defRPr kumimoji="1" sz="2400">
                <a:solidFill>
                  <a:srgbClr val="663300"/>
                </a:solidFill>
                <a:latin typeface="微軟正黑體" pitchFamily="34" charset="-120"/>
                <a:ea typeface="微軟正黑體" pitchFamily="34"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微軟正黑體" pitchFamily="34" charset="-120"/>
                <a:ea typeface="微軟正黑體" pitchFamily="34" charset="-120"/>
              </a:defRPr>
            </a:lvl4pPr>
            <a:lvl5pPr marL="2057400" indent="-228600">
              <a:spcBef>
                <a:spcPct val="20000"/>
              </a:spcBef>
              <a:buChar char="»"/>
              <a:defRPr kumimoji="1">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a:solidFill>
                  <a:schemeClr val="tx1"/>
                </a:solidFill>
                <a:latin typeface="微軟正黑體" pitchFamily="34" charset="-120"/>
                <a:ea typeface="微軟正黑體" pitchFamily="34" charset="-120"/>
              </a:defRPr>
            </a:lvl9pPr>
          </a:lstStyle>
          <a:p>
            <a:pPr>
              <a:spcBef>
                <a:spcPct val="0"/>
              </a:spcBef>
              <a:buClrTx/>
              <a:buSzTx/>
              <a:buFontTx/>
              <a:buNone/>
            </a:pPr>
            <a:fld id="{64052747-2746-46BF-81E8-883AE3A4D4EE}" type="slidenum">
              <a:rPr lang="zh-TW" altLang="en-US" sz="1600" smtClean="0">
                <a:solidFill>
                  <a:srgbClr val="000000"/>
                </a:solidFill>
                <a:latin typeface="Arial" charset="0"/>
                <a:ea typeface="新細明體" pitchFamily="18" charset="-120"/>
              </a:rPr>
              <a:pPr>
                <a:spcBef>
                  <a:spcPct val="0"/>
                </a:spcBef>
                <a:buClrTx/>
                <a:buSzTx/>
                <a:buFontTx/>
                <a:buNone/>
              </a:pPr>
              <a:t>2</a:t>
            </a:fld>
            <a:endParaRPr lang="en-US" altLang="zh-TW" sz="1600" dirty="0">
              <a:solidFill>
                <a:srgbClr val="000000"/>
              </a:solidFill>
              <a:latin typeface="Arial" charset="0"/>
              <a:ea typeface="新細明體" pitchFamily="18" charset="-120"/>
            </a:endParaRPr>
          </a:p>
        </p:txBody>
      </p:sp>
      <p:graphicFrame>
        <p:nvGraphicFramePr>
          <p:cNvPr id="3" name="資料庫圖表 2"/>
          <p:cNvGraphicFramePr/>
          <p:nvPr>
            <p:extLst>
              <p:ext uri="{D42A27DB-BD31-4B8C-83A1-F6EECF244321}">
                <p14:modId xmlns:p14="http://schemas.microsoft.com/office/powerpoint/2010/main" val="1076419991"/>
              </p:ext>
            </p:extLst>
          </p:nvPr>
        </p:nvGraphicFramePr>
        <p:xfrm>
          <a:off x="-457200" y="2209799"/>
          <a:ext cx="5638800" cy="3851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85265" y="2294108"/>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1</a:t>
            </a:r>
            <a:endParaRPr lang="zh-TW" altLang="en-US" sz="4800" b="1" cap="none" spc="0" dirty="0">
              <a:ln w="22225">
                <a:solidFill>
                  <a:schemeClr val="accent2"/>
                </a:solidFill>
                <a:prstDash val="solid"/>
              </a:ln>
              <a:solidFill>
                <a:schemeClr val="accent3"/>
              </a:solidFill>
              <a:effectLst/>
            </a:endParaRPr>
          </a:p>
        </p:txBody>
      </p:sp>
      <p:sp>
        <p:nvSpPr>
          <p:cNvPr id="7" name="矩形 6"/>
          <p:cNvSpPr/>
          <p:nvPr/>
        </p:nvSpPr>
        <p:spPr>
          <a:xfrm>
            <a:off x="476639" y="3719885"/>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2</a:t>
            </a:r>
            <a:endParaRPr lang="zh-TW" altLang="en-US" sz="4800" b="1" cap="none" spc="0" dirty="0">
              <a:ln w="22225">
                <a:solidFill>
                  <a:schemeClr val="accent2"/>
                </a:solidFill>
                <a:prstDash val="solid"/>
              </a:ln>
              <a:solidFill>
                <a:schemeClr val="accent3"/>
              </a:solidFill>
              <a:effectLst/>
            </a:endParaRPr>
          </a:p>
        </p:txBody>
      </p:sp>
      <p:sp>
        <p:nvSpPr>
          <p:cNvPr id="8" name="矩形 7"/>
          <p:cNvSpPr/>
          <p:nvPr/>
        </p:nvSpPr>
        <p:spPr>
          <a:xfrm>
            <a:off x="485265" y="5111864"/>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3</a:t>
            </a:r>
            <a:endParaRPr lang="zh-TW" altLang="en-US" sz="4800" b="1" cap="none" spc="0" dirty="0">
              <a:ln w="22225">
                <a:solidFill>
                  <a:schemeClr val="accent2"/>
                </a:solidFill>
                <a:prstDash val="solid"/>
              </a:ln>
              <a:solidFill>
                <a:schemeClr val="accent3"/>
              </a:solidFill>
              <a:effectLst/>
            </a:endParaRPr>
          </a:p>
        </p:txBody>
      </p:sp>
      <p:graphicFrame>
        <p:nvGraphicFramePr>
          <p:cNvPr id="13" name="資料庫圖表 12"/>
          <p:cNvGraphicFramePr/>
          <p:nvPr>
            <p:extLst>
              <p:ext uri="{D42A27DB-BD31-4B8C-83A1-F6EECF244321}">
                <p14:modId xmlns:p14="http://schemas.microsoft.com/office/powerpoint/2010/main" val="2309781575"/>
              </p:ext>
            </p:extLst>
          </p:nvPr>
        </p:nvGraphicFramePr>
        <p:xfrm>
          <a:off x="3962400" y="2182482"/>
          <a:ext cx="5638800" cy="38511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矩形 13"/>
          <p:cNvSpPr/>
          <p:nvPr/>
        </p:nvSpPr>
        <p:spPr>
          <a:xfrm>
            <a:off x="4904865" y="2266791"/>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4</a:t>
            </a:r>
            <a:endParaRPr lang="zh-TW" altLang="en-US" sz="4800" b="1" cap="none" spc="0" dirty="0">
              <a:ln w="22225">
                <a:solidFill>
                  <a:schemeClr val="accent2"/>
                </a:solidFill>
                <a:prstDash val="solid"/>
              </a:ln>
              <a:solidFill>
                <a:schemeClr val="accent3"/>
              </a:solidFill>
              <a:effectLst/>
            </a:endParaRPr>
          </a:p>
        </p:txBody>
      </p:sp>
      <p:sp>
        <p:nvSpPr>
          <p:cNvPr id="15" name="矩形 14"/>
          <p:cNvSpPr/>
          <p:nvPr/>
        </p:nvSpPr>
        <p:spPr>
          <a:xfrm>
            <a:off x="4876800" y="3692568"/>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5</a:t>
            </a:r>
            <a:endParaRPr lang="zh-TW" altLang="en-US" sz="4800" b="1" cap="none" spc="0" dirty="0">
              <a:ln w="22225">
                <a:solidFill>
                  <a:schemeClr val="accent2"/>
                </a:solidFill>
                <a:prstDash val="solid"/>
              </a:ln>
              <a:solidFill>
                <a:schemeClr val="accent3"/>
              </a:solidFill>
              <a:effectLst/>
            </a:endParaRPr>
          </a:p>
        </p:txBody>
      </p:sp>
      <p:sp>
        <p:nvSpPr>
          <p:cNvPr id="16" name="矩形 15"/>
          <p:cNvSpPr/>
          <p:nvPr/>
        </p:nvSpPr>
        <p:spPr>
          <a:xfrm>
            <a:off x="4904865" y="5084547"/>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6</a:t>
            </a:r>
            <a:endParaRPr lang="zh-TW" altLang="en-US" sz="4800" b="1" cap="none" spc="0" dirty="0">
              <a:ln w="22225">
                <a:solidFill>
                  <a:schemeClr val="accent2"/>
                </a:solidFill>
                <a:prstDash val="solid"/>
              </a:ln>
              <a:solidFill>
                <a:schemeClr val="accent3"/>
              </a:solidFill>
              <a:effectLst/>
            </a:endParaRPr>
          </a:p>
        </p:txBody>
      </p:sp>
    </p:spTree>
    <p:extLst>
      <p:ext uri="{BB962C8B-B14F-4D97-AF65-F5344CB8AC3E}">
        <p14:creationId xmlns:p14="http://schemas.microsoft.com/office/powerpoint/2010/main" val="3174803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lstStyle/>
          <a:p>
            <a:r>
              <a:rPr lang="zh-TW" altLang="en-US"/>
              <a:t>天然輻射</a:t>
            </a:r>
            <a:r>
              <a:rPr lang="en-US" altLang="zh-TW"/>
              <a:t>-</a:t>
            </a:r>
            <a:r>
              <a:rPr lang="zh-TW" altLang="en-US"/>
              <a:t>來自</a:t>
            </a:r>
            <a:r>
              <a:rPr lang="zh-TW" altLang="en-US">
                <a:solidFill>
                  <a:srgbClr val="C00000"/>
                </a:solidFill>
              </a:rPr>
              <a:t>空氣</a:t>
            </a:r>
          </a:p>
        </p:txBody>
      </p:sp>
      <p:sp>
        <p:nvSpPr>
          <p:cNvPr id="40963" name="內容版面配置區 2"/>
          <p:cNvSpPr>
            <a:spLocks noGrp="1"/>
          </p:cNvSpPr>
          <p:nvPr>
            <p:ph idx="1"/>
          </p:nvPr>
        </p:nvSpPr>
        <p:spPr/>
        <p:txBody>
          <a:bodyPr/>
          <a:lstStyle/>
          <a:p>
            <a:r>
              <a:rPr lang="zh-TW" altLang="en-US"/>
              <a:t>空氣中的天然輻射主要來自</a:t>
            </a:r>
            <a:r>
              <a:rPr lang="zh-TW" altLang="en-US">
                <a:solidFill>
                  <a:srgbClr val="C00000"/>
                </a:solidFill>
              </a:rPr>
              <a:t>氡氣</a:t>
            </a:r>
            <a:r>
              <a:rPr lang="zh-TW" altLang="en-US"/>
              <a:t>，氡氣為鈾、釷系元素衰變過程中的產物，因為土壤和岩石裏都含有少量的鈾與釷，所以我們的居住環境中難免有氡氣的存在。</a:t>
            </a:r>
          </a:p>
        </p:txBody>
      </p:sp>
      <p:sp>
        <p:nvSpPr>
          <p:cNvPr id="40964" name="投影片編號版面配置區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1B22520F-ACEE-4AC8-A79B-ED3A138C9639}" type="slidenum">
              <a:rPr lang="en-US" altLang="zh-TW" sz="1400" smtClean="0">
                <a:solidFill>
                  <a:schemeClr val="tx1"/>
                </a:solidFill>
              </a:rPr>
              <a:pPr>
                <a:spcBef>
                  <a:spcPct val="0"/>
                </a:spcBef>
                <a:buClrTx/>
                <a:buSzTx/>
                <a:buFontTx/>
                <a:buNone/>
              </a:pPr>
              <a:t>20</a:t>
            </a:fld>
            <a:endParaRPr lang="en-US" altLang="zh-TW" sz="1400">
              <a:solidFill>
                <a:schemeClr val="tx1"/>
              </a:solidFill>
            </a:endParaRPr>
          </a:p>
        </p:txBody>
      </p:sp>
      <p:grpSp>
        <p:nvGrpSpPr>
          <p:cNvPr id="40965" name="群組 13"/>
          <p:cNvGrpSpPr>
            <a:grpSpLocks/>
          </p:cNvGrpSpPr>
          <p:nvPr/>
        </p:nvGrpSpPr>
        <p:grpSpPr bwMode="auto">
          <a:xfrm>
            <a:off x="5122863" y="3038475"/>
            <a:ext cx="3444875" cy="3649663"/>
            <a:chOff x="685800" y="3258136"/>
            <a:chExt cx="3446010" cy="3648965"/>
          </a:xfrm>
        </p:grpSpPr>
        <p:sp>
          <p:nvSpPr>
            <p:cNvPr id="40973" name="文字方塊 6"/>
            <p:cNvSpPr txBox="1">
              <a:spLocks noChangeArrowheads="1"/>
            </p:cNvSpPr>
            <p:nvPr/>
          </p:nvSpPr>
          <p:spPr bwMode="auto">
            <a:xfrm>
              <a:off x="1109210" y="4897953"/>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b="1">
                  <a:solidFill>
                    <a:srgbClr val="C00000"/>
                  </a:solidFill>
                </a:rPr>
                <a:t>氡氣</a:t>
              </a:r>
            </a:p>
          </p:txBody>
        </p:sp>
        <p:grpSp>
          <p:nvGrpSpPr>
            <p:cNvPr id="40974" name="群組 11"/>
            <p:cNvGrpSpPr>
              <a:grpSpLocks/>
            </p:cNvGrpSpPr>
            <p:nvPr/>
          </p:nvGrpSpPr>
          <p:grpSpPr bwMode="auto">
            <a:xfrm>
              <a:off x="685800" y="3258136"/>
              <a:ext cx="3446010" cy="3648965"/>
              <a:chOff x="5062990" y="3032823"/>
              <a:chExt cx="3446010" cy="3648965"/>
            </a:xfrm>
          </p:grpSpPr>
          <p:pic>
            <p:nvPicPr>
              <p:cNvPr id="5" name="Picture 2" descr="https://upload.wikimedia.org/wikipedia/commons/thumb/6/65/Decay_chain%284n%2B2%2C_Uranium_series%29.svg/490px-Decay_chain%284n%2B2%2C_Uranium_series%29.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990" y="3032823"/>
                <a:ext cx="3446010" cy="3648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矩形 7"/>
              <p:cNvSpPr>
                <a:spLocks noChangeArrowheads="1"/>
              </p:cNvSpPr>
              <p:nvPr/>
            </p:nvSpPr>
            <p:spPr bwMode="auto">
              <a:xfrm>
                <a:off x="5486992" y="4672397"/>
                <a:ext cx="1141789" cy="369816"/>
              </a:xfrm>
              <a:prstGeom prst="rect">
                <a:avLst/>
              </a:prstGeom>
              <a:noFill/>
              <a:ln w="28575">
                <a:solidFill>
                  <a:srgbClr val="C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zh-TW" altLang="en-US" b="1">
                  <a:solidFill>
                    <a:schemeClr val="lt1"/>
                  </a:solidFill>
                  <a:latin typeface="+mn-lt"/>
                  <a:ea typeface="+mn-ea"/>
                </a:endParaRPr>
              </a:p>
            </p:txBody>
          </p:sp>
          <p:sp>
            <p:nvSpPr>
              <p:cNvPr id="9" name="文字方塊 8"/>
              <p:cNvSpPr txBox="1"/>
              <p:nvPr/>
            </p:nvSpPr>
            <p:spPr>
              <a:xfrm>
                <a:off x="6481094" y="3096311"/>
                <a:ext cx="609801" cy="368230"/>
              </a:xfrm>
              <a:prstGeom prst="rect">
                <a:avLst/>
              </a:prstGeom>
              <a:noFill/>
            </p:spPr>
            <p:txBody>
              <a:bodyPr>
                <a:spAutoFit/>
              </a:bodyPr>
              <a:lstStyle/>
              <a:p>
                <a:pPr>
                  <a:defRPr/>
                </a:pPr>
                <a:r>
                  <a:rPr lang="zh-TW" altLang="en-US" b="1" dirty="0">
                    <a:solidFill>
                      <a:schemeClr val="accent6"/>
                    </a:solidFill>
                    <a:latin typeface="+mn-ea"/>
                    <a:ea typeface="+mn-ea"/>
                  </a:rPr>
                  <a:t>鈾</a:t>
                </a:r>
              </a:p>
            </p:txBody>
          </p:sp>
          <p:sp>
            <p:nvSpPr>
              <p:cNvPr id="10" name="文字方塊 9"/>
              <p:cNvSpPr txBox="1"/>
              <p:nvPr/>
            </p:nvSpPr>
            <p:spPr>
              <a:xfrm>
                <a:off x="6476331" y="3635958"/>
                <a:ext cx="609801" cy="369817"/>
              </a:xfrm>
              <a:prstGeom prst="rect">
                <a:avLst/>
              </a:prstGeom>
              <a:noFill/>
            </p:spPr>
            <p:txBody>
              <a:bodyPr>
                <a:spAutoFit/>
              </a:bodyPr>
              <a:lstStyle/>
              <a:p>
                <a:pPr>
                  <a:defRPr/>
                </a:pPr>
                <a:r>
                  <a:rPr lang="zh-TW" altLang="en-US" b="1" dirty="0">
                    <a:solidFill>
                      <a:schemeClr val="accent6"/>
                    </a:solidFill>
                    <a:latin typeface="+mn-ea"/>
                    <a:ea typeface="+mn-ea"/>
                  </a:rPr>
                  <a:t>釷</a:t>
                </a:r>
              </a:p>
            </p:txBody>
          </p:sp>
        </p:grpSp>
      </p:grpSp>
      <p:pic>
        <p:nvPicPr>
          <p:cNvPr id="40966" name="圖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4879" y="3760922"/>
            <a:ext cx="328136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文字方塊 15"/>
          <p:cNvSpPr txBox="1">
            <a:spLocks noChangeArrowheads="1"/>
          </p:cNvSpPr>
          <p:nvPr/>
        </p:nvSpPr>
        <p:spPr bwMode="auto">
          <a:xfrm>
            <a:off x="5511800" y="4678363"/>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b="1">
                <a:solidFill>
                  <a:srgbClr val="C00000"/>
                </a:solidFill>
              </a:rPr>
              <a:t>氡氣</a:t>
            </a:r>
          </a:p>
        </p:txBody>
      </p:sp>
      <p:sp>
        <p:nvSpPr>
          <p:cNvPr id="17" name="文字方塊 16"/>
          <p:cNvSpPr txBox="1"/>
          <p:nvPr/>
        </p:nvSpPr>
        <p:spPr>
          <a:xfrm>
            <a:off x="7620000" y="3087688"/>
            <a:ext cx="914400" cy="646112"/>
          </a:xfrm>
          <a:prstGeom prst="rect">
            <a:avLst/>
          </a:prstGeom>
          <a:solidFill>
            <a:schemeClr val="accent2">
              <a:lumMod val="20000"/>
              <a:lumOff val="80000"/>
            </a:schemeClr>
          </a:solidFill>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a:latin typeface="微軟正黑體" pitchFamily="34" charset="-120"/>
                <a:ea typeface="微軟正黑體" pitchFamily="34" charset="-120"/>
              </a:rPr>
              <a:t>釷、鈾衰變系</a:t>
            </a:r>
          </a:p>
        </p:txBody>
      </p:sp>
      <p:sp>
        <p:nvSpPr>
          <p:cNvPr id="18" name="文字方塊 17"/>
          <p:cNvSpPr txBox="1"/>
          <p:nvPr/>
        </p:nvSpPr>
        <p:spPr>
          <a:xfrm>
            <a:off x="2139439" y="3502819"/>
            <a:ext cx="2667000" cy="369887"/>
          </a:xfrm>
          <a:prstGeom prst="rect">
            <a:avLst/>
          </a:prstGeom>
          <a:solidFill>
            <a:schemeClr val="accent2">
              <a:lumMod val="20000"/>
              <a:lumOff val="80000"/>
            </a:schemeClr>
          </a:solidFill>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dirty="0">
                <a:latin typeface="微軟正黑體" pitchFamily="34" charset="-120"/>
                <a:ea typeface="微軟正黑體" pitchFamily="34" charset="-120"/>
              </a:rPr>
              <a:t>氡氣進入屋內的方式</a:t>
            </a:r>
          </a:p>
        </p:txBody>
      </p:sp>
      <p:sp>
        <p:nvSpPr>
          <p:cNvPr id="19" name="摺角紙張 18"/>
          <p:cNvSpPr>
            <a:spLocks noChangeArrowheads="1"/>
          </p:cNvSpPr>
          <p:nvPr/>
        </p:nvSpPr>
        <p:spPr bwMode="auto">
          <a:xfrm>
            <a:off x="152400" y="3506788"/>
            <a:ext cx="1905000" cy="3200400"/>
          </a:xfrm>
          <a:prstGeom prst="foldedCorner">
            <a:avLst>
              <a:gd name="adj" fmla="val 16667"/>
            </a:avLst>
          </a:prstGeom>
          <a:solidFill>
            <a:srgbClr val="EECFB1"/>
          </a:solidFill>
          <a:ln w="9525">
            <a:solidFill>
              <a:srgbClr val="FF9300"/>
            </a:solidFill>
            <a:round/>
            <a:headEnd/>
            <a:tailEnd/>
          </a:ln>
          <a:effectLst>
            <a:outerShdw blurRad="40000" dist="23000" dir="5400000" rotWithShape="0">
              <a:srgbClr val="808080">
                <a:alpha val="34999"/>
              </a:srgbClr>
            </a:outerShdw>
          </a:effec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a:latin typeface="微軟正黑體" pitchFamily="34" charset="-120"/>
                <a:ea typeface="微軟正黑體" pitchFamily="34" charset="-120"/>
              </a:rPr>
              <a:t>室內氡氣造成的輻射劑量，世界的年平均值為</a:t>
            </a:r>
            <a:r>
              <a:rPr lang="en-US" altLang="zh-TW">
                <a:latin typeface="微軟正黑體" pitchFamily="34" charset="-120"/>
                <a:ea typeface="微軟正黑體" pitchFamily="34" charset="-120"/>
              </a:rPr>
              <a:t>1.26</a:t>
            </a:r>
            <a:r>
              <a:rPr lang="zh-TW" altLang="en-US">
                <a:latin typeface="微軟正黑體" pitchFamily="34" charset="-120"/>
                <a:ea typeface="微軟正黑體" pitchFamily="34" charset="-120"/>
              </a:rPr>
              <a:t>毫西弗，臺灣地區約為</a:t>
            </a:r>
            <a:r>
              <a:rPr lang="en-US" altLang="zh-TW">
                <a:latin typeface="微軟正黑體" pitchFamily="34" charset="-120"/>
                <a:ea typeface="微軟正黑體" pitchFamily="34" charset="-120"/>
              </a:rPr>
              <a:t>0.44</a:t>
            </a:r>
            <a:r>
              <a:rPr lang="zh-TW" altLang="en-US">
                <a:latin typeface="微軟正黑體" pitchFamily="34" charset="-120"/>
                <a:ea typeface="微軟正黑體" pitchFamily="34" charset="-120"/>
              </a:rPr>
              <a:t>毫西弗。保持室內空氣流通，是不使室內氡氣濃度過高的最佳方法。 </a:t>
            </a:r>
            <a:endParaRPr lang="zh-TW" altLang="en-US">
              <a:solidFill>
                <a:srgbClr val="FFFFFF"/>
              </a:solidFill>
              <a:latin typeface="微軟正黑體" pitchFamily="34" charset="-120"/>
              <a:ea typeface="微軟正黑體" pitchFamily="34" charset="-120"/>
            </a:endParaRPr>
          </a:p>
        </p:txBody>
      </p:sp>
      <p:sp>
        <p:nvSpPr>
          <p:cNvPr id="21" name="文字方塊 20"/>
          <p:cNvSpPr txBox="1"/>
          <p:nvPr/>
        </p:nvSpPr>
        <p:spPr>
          <a:xfrm>
            <a:off x="122238" y="6399213"/>
            <a:ext cx="2667000" cy="246221"/>
          </a:xfrm>
          <a:prstGeom prst="rect">
            <a:avLst/>
          </a:prstGeom>
          <a:noFill/>
        </p:spPr>
        <p:txBody>
          <a:bodyPr>
            <a:spAutoFit/>
          </a:bodyPr>
          <a:lstStyle/>
          <a:p>
            <a:pPr>
              <a:defRPr/>
            </a:pPr>
            <a:r>
              <a:rPr lang="zh-TW" altLang="en-US" sz="1000" dirty="0">
                <a:latin typeface="+mj-ea"/>
                <a:ea typeface="+mj-ea"/>
              </a:rPr>
              <a:t>資料來源：原能會網站</a:t>
            </a:r>
          </a:p>
        </p:txBody>
      </p:sp>
      <p:sp>
        <p:nvSpPr>
          <p:cNvPr id="40972" name="矩形 21"/>
          <p:cNvSpPr>
            <a:spLocks noChangeArrowheads="1"/>
          </p:cNvSpPr>
          <p:nvPr/>
        </p:nvSpPr>
        <p:spPr bwMode="auto">
          <a:xfrm>
            <a:off x="3194050" y="6513513"/>
            <a:ext cx="1911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dirty="0">
                <a:solidFill>
                  <a:schemeClr val="tx1"/>
                </a:solidFill>
              </a:rPr>
              <a:t>圖片來源：http://www.a2c.it/</a:t>
            </a:r>
          </a:p>
        </p:txBody>
      </p:sp>
    </p:spTree>
    <p:extLst>
      <p:ext uri="{BB962C8B-B14F-4D97-AF65-F5344CB8AC3E}">
        <p14:creationId xmlns:p14="http://schemas.microsoft.com/office/powerpoint/2010/main" val="1698108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r>
              <a:rPr lang="zh-TW" altLang="en-US"/>
              <a:t>天然輻射</a:t>
            </a:r>
            <a:r>
              <a:rPr lang="en-US" altLang="zh-TW"/>
              <a:t>-</a:t>
            </a:r>
            <a:r>
              <a:rPr lang="zh-TW" altLang="en-US"/>
              <a:t>來自</a:t>
            </a:r>
            <a:r>
              <a:rPr lang="zh-TW" altLang="en-US">
                <a:solidFill>
                  <a:schemeClr val="tx1"/>
                </a:solidFill>
              </a:rPr>
              <a:t>地表輻射及空氣</a:t>
            </a:r>
          </a:p>
        </p:txBody>
      </p:sp>
      <p:sp>
        <p:nvSpPr>
          <p:cNvPr id="43011" name="內容版面配置區 2"/>
          <p:cNvSpPr>
            <a:spLocks noGrp="1"/>
          </p:cNvSpPr>
          <p:nvPr>
            <p:ph idx="1"/>
          </p:nvPr>
        </p:nvSpPr>
        <p:spPr>
          <a:xfrm>
            <a:off x="611188" y="1735138"/>
            <a:ext cx="8075612" cy="4352925"/>
          </a:xfrm>
        </p:spPr>
        <p:txBody>
          <a:bodyPr/>
          <a:lstStyle/>
          <a:p>
            <a:r>
              <a:rPr lang="zh-TW" altLang="en-US" dirty="0"/>
              <a:t>天然背景輻射受地表與空氣中天然輻射的影響。 </a:t>
            </a:r>
          </a:p>
        </p:txBody>
      </p:sp>
      <p:sp>
        <p:nvSpPr>
          <p:cNvPr id="43013" name="文字方塊 10"/>
          <p:cNvSpPr txBox="1">
            <a:spLocks noChangeArrowheads="1"/>
          </p:cNvSpPr>
          <p:nvPr/>
        </p:nvSpPr>
        <p:spPr bwMode="auto">
          <a:xfrm>
            <a:off x="285750" y="6145213"/>
            <a:ext cx="5378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dirty="0">
                <a:solidFill>
                  <a:schemeClr val="tx1"/>
                </a:solidFill>
              </a:rPr>
              <a:t>資料來源：原能會宣導品「陽明山國家公園 地質溫泉</a:t>
            </a:r>
            <a:r>
              <a:rPr lang="en-US" altLang="zh-TW" sz="1000" dirty="0">
                <a:solidFill>
                  <a:schemeClr val="tx1"/>
                </a:solidFill>
              </a:rPr>
              <a:t>vs</a:t>
            </a:r>
            <a:r>
              <a:rPr lang="zh-TW" altLang="en-US" sz="1000" dirty="0">
                <a:solidFill>
                  <a:schemeClr val="tx1"/>
                </a:solidFill>
              </a:rPr>
              <a:t>天然輻射」</a:t>
            </a:r>
          </a:p>
          <a:p>
            <a:pPr>
              <a:spcBef>
                <a:spcPct val="0"/>
              </a:spcBef>
              <a:buClrTx/>
              <a:buSzTx/>
              <a:buFontTx/>
              <a:buNone/>
            </a:pPr>
            <a:endParaRPr lang="zh-TW" altLang="en-US" sz="1000" dirty="0">
              <a:solidFill>
                <a:schemeClr val="tx1"/>
              </a:solidFill>
            </a:endParaRPr>
          </a:p>
        </p:txBody>
      </p:sp>
      <p:sp>
        <p:nvSpPr>
          <p:cNvPr id="15" name="摺角紙張 14"/>
          <p:cNvSpPr>
            <a:spLocks noChangeArrowheads="1"/>
          </p:cNvSpPr>
          <p:nvPr/>
        </p:nvSpPr>
        <p:spPr bwMode="auto">
          <a:xfrm>
            <a:off x="6137275" y="3810000"/>
            <a:ext cx="2828925" cy="2316163"/>
          </a:xfrm>
          <a:prstGeom prst="foldedCorner">
            <a:avLst>
              <a:gd name="adj" fmla="val 16667"/>
            </a:avLst>
          </a:prstGeom>
          <a:solidFill>
            <a:srgbClr val="EECFB1"/>
          </a:solidFill>
          <a:ln w="9525">
            <a:solidFill>
              <a:srgbClr val="FF9300"/>
            </a:solidFill>
            <a:round/>
            <a:headEnd/>
            <a:tailEnd/>
          </a:ln>
          <a:effectLst>
            <a:outerShdw blurRad="40000" dist="23000" dir="5400000" rotWithShape="0">
              <a:srgbClr val="808080">
                <a:alpha val="34999"/>
              </a:srgbClr>
            </a:outerShdw>
          </a:effec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a:ea typeface="微軟正黑體" pitchFamily="34" charset="-120"/>
              </a:rPr>
              <a:t>陽明山國家公園園區內有多處溫泉區，有些溫泉含有微量放射性</a:t>
            </a:r>
            <a:r>
              <a:rPr lang="zh-TW" altLang="en-US">
                <a:solidFill>
                  <a:srgbClr val="C00000"/>
                </a:solidFill>
                <a:ea typeface="微軟正黑體" pitchFamily="34" charset="-120"/>
              </a:rPr>
              <a:t>鐳</a:t>
            </a:r>
            <a:r>
              <a:rPr lang="zh-TW" altLang="en-US">
                <a:ea typeface="微軟正黑體" pitchFamily="34" charset="-120"/>
              </a:rPr>
              <a:t>及</a:t>
            </a:r>
            <a:r>
              <a:rPr lang="zh-TW" altLang="en-US">
                <a:solidFill>
                  <a:srgbClr val="C00000"/>
                </a:solidFill>
                <a:ea typeface="微軟正黑體" pitchFamily="34" charset="-120"/>
              </a:rPr>
              <a:t>氡氣</a:t>
            </a:r>
            <a:r>
              <a:rPr lang="zh-TW" altLang="en-US">
                <a:ea typeface="微軟正黑體" pitchFamily="34" charset="-120"/>
              </a:rPr>
              <a:t>，所以可 能造成溫泉露頭處的輻射劑量較一般地區略高，在北投地熱谷的某些特定點之稍高背景輻射即為此因。</a:t>
            </a:r>
          </a:p>
        </p:txBody>
      </p:sp>
      <p:pic>
        <p:nvPicPr>
          <p:cNvPr id="43015"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209800"/>
            <a:ext cx="58515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向右箭號 17"/>
          <p:cNvSpPr>
            <a:spLocks noChangeArrowheads="1"/>
          </p:cNvSpPr>
          <p:nvPr/>
        </p:nvSpPr>
        <p:spPr bwMode="auto">
          <a:xfrm rot="2635232">
            <a:off x="2028825" y="5649913"/>
            <a:ext cx="277813" cy="250825"/>
          </a:xfrm>
          <a:prstGeom prst="rightArrow">
            <a:avLst>
              <a:gd name="adj1" fmla="val 50000"/>
              <a:gd name="adj2" fmla="val 50237"/>
            </a:avLst>
          </a:prstGeom>
          <a:solidFill>
            <a:srgbClr val="FFFF00"/>
          </a:solidFill>
          <a:ln w="9525">
            <a:solidFill>
              <a:srgbClr val="FF9300"/>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43017" name="文字方塊 18"/>
          <p:cNvSpPr txBox="1">
            <a:spLocks noChangeArrowheads="1"/>
          </p:cNvSpPr>
          <p:nvPr/>
        </p:nvSpPr>
        <p:spPr bwMode="auto">
          <a:xfrm>
            <a:off x="304800" y="2209800"/>
            <a:ext cx="2765425" cy="369888"/>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a:solidFill>
                  <a:schemeClr val="tx1"/>
                </a:solidFill>
              </a:rPr>
              <a:t>陽明山國家公園輻射地圖</a:t>
            </a:r>
          </a:p>
        </p:txBody>
      </p:sp>
      <p:sp>
        <p:nvSpPr>
          <p:cNvPr id="2" name="投影片編號版面配置區 1">
            <a:extLst>
              <a:ext uri="{FF2B5EF4-FFF2-40B4-BE49-F238E27FC236}">
                <a16:creationId xmlns:a16="http://schemas.microsoft.com/office/drawing/2014/main" id="{264A6516-962C-724D-AE0B-EC30B3D900D2}"/>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21</a:t>
            </a:fld>
            <a:endParaRPr lang="en-US" altLang="zh-TW">
              <a:solidFill>
                <a:srgbClr val="000000"/>
              </a:solidFill>
            </a:endParaRPr>
          </a:p>
        </p:txBody>
      </p:sp>
    </p:spTree>
    <p:extLst>
      <p:ext uri="{BB962C8B-B14F-4D97-AF65-F5344CB8AC3E}">
        <p14:creationId xmlns:p14="http://schemas.microsoft.com/office/powerpoint/2010/main" val="2407791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r>
              <a:rPr lang="zh-TW" altLang="en-US"/>
              <a:t>天然輻射</a:t>
            </a:r>
            <a:r>
              <a:rPr lang="en-US" altLang="zh-TW"/>
              <a:t>-</a:t>
            </a:r>
            <a:r>
              <a:rPr lang="zh-TW" altLang="en-US">
                <a:solidFill>
                  <a:srgbClr val="C00000"/>
                </a:solidFill>
              </a:rPr>
              <a:t>食物</a:t>
            </a:r>
            <a:endParaRPr lang="zh-TW" altLang="en-US" sz="2400">
              <a:solidFill>
                <a:srgbClr val="C00000"/>
              </a:solidFill>
            </a:endParaRPr>
          </a:p>
        </p:txBody>
      </p:sp>
      <p:sp>
        <p:nvSpPr>
          <p:cNvPr id="45059" name="內容版面配置區 2"/>
          <p:cNvSpPr>
            <a:spLocks noGrp="1"/>
          </p:cNvSpPr>
          <p:nvPr>
            <p:ph idx="1"/>
          </p:nvPr>
        </p:nvSpPr>
        <p:spPr>
          <a:xfrm>
            <a:off x="611187" y="1735138"/>
            <a:ext cx="8232775" cy="4352925"/>
          </a:xfrm>
        </p:spPr>
        <p:txBody>
          <a:bodyPr/>
          <a:lstStyle/>
          <a:p>
            <a:r>
              <a:rPr lang="zh-TW" altLang="en-US" dirty="0"/>
              <a:t>食物中最主要的天然放射性核種為鉀</a:t>
            </a:r>
            <a:r>
              <a:rPr lang="en-US" altLang="zh-TW" dirty="0"/>
              <a:t>-40</a:t>
            </a:r>
            <a:r>
              <a:rPr lang="zh-TW" altLang="en-US" dirty="0" smtClean="0"/>
              <a:t>，         一般</a:t>
            </a:r>
            <a:r>
              <a:rPr lang="zh-TW" altLang="en-US" dirty="0"/>
              <a:t>國人主要的消費食物，均含有鉀</a:t>
            </a:r>
            <a:r>
              <a:rPr lang="en-US" altLang="zh-TW" dirty="0"/>
              <a:t>-40</a:t>
            </a:r>
            <a:r>
              <a:rPr lang="zh-TW" altLang="en-US" dirty="0" smtClean="0"/>
              <a:t>存在。</a:t>
            </a:r>
            <a:endParaRPr lang="zh-TW" altLang="en-US" dirty="0"/>
          </a:p>
        </p:txBody>
      </p:sp>
      <p:pic>
        <p:nvPicPr>
          <p:cNvPr id="45061" name="圖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49588"/>
            <a:ext cx="17875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圖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2981325"/>
            <a:ext cx="182086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圖片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2994025"/>
            <a:ext cx="1770063"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圖片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875" y="4538663"/>
            <a:ext cx="2039938"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圖片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4538663"/>
            <a:ext cx="136525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圖片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548188"/>
            <a:ext cx="1582738"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圖片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6688" y="4567238"/>
            <a:ext cx="203676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圖片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10438" y="4545013"/>
            <a:ext cx="15335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圖片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0" y="3071813"/>
            <a:ext cx="19065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圖片 2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26300" y="3122613"/>
            <a:ext cx="1868488"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文字方塊 21"/>
          <p:cNvSpPr txBox="1">
            <a:spLocks noChangeArrowheads="1"/>
          </p:cNvSpPr>
          <p:nvPr/>
        </p:nvSpPr>
        <p:spPr bwMode="auto">
          <a:xfrm>
            <a:off x="1216025" y="4154488"/>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dirty="0">
                <a:solidFill>
                  <a:schemeClr val="tx1"/>
                </a:solidFill>
              </a:rPr>
              <a:t>香蕉</a:t>
            </a:r>
          </a:p>
        </p:txBody>
      </p:sp>
      <p:sp>
        <p:nvSpPr>
          <p:cNvPr id="45072" name="文字方塊 23"/>
          <p:cNvSpPr txBox="1">
            <a:spLocks noChangeArrowheads="1"/>
          </p:cNvSpPr>
          <p:nvPr/>
        </p:nvSpPr>
        <p:spPr bwMode="auto">
          <a:xfrm>
            <a:off x="3013075" y="4138613"/>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dirty="0">
                <a:solidFill>
                  <a:schemeClr val="tx1"/>
                </a:solidFill>
              </a:rPr>
              <a:t>榴槤</a:t>
            </a:r>
          </a:p>
        </p:txBody>
      </p:sp>
      <p:sp>
        <p:nvSpPr>
          <p:cNvPr id="45073" name="文字方塊 24"/>
          <p:cNvSpPr txBox="1">
            <a:spLocks noChangeArrowheads="1"/>
          </p:cNvSpPr>
          <p:nvPr/>
        </p:nvSpPr>
        <p:spPr bwMode="auto">
          <a:xfrm>
            <a:off x="3611563" y="413385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chemeClr val="tx1"/>
                </a:solidFill>
              </a:rPr>
              <a:t>奇異果</a:t>
            </a:r>
          </a:p>
        </p:txBody>
      </p:sp>
      <p:sp>
        <p:nvSpPr>
          <p:cNvPr id="45074" name="文字方塊 25"/>
          <p:cNvSpPr txBox="1">
            <a:spLocks noChangeArrowheads="1"/>
          </p:cNvSpPr>
          <p:nvPr/>
        </p:nvSpPr>
        <p:spPr bwMode="auto">
          <a:xfrm>
            <a:off x="5440363" y="4130675"/>
            <a:ext cx="1295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chemeClr val="tx1"/>
                </a:solidFill>
              </a:rPr>
              <a:t>米</a:t>
            </a:r>
          </a:p>
        </p:txBody>
      </p:sp>
      <p:sp>
        <p:nvSpPr>
          <p:cNvPr id="45075" name="文字方塊 26"/>
          <p:cNvSpPr txBox="1">
            <a:spLocks noChangeArrowheads="1"/>
          </p:cNvSpPr>
          <p:nvPr/>
        </p:nvSpPr>
        <p:spPr bwMode="auto">
          <a:xfrm>
            <a:off x="7567613" y="4098925"/>
            <a:ext cx="585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dirty="0">
                <a:solidFill>
                  <a:schemeClr val="tx1"/>
                </a:solidFill>
              </a:rPr>
              <a:t>魚</a:t>
            </a:r>
          </a:p>
        </p:txBody>
      </p:sp>
      <p:sp>
        <p:nvSpPr>
          <p:cNvPr id="45076" name="文字方塊 27"/>
          <p:cNvSpPr txBox="1">
            <a:spLocks noChangeArrowheads="1"/>
          </p:cNvSpPr>
          <p:nvPr/>
        </p:nvSpPr>
        <p:spPr bwMode="auto">
          <a:xfrm>
            <a:off x="1752600" y="556895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chemeClr val="tx1"/>
                </a:solidFill>
              </a:rPr>
              <a:t>草菇</a:t>
            </a:r>
          </a:p>
        </p:txBody>
      </p:sp>
      <p:sp>
        <p:nvSpPr>
          <p:cNvPr id="45077" name="文字方塊 28"/>
          <p:cNvSpPr txBox="1">
            <a:spLocks noChangeArrowheads="1"/>
          </p:cNvSpPr>
          <p:nvPr/>
        </p:nvSpPr>
        <p:spPr bwMode="auto">
          <a:xfrm>
            <a:off x="3124200" y="5586413"/>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chemeClr val="tx1"/>
                </a:solidFill>
              </a:rPr>
              <a:t>紫菜</a:t>
            </a:r>
          </a:p>
        </p:txBody>
      </p:sp>
      <p:sp>
        <p:nvSpPr>
          <p:cNvPr id="45078" name="文字方塊 29"/>
          <p:cNvSpPr txBox="1">
            <a:spLocks noChangeArrowheads="1"/>
          </p:cNvSpPr>
          <p:nvPr/>
        </p:nvSpPr>
        <p:spPr bwMode="auto">
          <a:xfrm>
            <a:off x="3573463" y="5597525"/>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chemeClr val="tx1"/>
                </a:solidFill>
              </a:rPr>
              <a:t>茼蒿</a:t>
            </a:r>
          </a:p>
        </p:txBody>
      </p:sp>
      <p:sp>
        <p:nvSpPr>
          <p:cNvPr id="45079" name="文字方塊 30"/>
          <p:cNvSpPr txBox="1">
            <a:spLocks noChangeArrowheads="1"/>
          </p:cNvSpPr>
          <p:nvPr/>
        </p:nvSpPr>
        <p:spPr bwMode="auto">
          <a:xfrm>
            <a:off x="6553200" y="5605463"/>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a:solidFill>
                  <a:schemeClr val="tx1"/>
                </a:solidFill>
              </a:rPr>
              <a:t>豬肉</a:t>
            </a:r>
          </a:p>
        </p:txBody>
      </p:sp>
      <p:sp>
        <p:nvSpPr>
          <p:cNvPr id="45080" name="文字方塊 31"/>
          <p:cNvSpPr txBox="1">
            <a:spLocks noChangeArrowheads="1"/>
          </p:cNvSpPr>
          <p:nvPr/>
        </p:nvSpPr>
        <p:spPr bwMode="auto">
          <a:xfrm>
            <a:off x="8362950" y="5581650"/>
            <a:ext cx="781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b="1" dirty="0">
                <a:solidFill>
                  <a:schemeClr val="tx1"/>
                </a:solidFill>
              </a:rPr>
              <a:t>雞肉</a:t>
            </a:r>
          </a:p>
        </p:txBody>
      </p:sp>
      <p:sp>
        <p:nvSpPr>
          <p:cNvPr id="26" name="文字方塊 25"/>
          <p:cNvSpPr txBox="1"/>
          <p:nvPr/>
        </p:nvSpPr>
        <p:spPr>
          <a:xfrm>
            <a:off x="144463" y="5976143"/>
            <a:ext cx="8153400" cy="246063"/>
          </a:xfrm>
          <a:prstGeom prst="rect">
            <a:avLst/>
          </a:prstGeom>
          <a:noFill/>
        </p:spPr>
        <p:txBody>
          <a:bodyPr>
            <a:spAutoFit/>
          </a:bodyPr>
          <a:lstStyle/>
          <a:p>
            <a:pPr>
              <a:defRPr/>
            </a:pPr>
            <a:r>
              <a:rPr lang="zh-TW" altLang="en-US" sz="1000" dirty="0">
                <a:latin typeface="+mj-ea"/>
                <a:ea typeface="+mj-ea"/>
              </a:rPr>
              <a:t>資料來源：輻射偵測中心網站</a:t>
            </a:r>
            <a:r>
              <a:rPr lang="en-US" altLang="zh-TW" sz="1000" dirty="0">
                <a:latin typeface="+mj-ea"/>
                <a:ea typeface="+mj-ea"/>
              </a:rPr>
              <a:t>(http://</a:t>
            </a:r>
            <a:r>
              <a:rPr lang="en-US" altLang="zh-TW" sz="1000" dirty="0" err="1">
                <a:latin typeface="+mj-ea"/>
                <a:ea typeface="+mj-ea"/>
              </a:rPr>
              <a:t>www.trmc.aec.gov.tw</a:t>
            </a:r>
            <a:r>
              <a:rPr lang="en-US" altLang="zh-TW" sz="1000" dirty="0">
                <a:latin typeface="+mj-ea"/>
                <a:ea typeface="+mj-ea"/>
              </a:rPr>
              <a:t>/utf8/big5/natural/nat_from_7.htm)</a:t>
            </a:r>
            <a:endParaRPr lang="zh-TW" altLang="en-US" sz="1000" dirty="0">
              <a:latin typeface="+mj-ea"/>
              <a:ea typeface="+mj-ea"/>
            </a:endParaRPr>
          </a:p>
        </p:txBody>
      </p:sp>
      <p:sp>
        <p:nvSpPr>
          <p:cNvPr id="2" name="投影片編號版面配置區 1">
            <a:extLst>
              <a:ext uri="{FF2B5EF4-FFF2-40B4-BE49-F238E27FC236}">
                <a16:creationId xmlns:a16="http://schemas.microsoft.com/office/drawing/2014/main" id="{5E009929-24CC-4742-8125-8850EE6DE6AB}"/>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22</a:t>
            </a:fld>
            <a:endParaRPr lang="en-US" altLang="zh-TW">
              <a:solidFill>
                <a:srgbClr val="000000"/>
              </a:solidFill>
            </a:endParaRPr>
          </a:p>
        </p:txBody>
      </p:sp>
    </p:spTree>
    <p:extLst>
      <p:ext uri="{BB962C8B-B14F-4D97-AF65-F5344CB8AC3E}">
        <p14:creationId xmlns:p14="http://schemas.microsoft.com/office/powerpoint/2010/main" val="1161928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r>
              <a:rPr lang="zh-TW" altLang="en-US"/>
              <a:t>天然輻射</a:t>
            </a:r>
            <a:endParaRPr lang="zh-TW" altLang="en-US" sz="2400"/>
          </a:p>
        </p:txBody>
      </p:sp>
      <p:sp>
        <p:nvSpPr>
          <p:cNvPr id="47108" name="標題 1"/>
          <p:cNvSpPr>
            <a:spLocks noGrp="1"/>
          </p:cNvSpPr>
          <p:nvPr>
            <p:ph idx="1"/>
          </p:nvPr>
        </p:nvSpPr>
        <p:spPr/>
        <p:txBody>
          <a:bodyPr/>
          <a:lstStyle/>
          <a:p>
            <a:r>
              <a:rPr lang="zh-TW" altLang="en-US" dirty="0"/>
              <a:t>請不用擔</a:t>
            </a:r>
            <a:r>
              <a:rPr lang="zh-TW" altLang="en-US" dirty="0" smtClean="0"/>
              <a:t>❤，</a:t>
            </a:r>
            <a:r>
              <a:rPr lang="zh-TW" altLang="en-US" dirty="0"/>
              <a:t>這些天然輻射已經跟我們相安無事共存許久了</a:t>
            </a:r>
            <a:r>
              <a:rPr lang="is-IS" altLang="zh-TW" dirty="0"/>
              <a:t>….</a:t>
            </a:r>
            <a:endParaRPr lang="zh-TW" altLang="en-US" dirty="0"/>
          </a:p>
        </p:txBody>
      </p:sp>
      <p:pic>
        <p:nvPicPr>
          <p:cNvPr id="47109"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895600"/>
            <a:ext cx="3367088" cy="2790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0" name="矩形 8"/>
          <p:cNvSpPr>
            <a:spLocks noChangeArrowheads="1"/>
          </p:cNvSpPr>
          <p:nvPr/>
        </p:nvSpPr>
        <p:spPr bwMode="auto">
          <a:xfrm>
            <a:off x="590550" y="3048000"/>
            <a:ext cx="48768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2800" dirty="0">
                <a:solidFill>
                  <a:srgbClr val="333333"/>
                </a:solidFill>
              </a:rPr>
              <a:t>以富含鉀的香蕉為例，必須吃下</a:t>
            </a:r>
            <a:r>
              <a:rPr lang="en-US" altLang="zh-TW" sz="2800" dirty="0">
                <a:solidFill>
                  <a:srgbClr val="333333"/>
                </a:solidFill>
              </a:rPr>
              <a:t>12,853</a:t>
            </a:r>
            <a:r>
              <a:rPr lang="zh-TW" altLang="en-US" sz="2800" dirty="0">
                <a:solidFill>
                  <a:srgbClr val="333333"/>
                </a:solidFill>
              </a:rPr>
              <a:t>根重量為</a:t>
            </a:r>
            <a:r>
              <a:rPr lang="en-US" altLang="zh-TW" sz="2800" dirty="0">
                <a:solidFill>
                  <a:srgbClr val="333333"/>
                </a:solidFill>
              </a:rPr>
              <a:t>150</a:t>
            </a:r>
            <a:r>
              <a:rPr lang="zh-TW" altLang="en-US" sz="2800" dirty="0">
                <a:solidFill>
                  <a:srgbClr val="333333"/>
                </a:solidFill>
              </a:rPr>
              <a:t>克的香蕉，而且都不排出去，才會相等於接受到法規劑量限值 </a:t>
            </a:r>
            <a:r>
              <a:rPr lang="en-US" altLang="zh-TW" sz="2800" dirty="0">
                <a:solidFill>
                  <a:srgbClr val="333333"/>
                </a:solidFill>
              </a:rPr>
              <a:t>(1</a:t>
            </a:r>
            <a:r>
              <a:rPr lang="zh-TW" altLang="en-US" sz="2800" dirty="0">
                <a:solidFill>
                  <a:srgbClr val="333333"/>
                </a:solidFill>
              </a:rPr>
              <a:t>毫西弗</a:t>
            </a:r>
            <a:r>
              <a:rPr lang="en-US" altLang="zh-TW" sz="2800" dirty="0">
                <a:solidFill>
                  <a:srgbClr val="333333"/>
                </a:solidFill>
              </a:rPr>
              <a:t>/</a:t>
            </a:r>
            <a:r>
              <a:rPr lang="zh-TW" altLang="en-US" sz="2800" dirty="0">
                <a:solidFill>
                  <a:srgbClr val="333333"/>
                </a:solidFill>
              </a:rPr>
              <a:t>年</a:t>
            </a:r>
            <a:r>
              <a:rPr lang="en-US" altLang="zh-TW" sz="2800" dirty="0">
                <a:solidFill>
                  <a:srgbClr val="333333"/>
                </a:solidFill>
              </a:rPr>
              <a:t>)</a:t>
            </a:r>
            <a:r>
              <a:rPr lang="zh-TW" altLang="en-US" sz="2800" dirty="0">
                <a:solidFill>
                  <a:srgbClr val="333333"/>
                </a:solidFill>
              </a:rPr>
              <a:t>的輻射劑量。</a:t>
            </a:r>
            <a:endParaRPr lang="zh-TW" altLang="en-US" sz="2800" dirty="0">
              <a:solidFill>
                <a:schemeClr val="tx1"/>
              </a:solidFill>
            </a:endParaRPr>
          </a:p>
        </p:txBody>
      </p:sp>
      <p:sp>
        <p:nvSpPr>
          <p:cNvPr id="47111" name="文字方塊 9"/>
          <p:cNvSpPr txBox="1">
            <a:spLocks noChangeArrowheads="1"/>
          </p:cNvSpPr>
          <p:nvPr/>
        </p:nvSpPr>
        <p:spPr bwMode="auto">
          <a:xfrm>
            <a:off x="631825" y="5768975"/>
            <a:ext cx="38750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dirty="0">
                <a:solidFill>
                  <a:schemeClr val="tx1"/>
                </a:solidFill>
              </a:rPr>
              <a:t>資料來源：維基百科</a:t>
            </a:r>
            <a:endParaRPr lang="en-US" altLang="zh-TW" sz="1000" dirty="0">
              <a:solidFill>
                <a:schemeClr val="tx1"/>
              </a:solidFill>
            </a:endParaRPr>
          </a:p>
        </p:txBody>
      </p:sp>
      <p:sp>
        <p:nvSpPr>
          <p:cNvPr id="2" name="投影片編號版面配置區 1">
            <a:extLst>
              <a:ext uri="{FF2B5EF4-FFF2-40B4-BE49-F238E27FC236}">
                <a16:creationId xmlns:a16="http://schemas.microsoft.com/office/drawing/2014/main" id="{CBC6FE08-7DEA-DD40-A29C-91198F544931}"/>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23</a:t>
            </a:fld>
            <a:endParaRPr lang="en-US" altLang="zh-TW">
              <a:solidFill>
                <a:srgbClr val="000000"/>
              </a:solidFill>
            </a:endParaRPr>
          </a:p>
        </p:txBody>
      </p:sp>
    </p:spTree>
    <p:extLst>
      <p:ext uri="{BB962C8B-B14F-4D97-AF65-F5344CB8AC3E}">
        <p14:creationId xmlns:p14="http://schemas.microsoft.com/office/powerpoint/2010/main" val="3323065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一般輻射劑量圖(去標題)"/>
          <p:cNvPicPr>
            <a:picLocks noChangeAspect="1" noChangeArrowheads="1"/>
          </p:cNvPicPr>
          <p:nvPr/>
        </p:nvPicPr>
        <p:blipFill>
          <a:blip r:embed="rId3"/>
          <a:srcRect/>
          <a:stretch>
            <a:fillRect/>
          </a:stretch>
        </p:blipFill>
        <p:spPr bwMode="auto">
          <a:xfrm>
            <a:off x="0" y="1143000"/>
            <a:ext cx="9144000" cy="56483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a:off x="2693987" y="640461"/>
            <a:ext cx="3783013" cy="523875"/>
          </a:xfrm>
          <a:prstGeom prst="rect">
            <a:avLst/>
          </a:prstGeom>
          <a:solidFill>
            <a:srgbClr val="EECFB1"/>
          </a:solidFill>
        </p:spPr>
        <p:txBody>
          <a:bodyPr wrap="square">
            <a:spAutoFit/>
          </a:bodyPr>
          <a:lstStyle/>
          <a:p>
            <a:pPr algn="ctr">
              <a:defRPr/>
            </a:pPr>
            <a:r>
              <a:rPr lang="zh-TW" altLang="en-US" sz="2800" b="1" dirty="0">
                <a:latin typeface="+mn-ea"/>
                <a:ea typeface="+mn-ea"/>
                <a:cs typeface="Microsoft JhengHei" charset="-120"/>
              </a:rPr>
              <a:t>一般游離輻射比較圖</a:t>
            </a:r>
          </a:p>
        </p:txBody>
      </p:sp>
      <p:sp>
        <p:nvSpPr>
          <p:cNvPr id="49157" name="文字方塊 8"/>
          <p:cNvSpPr txBox="1">
            <a:spLocks noChangeArrowheads="1"/>
          </p:cNvSpPr>
          <p:nvPr/>
        </p:nvSpPr>
        <p:spPr bwMode="auto">
          <a:xfrm>
            <a:off x="533400" y="14478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a:solidFill>
                  <a:srgbClr val="C00000"/>
                </a:solidFill>
              </a:rPr>
              <a:t>宇宙射線</a:t>
            </a:r>
          </a:p>
        </p:txBody>
      </p:sp>
      <p:sp>
        <p:nvSpPr>
          <p:cNvPr id="49158" name="文字方塊 9"/>
          <p:cNvSpPr txBox="1">
            <a:spLocks noChangeArrowheads="1"/>
          </p:cNvSpPr>
          <p:nvPr/>
        </p:nvSpPr>
        <p:spPr bwMode="auto">
          <a:xfrm>
            <a:off x="4343400" y="1285875"/>
            <a:ext cx="114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a:solidFill>
                  <a:srgbClr val="C00000"/>
                </a:solidFill>
              </a:rPr>
              <a:t>地表輻射</a:t>
            </a:r>
          </a:p>
        </p:txBody>
      </p:sp>
      <p:sp>
        <p:nvSpPr>
          <p:cNvPr id="49159" name="文字方塊 10"/>
          <p:cNvSpPr txBox="1">
            <a:spLocks noChangeArrowheads="1"/>
          </p:cNvSpPr>
          <p:nvPr/>
        </p:nvSpPr>
        <p:spPr bwMode="auto">
          <a:xfrm>
            <a:off x="6411913" y="1285875"/>
            <a:ext cx="114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a:solidFill>
                  <a:srgbClr val="C00000"/>
                </a:solidFill>
              </a:rPr>
              <a:t>地表輻射</a:t>
            </a:r>
          </a:p>
        </p:txBody>
      </p:sp>
      <p:sp>
        <p:nvSpPr>
          <p:cNvPr id="49160" name="文字方塊 11"/>
          <p:cNvSpPr txBox="1">
            <a:spLocks noChangeArrowheads="1"/>
          </p:cNvSpPr>
          <p:nvPr/>
        </p:nvSpPr>
        <p:spPr bwMode="auto">
          <a:xfrm>
            <a:off x="304800" y="6515100"/>
            <a:ext cx="38750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800" dirty="0">
                <a:solidFill>
                  <a:schemeClr val="tx1"/>
                </a:solidFill>
              </a:rPr>
              <a:t>資料來源：原能會網站</a:t>
            </a:r>
            <a:endParaRPr lang="en-US" altLang="zh-TW" sz="800" dirty="0">
              <a:solidFill>
                <a:schemeClr val="tx1"/>
              </a:solidFill>
            </a:endParaRPr>
          </a:p>
        </p:txBody>
      </p:sp>
      <p:sp>
        <p:nvSpPr>
          <p:cNvPr id="2" name="投影片編號版面配置區 1">
            <a:extLst>
              <a:ext uri="{FF2B5EF4-FFF2-40B4-BE49-F238E27FC236}">
                <a16:creationId xmlns:a16="http://schemas.microsoft.com/office/drawing/2014/main" id="{B155DBA9-8FD3-5B45-AF46-D375A8ACFF96}"/>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24</a:t>
            </a:fld>
            <a:endParaRPr lang="en-US" altLang="zh-TW" dirty="0">
              <a:solidFill>
                <a:srgbClr val="000000"/>
              </a:solidFill>
            </a:endParaRPr>
          </a:p>
        </p:txBody>
      </p:sp>
    </p:spTree>
    <p:extLst>
      <p:ext uri="{BB962C8B-B14F-4D97-AF65-F5344CB8AC3E}">
        <p14:creationId xmlns:p14="http://schemas.microsoft.com/office/powerpoint/2010/main" val="19581069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p:txBody>
          <a:bodyPr/>
          <a:lstStyle/>
          <a:p>
            <a:r>
              <a:rPr lang="zh-TW" altLang="en-US"/>
              <a:t>為什麼會有天然輻射呢？</a:t>
            </a:r>
          </a:p>
        </p:txBody>
      </p:sp>
      <p:sp>
        <p:nvSpPr>
          <p:cNvPr id="51203" name="內容版面配置區 2"/>
          <p:cNvSpPr>
            <a:spLocks noGrp="1"/>
          </p:cNvSpPr>
          <p:nvPr>
            <p:ph idx="1"/>
          </p:nvPr>
        </p:nvSpPr>
        <p:spPr/>
        <p:txBody>
          <a:bodyPr/>
          <a:lstStyle/>
          <a:p>
            <a:r>
              <a:rPr lang="zh-TW" altLang="en-US"/>
              <a:t>自然界中不穩定的原子核會自發地藉由釋放輻射來釋放能量，這種能量的釋放</a:t>
            </a:r>
            <a:r>
              <a:rPr lang="en-US" altLang="zh-TW"/>
              <a:t>(</a:t>
            </a:r>
            <a:r>
              <a:rPr lang="zh-TW" altLang="en-US"/>
              <a:t>稱之為衰變</a:t>
            </a:r>
            <a:r>
              <a:rPr lang="en-US" altLang="zh-TW"/>
              <a:t>)</a:t>
            </a:r>
            <a:r>
              <a:rPr lang="zh-TW" altLang="en-US"/>
              <a:t>會使原子核轉換成較為穩定的子核。</a:t>
            </a:r>
          </a:p>
        </p:txBody>
      </p:sp>
      <p:sp>
        <p:nvSpPr>
          <p:cNvPr id="51204" name="投影片編號版面配置區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A5974C02-4DA7-429E-8532-061AD905D2B9}" type="slidenum">
              <a:rPr lang="en-US" altLang="zh-TW" sz="1400" smtClean="0">
                <a:solidFill>
                  <a:schemeClr val="tx1"/>
                </a:solidFill>
              </a:rPr>
              <a:pPr>
                <a:spcBef>
                  <a:spcPct val="0"/>
                </a:spcBef>
                <a:buClrTx/>
                <a:buSzTx/>
                <a:buFontTx/>
                <a:buNone/>
              </a:pPr>
              <a:t>25</a:t>
            </a:fld>
            <a:endParaRPr lang="en-US" altLang="zh-TW" sz="1400">
              <a:solidFill>
                <a:schemeClr val="tx1"/>
              </a:solidFill>
            </a:endParaRPr>
          </a:p>
        </p:txBody>
      </p:sp>
      <p:grpSp>
        <p:nvGrpSpPr>
          <p:cNvPr id="51205" name="群組 4"/>
          <p:cNvGrpSpPr>
            <a:grpSpLocks/>
          </p:cNvGrpSpPr>
          <p:nvPr/>
        </p:nvGrpSpPr>
        <p:grpSpPr bwMode="auto">
          <a:xfrm>
            <a:off x="4957763" y="3044825"/>
            <a:ext cx="3446462" cy="3649663"/>
            <a:chOff x="685800" y="3258136"/>
            <a:chExt cx="3446010" cy="3648965"/>
          </a:xfrm>
        </p:grpSpPr>
        <p:sp>
          <p:nvSpPr>
            <p:cNvPr id="51220" name="文字方塊 5"/>
            <p:cNvSpPr txBox="1">
              <a:spLocks noChangeArrowheads="1"/>
            </p:cNvSpPr>
            <p:nvPr/>
          </p:nvSpPr>
          <p:spPr bwMode="auto">
            <a:xfrm>
              <a:off x="1109210" y="4897953"/>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b="1">
                  <a:solidFill>
                    <a:srgbClr val="C00000"/>
                  </a:solidFill>
                </a:rPr>
                <a:t>氡氣</a:t>
              </a:r>
            </a:p>
          </p:txBody>
        </p:sp>
        <p:grpSp>
          <p:nvGrpSpPr>
            <p:cNvPr id="51221" name="群組 6"/>
            <p:cNvGrpSpPr>
              <a:grpSpLocks/>
            </p:cNvGrpSpPr>
            <p:nvPr/>
          </p:nvGrpSpPr>
          <p:grpSpPr bwMode="auto">
            <a:xfrm>
              <a:off x="685800" y="3258136"/>
              <a:ext cx="3446010" cy="3648965"/>
              <a:chOff x="5062990" y="3032823"/>
              <a:chExt cx="3446010" cy="3648965"/>
            </a:xfrm>
          </p:grpSpPr>
          <p:pic>
            <p:nvPicPr>
              <p:cNvPr id="8" name="Picture 2" descr="https://upload.wikimedia.org/wikipedia/commons/thumb/6/65/Decay_chain%284n%2B2%2C_Uranium_series%29.svg/490px-Decay_chain%284n%2B2%2C_Uranium_series%29.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990" y="3032823"/>
                <a:ext cx="3446010" cy="3648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文字方塊 9"/>
              <p:cNvSpPr txBox="1"/>
              <p:nvPr/>
            </p:nvSpPr>
            <p:spPr>
              <a:xfrm>
                <a:off x="6480441" y="3096311"/>
                <a:ext cx="611108" cy="368230"/>
              </a:xfrm>
              <a:prstGeom prst="rect">
                <a:avLst/>
              </a:prstGeom>
              <a:noFill/>
            </p:spPr>
            <p:txBody>
              <a:bodyPr>
                <a:spAutoFit/>
              </a:bodyPr>
              <a:lstStyle/>
              <a:p>
                <a:pPr>
                  <a:defRPr/>
                </a:pPr>
                <a:r>
                  <a:rPr lang="zh-TW" altLang="en-US" b="1" dirty="0">
                    <a:solidFill>
                      <a:schemeClr val="accent6"/>
                    </a:solidFill>
                    <a:latin typeface="+mn-ea"/>
                    <a:ea typeface="+mn-ea"/>
                  </a:rPr>
                  <a:t>鈾</a:t>
                </a:r>
              </a:p>
            </p:txBody>
          </p:sp>
          <p:sp>
            <p:nvSpPr>
              <p:cNvPr id="11" name="文字方塊 10"/>
              <p:cNvSpPr txBox="1"/>
              <p:nvPr/>
            </p:nvSpPr>
            <p:spPr>
              <a:xfrm>
                <a:off x="6477266" y="3635958"/>
                <a:ext cx="609520" cy="369817"/>
              </a:xfrm>
              <a:prstGeom prst="rect">
                <a:avLst/>
              </a:prstGeom>
              <a:noFill/>
            </p:spPr>
            <p:txBody>
              <a:bodyPr>
                <a:spAutoFit/>
              </a:bodyPr>
              <a:lstStyle/>
              <a:p>
                <a:pPr>
                  <a:defRPr/>
                </a:pPr>
                <a:r>
                  <a:rPr lang="zh-TW" altLang="en-US" b="1" dirty="0">
                    <a:solidFill>
                      <a:schemeClr val="accent6"/>
                    </a:solidFill>
                    <a:latin typeface="+mn-ea"/>
                    <a:ea typeface="+mn-ea"/>
                  </a:rPr>
                  <a:t>釷</a:t>
                </a:r>
              </a:p>
            </p:txBody>
          </p:sp>
        </p:grpSp>
      </p:grpSp>
      <p:sp>
        <p:nvSpPr>
          <p:cNvPr id="20" name="文字方塊 19"/>
          <p:cNvSpPr txBox="1"/>
          <p:nvPr/>
        </p:nvSpPr>
        <p:spPr>
          <a:xfrm>
            <a:off x="7413625" y="3074988"/>
            <a:ext cx="990600" cy="646112"/>
          </a:xfrm>
          <a:prstGeom prst="rect">
            <a:avLst/>
          </a:prstGeom>
          <a:solidFill>
            <a:schemeClr val="accent2">
              <a:lumMod val="20000"/>
              <a:lumOff val="80000"/>
            </a:schemeClr>
          </a:solidFill>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a:latin typeface="微軟正黑體" pitchFamily="34" charset="-120"/>
                <a:ea typeface="微軟正黑體" pitchFamily="34" charset="-120"/>
              </a:rPr>
              <a:t>鈾、釷衰變系</a:t>
            </a:r>
          </a:p>
        </p:txBody>
      </p:sp>
      <p:sp>
        <p:nvSpPr>
          <p:cNvPr id="21" name="文字方塊 20"/>
          <p:cNvSpPr txBox="1"/>
          <p:nvPr/>
        </p:nvSpPr>
        <p:spPr>
          <a:xfrm>
            <a:off x="6070600" y="4141788"/>
            <a:ext cx="609600" cy="369887"/>
          </a:xfrm>
          <a:prstGeom prst="rect">
            <a:avLst/>
          </a:prstGeom>
          <a:noFill/>
        </p:spPr>
        <p:txBody>
          <a:bodyPr>
            <a:spAutoFit/>
          </a:bodyPr>
          <a:lstStyle/>
          <a:p>
            <a:pPr>
              <a:defRPr/>
            </a:pPr>
            <a:r>
              <a:rPr lang="zh-TW" altLang="en-US" b="1">
                <a:solidFill>
                  <a:schemeClr val="accent6"/>
                </a:solidFill>
                <a:latin typeface="+mn-ea"/>
                <a:ea typeface="+mn-ea"/>
              </a:rPr>
              <a:t>鐳</a:t>
            </a:r>
            <a:endParaRPr lang="zh-TW" altLang="en-US" b="1" dirty="0">
              <a:solidFill>
                <a:schemeClr val="accent6"/>
              </a:solidFill>
              <a:latin typeface="+mn-ea"/>
              <a:ea typeface="+mn-ea"/>
            </a:endParaRPr>
          </a:p>
        </p:txBody>
      </p:sp>
      <p:sp>
        <p:nvSpPr>
          <p:cNvPr id="22" name="文字方塊 21"/>
          <p:cNvSpPr txBox="1"/>
          <p:nvPr/>
        </p:nvSpPr>
        <p:spPr>
          <a:xfrm>
            <a:off x="6070600" y="4659313"/>
            <a:ext cx="609600" cy="369887"/>
          </a:xfrm>
          <a:prstGeom prst="rect">
            <a:avLst/>
          </a:prstGeom>
          <a:noFill/>
        </p:spPr>
        <p:txBody>
          <a:bodyPr>
            <a:spAutoFit/>
          </a:bodyPr>
          <a:lstStyle/>
          <a:p>
            <a:pPr>
              <a:defRPr/>
            </a:pPr>
            <a:r>
              <a:rPr lang="zh-TW" altLang="en-US" b="1" dirty="0">
                <a:solidFill>
                  <a:schemeClr val="accent6"/>
                </a:solidFill>
                <a:latin typeface="+mn-ea"/>
                <a:ea typeface="+mn-ea"/>
              </a:rPr>
              <a:t>氡</a:t>
            </a:r>
          </a:p>
        </p:txBody>
      </p:sp>
      <p:sp>
        <p:nvSpPr>
          <p:cNvPr id="51209" name="文字方塊 23"/>
          <p:cNvSpPr txBox="1">
            <a:spLocks noChangeArrowheads="1"/>
          </p:cNvSpPr>
          <p:nvPr/>
        </p:nvSpPr>
        <p:spPr bwMode="auto">
          <a:xfrm>
            <a:off x="7761288" y="6099175"/>
            <a:ext cx="106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b="1">
                <a:solidFill>
                  <a:srgbClr val="C00000"/>
                </a:solidFill>
              </a:rPr>
              <a:t>穩定的鉛</a:t>
            </a:r>
            <a:r>
              <a:rPr lang="en-US" altLang="zh-TW" sz="1800" b="1">
                <a:solidFill>
                  <a:srgbClr val="C00000"/>
                </a:solidFill>
              </a:rPr>
              <a:t>-206</a:t>
            </a:r>
            <a:endParaRPr lang="zh-TW" altLang="en-US" sz="1800" b="1">
              <a:solidFill>
                <a:srgbClr val="C00000"/>
              </a:solidFill>
            </a:endParaRPr>
          </a:p>
        </p:txBody>
      </p:sp>
      <p:sp>
        <p:nvSpPr>
          <p:cNvPr id="25" name="矩形 24"/>
          <p:cNvSpPr>
            <a:spLocks noChangeArrowheads="1"/>
          </p:cNvSpPr>
          <p:nvPr/>
        </p:nvSpPr>
        <p:spPr bwMode="auto">
          <a:xfrm>
            <a:off x="7780338" y="5791200"/>
            <a:ext cx="847725" cy="954088"/>
          </a:xfrm>
          <a:prstGeom prst="rect">
            <a:avLst/>
          </a:prstGeom>
          <a:noFill/>
          <a:ln w="28575">
            <a:solidFill>
              <a:srgbClr val="C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zh-TW" altLang="en-US">
              <a:solidFill>
                <a:schemeClr val="lt1"/>
              </a:solidFill>
              <a:latin typeface="+mn-lt"/>
              <a:ea typeface="+mn-ea"/>
            </a:endParaRPr>
          </a:p>
        </p:txBody>
      </p:sp>
      <p:pic>
        <p:nvPicPr>
          <p:cNvPr id="51211" name="圖片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988" y="3362325"/>
            <a:ext cx="4224337"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文字方塊 33"/>
          <p:cNvSpPr txBox="1">
            <a:spLocks noChangeArrowheads="1"/>
          </p:cNvSpPr>
          <p:nvPr/>
        </p:nvSpPr>
        <p:spPr bwMode="auto">
          <a:xfrm>
            <a:off x="4014788" y="5946775"/>
            <a:ext cx="1066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b="1">
                <a:solidFill>
                  <a:srgbClr val="72AFFF"/>
                </a:solidFill>
              </a:rPr>
              <a:t>不穩定元素</a:t>
            </a:r>
          </a:p>
        </p:txBody>
      </p:sp>
      <p:sp>
        <p:nvSpPr>
          <p:cNvPr id="35" name="矩形 34"/>
          <p:cNvSpPr>
            <a:spLocks noChangeArrowheads="1"/>
          </p:cNvSpPr>
          <p:nvPr/>
        </p:nvSpPr>
        <p:spPr bwMode="auto">
          <a:xfrm>
            <a:off x="3810000" y="5949950"/>
            <a:ext cx="228600" cy="247650"/>
          </a:xfrm>
          <a:prstGeom prst="rect">
            <a:avLst/>
          </a:prstGeom>
          <a:solidFill>
            <a:srgbClr val="72AFF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endParaRPr>
          </a:p>
        </p:txBody>
      </p:sp>
      <p:sp>
        <p:nvSpPr>
          <p:cNvPr id="36" name="矩形 35"/>
          <p:cNvSpPr>
            <a:spLocks noChangeArrowheads="1"/>
          </p:cNvSpPr>
          <p:nvPr/>
        </p:nvSpPr>
        <p:spPr bwMode="auto">
          <a:xfrm>
            <a:off x="3808413" y="5610225"/>
            <a:ext cx="228600" cy="249238"/>
          </a:xfrm>
          <a:prstGeom prst="rect">
            <a:avLst/>
          </a:prstGeom>
          <a:solidFill>
            <a:srgbClr val="7575D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ln>
                <a:solidFill>
                  <a:srgbClr val="9437FF"/>
                </a:solidFill>
              </a:ln>
              <a:solidFill>
                <a:srgbClr val="9437FF"/>
              </a:solidFill>
              <a:latin typeface="+mn-lt"/>
              <a:ea typeface="+mn-ea"/>
            </a:endParaRPr>
          </a:p>
        </p:txBody>
      </p:sp>
      <p:sp>
        <p:nvSpPr>
          <p:cNvPr id="51215" name="文字方塊 36"/>
          <p:cNvSpPr txBox="1">
            <a:spLocks noChangeArrowheads="1"/>
          </p:cNvSpPr>
          <p:nvPr/>
        </p:nvSpPr>
        <p:spPr bwMode="auto">
          <a:xfrm>
            <a:off x="3989388" y="5387975"/>
            <a:ext cx="768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b="1">
                <a:solidFill>
                  <a:srgbClr val="7575D1"/>
                </a:solidFill>
              </a:rPr>
              <a:t>穩定元素</a:t>
            </a:r>
          </a:p>
        </p:txBody>
      </p:sp>
      <p:sp>
        <p:nvSpPr>
          <p:cNvPr id="51216" name="文字方塊 37"/>
          <p:cNvSpPr txBox="1">
            <a:spLocks noChangeArrowheads="1"/>
          </p:cNvSpPr>
          <p:nvPr/>
        </p:nvSpPr>
        <p:spPr bwMode="auto">
          <a:xfrm>
            <a:off x="2551113" y="638175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b="1">
                <a:solidFill>
                  <a:schemeClr val="tx1"/>
                </a:solidFill>
              </a:rPr>
              <a:t>質子數</a:t>
            </a:r>
          </a:p>
        </p:txBody>
      </p:sp>
      <p:sp>
        <p:nvSpPr>
          <p:cNvPr id="51217" name="文字方塊 38"/>
          <p:cNvSpPr txBox="1">
            <a:spLocks noChangeArrowheads="1"/>
          </p:cNvSpPr>
          <p:nvPr/>
        </p:nvSpPr>
        <p:spPr bwMode="auto">
          <a:xfrm>
            <a:off x="139700" y="4198938"/>
            <a:ext cx="1066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b="1">
                <a:solidFill>
                  <a:schemeClr val="tx1"/>
                </a:solidFill>
              </a:rPr>
              <a:t>中</a:t>
            </a:r>
            <a:endParaRPr lang="en-US" altLang="zh-TW" sz="1800" b="1">
              <a:solidFill>
                <a:schemeClr val="tx1"/>
              </a:solidFill>
            </a:endParaRPr>
          </a:p>
          <a:p>
            <a:pPr>
              <a:spcBef>
                <a:spcPct val="0"/>
              </a:spcBef>
              <a:buClrTx/>
              <a:buSzTx/>
              <a:buFontTx/>
              <a:buNone/>
            </a:pPr>
            <a:r>
              <a:rPr lang="zh-TW" altLang="en-US" sz="1800" b="1">
                <a:solidFill>
                  <a:schemeClr val="tx1"/>
                </a:solidFill>
              </a:rPr>
              <a:t>子</a:t>
            </a:r>
            <a:endParaRPr lang="en-US" altLang="zh-TW" sz="1800" b="1">
              <a:solidFill>
                <a:schemeClr val="tx1"/>
              </a:solidFill>
            </a:endParaRPr>
          </a:p>
          <a:p>
            <a:pPr>
              <a:spcBef>
                <a:spcPct val="0"/>
              </a:spcBef>
              <a:buClrTx/>
              <a:buSzTx/>
              <a:buFontTx/>
              <a:buNone/>
            </a:pPr>
            <a:r>
              <a:rPr lang="zh-TW" altLang="en-US" sz="1800" b="1">
                <a:solidFill>
                  <a:schemeClr val="tx1"/>
                </a:solidFill>
              </a:rPr>
              <a:t>數</a:t>
            </a:r>
          </a:p>
        </p:txBody>
      </p:sp>
      <p:sp>
        <p:nvSpPr>
          <p:cNvPr id="51218" name="文字方塊 39"/>
          <p:cNvSpPr txBox="1">
            <a:spLocks noChangeArrowheads="1"/>
          </p:cNvSpPr>
          <p:nvPr/>
        </p:nvSpPr>
        <p:spPr bwMode="auto">
          <a:xfrm>
            <a:off x="211138" y="6570663"/>
            <a:ext cx="3873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a:solidFill>
                  <a:schemeClr val="tx1"/>
                </a:solidFill>
              </a:rPr>
              <a:t>圖片來源：</a:t>
            </a:r>
            <a:r>
              <a:rPr lang="en-US" altLang="zh-TW" sz="1000">
                <a:solidFill>
                  <a:schemeClr val="tx1"/>
                </a:solidFill>
              </a:rPr>
              <a:t>www.nature.com</a:t>
            </a:r>
          </a:p>
        </p:txBody>
      </p:sp>
      <p:sp>
        <p:nvSpPr>
          <p:cNvPr id="41" name="文字方塊 40"/>
          <p:cNvSpPr txBox="1"/>
          <p:nvPr/>
        </p:nvSpPr>
        <p:spPr>
          <a:xfrm>
            <a:off x="1309688" y="3028950"/>
            <a:ext cx="2308225" cy="368300"/>
          </a:xfrm>
          <a:prstGeom prst="rect">
            <a:avLst/>
          </a:prstGeom>
          <a:solidFill>
            <a:schemeClr val="accent2">
              <a:lumMod val="20000"/>
              <a:lumOff val="80000"/>
            </a:schemeClr>
          </a:solidFill>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a:latin typeface="微軟正黑體" pitchFamily="34" charset="-120"/>
                <a:ea typeface="微軟正黑體" pitchFamily="34" charset="-120"/>
              </a:rPr>
              <a:t>穩定</a:t>
            </a:r>
            <a:r>
              <a:rPr lang="en-US" altLang="zh-TW">
                <a:latin typeface="微軟正黑體" pitchFamily="34" charset="-120"/>
                <a:ea typeface="微軟正黑體" pitchFamily="34" charset="-120"/>
              </a:rPr>
              <a:t>vs</a:t>
            </a:r>
            <a:r>
              <a:rPr lang="zh-TW" altLang="en-US">
                <a:latin typeface="微軟正黑體" pitchFamily="34" charset="-120"/>
                <a:ea typeface="微軟正黑體" pitchFamily="34" charset="-120"/>
              </a:rPr>
              <a:t>不穩定的元素</a:t>
            </a:r>
          </a:p>
        </p:txBody>
      </p:sp>
      <p:sp>
        <p:nvSpPr>
          <p:cNvPr id="26" name="投影片編號版面配置區 1">
            <a:extLst>
              <a:ext uri="{FF2B5EF4-FFF2-40B4-BE49-F238E27FC236}">
                <a16:creationId xmlns:a16="http://schemas.microsoft.com/office/drawing/2014/main" id="{B155DBA9-8FD3-5B45-AF46-D375A8ACFF96}"/>
              </a:ext>
            </a:extLst>
          </p:cNvPr>
          <p:cNvSpPr>
            <a:spLocks noGrp="1"/>
          </p:cNvSpPr>
          <p:nvPr>
            <p:ph type="sldNum" sz="quarter" idx="12"/>
          </p:nvPr>
        </p:nvSpPr>
        <p:spPr>
          <a:xfrm>
            <a:off x="6858000" y="6245225"/>
            <a:ext cx="2133600" cy="476250"/>
          </a:xfrm>
        </p:spPr>
        <p:txBody>
          <a:bodyPr/>
          <a:lstStyle/>
          <a:p>
            <a:pPr>
              <a:defRPr/>
            </a:pPr>
            <a:r>
              <a:rPr lang="en-US" altLang="zh-TW" dirty="0" smtClean="0">
                <a:solidFill>
                  <a:srgbClr val="000000"/>
                </a:solidFill>
              </a:rPr>
              <a:t>25</a:t>
            </a:r>
            <a:endParaRPr lang="en-US" altLang="zh-TW" dirty="0">
              <a:solidFill>
                <a:srgbClr val="000000"/>
              </a:solidFill>
            </a:endParaRPr>
          </a:p>
        </p:txBody>
      </p:sp>
    </p:spTree>
    <p:extLst>
      <p:ext uri="{BB962C8B-B14F-4D97-AF65-F5344CB8AC3E}">
        <p14:creationId xmlns:p14="http://schemas.microsoft.com/office/powerpoint/2010/main" val="3773416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a:spLocks noGrp="1"/>
          </p:cNvSpPr>
          <p:nvPr>
            <p:ph type="title"/>
          </p:nvPr>
        </p:nvSpPr>
        <p:spPr>
          <a:xfrm>
            <a:off x="304800" y="838200"/>
            <a:ext cx="8534400" cy="581025"/>
          </a:xfrm>
        </p:spPr>
        <p:txBody>
          <a:bodyPr/>
          <a:lstStyle/>
          <a:p>
            <a:r>
              <a:rPr lang="zh-TW" altLang="en-US" dirty="0"/>
              <a:t>除了天然輻射，還有「</a:t>
            </a:r>
            <a:r>
              <a:rPr lang="zh-TW" altLang="en-US" dirty="0">
                <a:solidFill>
                  <a:srgbClr val="C00000"/>
                </a:solidFill>
              </a:rPr>
              <a:t>人造輻射</a:t>
            </a:r>
            <a:r>
              <a:rPr lang="zh-TW" altLang="en-US" dirty="0" smtClean="0"/>
              <a:t>」</a:t>
            </a:r>
            <a:endParaRPr lang="zh-TW" altLang="en-US" sz="2400" dirty="0"/>
          </a:p>
        </p:txBody>
      </p:sp>
      <p:sp>
        <p:nvSpPr>
          <p:cNvPr id="53258" name="矩形 14"/>
          <p:cNvSpPr>
            <a:spLocks noChangeArrowheads="1"/>
          </p:cNvSpPr>
          <p:nvPr/>
        </p:nvSpPr>
        <p:spPr bwMode="auto">
          <a:xfrm>
            <a:off x="119062" y="6330157"/>
            <a:ext cx="4452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buNone/>
            </a:pPr>
            <a:r>
              <a:rPr lang="zh-TW" altLang="en-US" sz="800" dirty="0" smtClean="0">
                <a:solidFill>
                  <a:schemeClr val="tx1"/>
                </a:solidFill>
              </a:rPr>
              <a:t>圖片來源：</a:t>
            </a:r>
            <a:r>
              <a:rPr lang="en-US" altLang="zh-TW" sz="800" dirty="0"/>
              <a:t>http://image.slidesharecdn.com/1030924-140924124339-phpapp02/95/1030924-41-638.jpg?cb=1411562647</a:t>
            </a:r>
          </a:p>
        </p:txBody>
      </p:sp>
      <p:pic>
        <p:nvPicPr>
          <p:cNvPr id="53259" name="圖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33" y="2961518"/>
            <a:ext cx="4517017" cy="343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16"/>
          <p:cNvSpPr txBox="1"/>
          <p:nvPr/>
        </p:nvSpPr>
        <p:spPr>
          <a:xfrm>
            <a:off x="1331119" y="1622171"/>
            <a:ext cx="2109787" cy="584775"/>
          </a:xfrm>
          <a:prstGeom prst="rect">
            <a:avLst/>
          </a:prstGeom>
          <a:solidFill>
            <a:schemeClr val="accent6">
              <a:lumMod val="20000"/>
              <a:lumOff val="80000"/>
            </a:schemeClr>
          </a:solidFill>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3200" b="1" dirty="0" smtClean="0">
                <a:latin typeface="微軟正黑體" pitchFamily="34" charset="-120"/>
                <a:ea typeface="微軟正黑體" pitchFamily="34" charset="-120"/>
              </a:rPr>
              <a:t>核能發電</a:t>
            </a:r>
            <a:endParaRPr lang="zh-TW" altLang="en-US" sz="3200" b="1" dirty="0">
              <a:latin typeface="微軟正黑體" pitchFamily="34" charset="-120"/>
              <a:ea typeface="微軟正黑體" pitchFamily="34" charset="-120"/>
            </a:endParaRPr>
          </a:p>
        </p:txBody>
      </p:sp>
      <p:sp>
        <p:nvSpPr>
          <p:cNvPr id="18" name="文字方塊 17"/>
          <p:cNvSpPr txBox="1"/>
          <p:nvPr/>
        </p:nvSpPr>
        <p:spPr>
          <a:xfrm>
            <a:off x="233362" y="2181211"/>
            <a:ext cx="4305300" cy="646331"/>
          </a:xfrm>
          <a:prstGeom prst="rect">
            <a:avLst/>
          </a:prstGeom>
          <a:solidFill>
            <a:schemeClr val="accent6">
              <a:lumMod val="20000"/>
              <a:lumOff val="80000"/>
            </a:schemeClr>
          </a:solidFill>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dirty="0" smtClean="0">
                <a:latin typeface="微軟正黑體" pitchFamily="34" charset="-120"/>
                <a:ea typeface="微軟正黑體" pitchFamily="34" charset="-120"/>
              </a:rPr>
              <a:t>利用核燃料的核</a:t>
            </a:r>
            <a:r>
              <a:rPr lang="zh-TW" altLang="en-US" dirty="0">
                <a:latin typeface="微軟正黑體" pitchFamily="34" charset="-120"/>
                <a:ea typeface="微軟正黑體" pitchFamily="34" charset="-120"/>
              </a:rPr>
              <a:t>分裂反應，</a:t>
            </a:r>
            <a:r>
              <a:rPr lang="zh-TW" altLang="en-US" dirty="0" smtClean="0">
                <a:latin typeface="微軟正黑體" pitchFamily="34" charset="-120"/>
                <a:ea typeface="微軟正黑體" pitchFamily="34" charset="-120"/>
              </a:rPr>
              <a:t>產生能量</a:t>
            </a:r>
            <a:r>
              <a:rPr lang="zh-TW" altLang="en-US" dirty="0">
                <a:latin typeface="微軟正黑體" pitchFamily="34" charset="-120"/>
                <a:ea typeface="微軟正黑體" pitchFamily="34" charset="-120"/>
              </a:rPr>
              <a:t>把水煮成蒸汽，轉動發電機葉片，產生電力。</a:t>
            </a:r>
          </a:p>
        </p:txBody>
      </p:sp>
      <p:pic>
        <p:nvPicPr>
          <p:cNvPr id="20" name="圖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1062" y="2963424"/>
            <a:ext cx="4000500" cy="334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字方塊 20"/>
          <p:cNvSpPr txBox="1"/>
          <p:nvPr/>
        </p:nvSpPr>
        <p:spPr>
          <a:xfrm>
            <a:off x="5803106" y="1629028"/>
            <a:ext cx="2109787" cy="584775"/>
          </a:xfrm>
          <a:prstGeom prst="rect">
            <a:avLst/>
          </a:prstGeom>
          <a:solidFill>
            <a:srgbClr val="FFF0C1"/>
          </a:solidFill>
          <a:ln>
            <a:solidFill>
              <a:srgbClr val="FFF0C1"/>
            </a:solidFill>
          </a:ln>
        </p:spPr>
        <p:txBody>
          <a:bodyPr wrap="square">
            <a:spAutoFit/>
          </a:bodyPr>
          <a:lstStyle/>
          <a:p>
            <a:pPr algn="ctr">
              <a:defRPr/>
            </a:pPr>
            <a:r>
              <a:rPr lang="en-US" altLang="zh-TW" sz="3200" dirty="0">
                <a:latin typeface="+mn-ea"/>
                <a:ea typeface="+mn-ea"/>
                <a:cs typeface="Microsoft JhengHei" charset="-120"/>
              </a:rPr>
              <a:t>X</a:t>
            </a:r>
            <a:r>
              <a:rPr lang="zh-TW" altLang="en-US" sz="3200" dirty="0" smtClean="0">
                <a:latin typeface="+mn-ea"/>
                <a:ea typeface="+mn-ea"/>
                <a:cs typeface="Microsoft JhengHei" charset="-120"/>
              </a:rPr>
              <a:t>光</a:t>
            </a:r>
            <a:endParaRPr lang="zh-TW" altLang="en-US" sz="3200" dirty="0">
              <a:latin typeface="+mn-ea"/>
              <a:ea typeface="+mn-ea"/>
              <a:cs typeface="Microsoft JhengHei" charset="-120"/>
            </a:endParaRPr>
          </a:p>
        </p:txBody>
      </p:sp>
      <p:sp>
        <p:nvSpPr>
          <p:cNvPr id="3" name="矩形 2"/>
          <p:cNvSpPr/>
          <p:nvPr/>
        </p:nvSpPr>
        <p:spPr>
          <a:xfrm>
            <a:off x="4810125" y="2206946"/>
            <a:ext cx="3852862" cy="646331"/>
          </a:xfrm>
          <a:prstGeom prst="rect">
            <a:avLst/>
          </a:prstGeom>
          <a:solidFill>
            <a:srgbClr val="FFF0C1"/>
          </a:solidFill>
        </p:spPr>
        <p:txBody>
          <a:bodyPr wrap="square">
            <a:spAutoFit/>
          </a:bodyPr>
          <a:lstStyle/>
          <a:p>
            <a:r>
              <a:rPr lang="zh-TW" altLang="en-US" dirty="0">
                <a:latin typeface="微軟正黑體" pitchFamily="34" charset="-120"/>
                <a:ea typeface="微軟正黑體" pitchFamily="34" charset="-120"/>
              </a:rPr>
              <a:t>以高壓加速電子撞擊</a:t>
            </a:r>
            <a:r>
              <a:rPr lang="zh-TW" altLang="en-US" dirty="0">
                <a:ea typeface="微軟正黑體" pitchFamily="34" charset="-120"/>
              </a:rPr>
              <a:t>金屬物質</a:t>
            </a:r>
            <a:r>
              <a:rPr lang="en-US" altLang="zh-TW" dirty="0">
                <a:ea typeface="微軟正黑體" pitchFamily="34" charset="-120"/>
              </a:rPr>
              <a:t>(</a:t>
            </a:r>
            <a:r>
              <a:rPr lang="zh-TW" altLang="en-US" dirty="0">
                <a:ea typeface="微軟正黑體" pitchFamily="34" charset="-120"/>
              </a:rPr>
              <a:t>靶</a:t>
            </a:r>
            <a:r>
              <a:rPr lang="en-US" altLang="zh-TW" dirty="0">
                <a:ea typeface="微軟正黑體" pitchFamily="34" charset="-120"/>
              </a:rPr>
              <a:t>)</a:t>
            </a:r>
            <a:r>
              <a:rPr lang="zh-TW" altLang="en-US" dirty="0" smtClean="0">
                <a:ea typeface="微軟正黑體" pitchFamily="34" charset="-120"/>
              </a:rPr>
              <a:t>，產生</a:t>
            </a:r>
            <a:r>
              <a:rPr lang="en-US" altLang="zh-TW" dirty="0" smtClean="0">
                <a:ea typeface="微軟正黑體" pitchFamily="34" charset="-120"/>
              </a:rPr>
              <a:t>X</a:t>
            </a:r>
            <a:r>
              <a:rPr lang="zh-TW" altLang="en-US" dirty="0" smtClean="0">
                <a:ea typeface="微軟正黑體" pitchFamily="34" charset="-120"/>
              </a:rPr>
              <a:t>光</a:t>
            </a:r>
            <a:r>
              <a:rPr lang="zh-TW" altLang="en-US" dirty="0" smtClean="0">
                <a:latin typeface="微軟正黑體" pitchFamily="34" charset="-120"/>
                <a:ea typeface="微軟正黑體" pitchFamily="34" charset="-120"/>
              </a:rPr>
              <a:t>。</a:t>
            </a:r>
            <a:endParaRPr lang="zh-TW" altLang="en-US" dirty="0">
              <a:latin typeface="微軟正黑體" pitchFamily="34" charset="-120"/>
              <a:ea typeface="微軟正黑體" pitchFamily="34" charset="-120"/>
            </a:endParaRPr>
          </a:p>
        </p:txBody>
      </p:sp>
      <p:sp>
        <p:nvSpPr>
          <p:cNvPr id="22" name="矩形 21"/>
          <p:cNvSpPr/>
          <p:nvPr/>
        </p:nvSpPr>
        <p:spPr>
          <a:xfrm>
            <a:off x="4636079" y="6360775"/>
            <a:ext cx="3246437" cy="215444"/>
          </a:xfrm>
          <a:prstGeom prst="rect">
            <a:avLst/>
          </a:prstGeom>
        </p:spPr>
        <p:txBody>
          <a:bodyPr wrap="square">
            <a:spAutoFit/>
          </a:bodyPr>
          <a:lstStyle/>
          <a:p>
            <a:pPr>
              <a:defRPr/>
            </a:pPr>
            <a:r>
              <a:rPr lang="zh-TW" altLang="en-US" sz="800" dirty="0">
                <a:latin typeface="微軟正黑體" panose="020B0604030504040204" pitchFamily="34" charset="-120"/>
                <a:ea typeface="微軟正黑體" panose="020B0604030504040204" pitchFamily="34" charset="-120"/>
              </a:rPr>
              <a:t>圖片來源：</a:t>
            </a:r>
            <a:r>
              <a:rPr lang="en-US" altLang="zh-TW" sz="800" dirty="0">
                <a:latin typeface="微軟正黑體" panose="020B0604030504040204" pitchFamily="34" charset="-120"/>
                <a:ea typeface="微軟正黑體" panose="020B0604030504040204" pitchFamily="34" charset="-120"/>
              </a:rPr>
              <a:t> http://</a:t>
            </a:r>
            <a:r>
              <a:rPr lang="en-US" altLang="zh-TW" sz="800" dirty="0" err="1">
                <a:latin typeface="微軟正黑體" panose="020B0604030504040204" pitchFamily="34" charset="-120"/>
                <a:ea typeface="微軟正黑體" panose="020B0604030504040204" pitchFamily="34" charset="-120"/>
              </a:rPr>
              <a:t>myradiographer.com</a:t>
            </a:r>
            <a:r>
              <a:rPr lang="en-US" altLang="zh-TW" sz="800" dirty="0">
                <a:latin typeface="微軟正黑體" panose="020B0604030504040204" pitchFamily="34" charset="-120"/>
                <a:ea typeface="微軟正黑體" panose="020B0604030504040204" pitchFamily="34" charset="-120"/>
              </a:rPr>
              <a:t>/x-ray-production/</a:t>
            </a:r>
            <a:endParaRPr lang="zh-TW" altLang="en-US" sz="800" dirty="0">
              <a:latin typeface="微軟正黑體" panose="020B0604030504040204" pitchFamily="34" charset="-120"/>
              <a:ea typeface="微軟正黑體" panose="020B0604030504040204" pitchFamily="34" charset="-120"/>
            </a:endParaRPr>
          </a:p>
        </p:txBody>
      </p:sp>
      <p:sp>
        <p:nvSpPr>
          <p:cNvPr id="23" name="投影片編號版面配置區 1">
            <a:extLst>
              <a:ext uri="{FF2B5EF4-FFF2-40B4-BE49-F238E27FC236}">
                <a16:creationId xmlns:a16="http://schemas.microsoft.com/office/drawing/2014/main" id="{B155DBA9-8FD3-5B45-AF46-D375A8ACFF96}"/>
              </a:ext>
            </a:extLst>
          </p:cNvPr>
          <p:cNvSpPr>
            <a:spLocks noGrp="1"/>
          </p:cNvSpPr>
          <p:nvPr>
            <p:ph type="sldNum" sz="quarter" idx="12"/>
          </p:nvPr>
        </p:nvSpPr>
        <p:spPr>
          <a:xfrm>
            <a:off x="6858000" y="6245225"/>
            <a:ext cx="2133600" cy="476250"/>
          </a:xfrm>
        </p:spPr>
        <p:txBody>
          <a:bodyPr/>
          <a:lstStyle/>
          <a:p>
            <a:pPr>
              <a:defRPr/>
            </a:pPr>
            <a:r>
              <a:rPr lang="en-US" altLang="zh-TW" dirty="0" smtClean="0">
                <a:solidFill>
                  <a:srgbClr val="000000"/>
                </a:solidFill>
              </a:rPr>
              <a:t>26</a:t>
            </a:r>
            <a:endParaRPr lang="en-US" altLang="zh-TW" dirty="0">
              <a:solidFill>
                <a:srgbClr val="000000"/>
              </a:solidFill>
            </a:endParaRPr>
          </a:p>
        </p:txBody>
      </p:sp>
    </p:spTree>
    <p:extLst>
      <p:ext uri="{BB962C8B-B14F-4D97-AF65-F5344CB8AC3E}">
        <p14:creationId xmlns:p14="http://schemas.microsoft.com/office/powerpoint/2010/main" val="1933197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p:txBody>
          <a:bodyPr/>
          <a:lstStyle/>
          <a:p>
            <a:r>
              <a:rPr lang="zh-TW" altLang="en-US"/>
              <a:t>現今民眾接受輻射劑量增加了</a:t>
            </a:r>
            <a:r>
              <a:rPr lang="is-IS" altLang="zh-TW"/>
              <a:t>…</a:t>
            </a:r>
            <a:endParaRPr lang="zh-TW" altLang="en-US"/>
          </a:p>
        </p:txBody>
      </p:sp>
      <p:sp>
        <p:nvSpPr>
          <p:cNvPr id="57347" name="內容版面配置區 2"/>
          <p:cNvSpPr>
            <a:spLocks noGrp="1"/>
          </p:cNvSpPr>
          <p:nvPr>
            <p:ph idx="1"/>
          </p:nvPr>
        </p:nvSpPr>
        <p:spPr>
          <a:xfrm>
            <a:off x="611188" y="1590675"/>
            <a:ext cx="7848600" cy="4352925"/>
          </a:xfrm>
        </p:spPr>
        <p:txBody>
          <a:bodyPr/>
          <a:lstStyle/>
          <a:p>
            <a:r>
              <a:rPr lang="zh-TW" altLang="en-US" dirty="0"/>
              <a:t>以美國民眾為例，接受的總劑量由</a:t>
            </a:r>
            <a:r>
              <a:rPr lang="en-US" altLang="zh-TW" dirty="0"/>
              <a:t>1</a:t>
            </a:r>
            <a:r>
              <a:rPr lang="zh-TW" altLang="en-US" dirty="0"/>
              <a:t>年</a:t>
            </a:r>
            <a:r>
              <a:rPr lang="en-US" altLang="zh-TW" dirty="0"/>
              <a:t>3.6</a:t>
            </a:r>
            <a:r>
              <a:rPr lang="zh-TW" altLang="en-US" dirty="0"/>
              <a:t>毫西弗增加到</a:t>
            </a:r>
            <a:r>
              <a:rPr lang="en-US" altLang="zh-TW" dirty="0"/>
              <a:t>6.2</a:t>
            </a:r>
            <a:r>
              <a:rPr lang="zh-TW" altLang="en-US" dirty="0"/>
              <a:t>毫西弗，主因是來自醫療輻射</a:t>
            </a:r>
            <a:r>
              <a:rPr lang="en-US" altLang="zh-TW" dirty="0"/>
              <a:t>(</a:t>
            </a:r>
            <a:r>
              <a:rPr lang="zh-TW" altLang="en-US" dirty="0"/>
              <a:t>人造輻射之一</a:t>
            </a:r>
            <a:r>
              <a:rPr lang="en-US" altLang="zh-TW" dirty="0"/>
              <a:t>)</a:t>
            </a:r>
            <a:r>
              <a:rPr lang="zh-TW" altLang="en-US" dirty="0"/>
              <a:t>的劑量則大幅增加。</a:t>
            </a:r>
          </a:p>
          <a:p>
            <a:endParaRPr lang="zh-TW" altLang="en-US" dirty="0"/>
          </a:p>
        </p:txBody>
      </p:sp>
      <p:pic>
        <p:nvPicPr>
          <p:cNvPr id="57349"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7" y="2743200"/>
            <a:ext cx="10487026"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19"/>
          <p:cNvSpPr txBox="1">
            <a:spLocks noChangeArrowheads="1"/>
          </p:cNvSpPr>
          <p:nvPr/>
        </p:nvSpPr>
        <p:spPr bwMode="auto">
          <a:xfrm>
            <a:off x="6480175" y="5738812"/>
            <a:ext cx="2663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r" eaLnBrk="1" hangingPunct="1">
              <a:spcBef>
                <a:spcPct val="0"/>
              </a:spcBef>
              <a:buClrTx/>
              <a:buSzTx/>
              <a:buFontTx/>
              <a:buNone/>
            </a:pPr>
            <a:r>
              <a:rPr kumimoji="0" lang="zh-TW" altLang="en-US" sz="1000" dirty="0">
                <a:solidFill>
                  <a:schemeClr val="tx2"/>
                </a:solidFill>
                <a:ea typeface="Arial Unicode MS" pitchFamily="34" charset="-120"/>
              </a:rPr>
              <a:t>資料來源：</a:t>
            </a:r>
            <a:r>
              <a:rPr kumimoji="0" lang="en-US" altLang="zh-TW" sz="1000" dirty="0">
                <a:solidFill>
                  <a:schemeClr val="tx2"/>
                </a:solidFill>
                <a:ea typeface="Arial Unicode MS" pitchFamily="34" charset="-120"/>
              </a:rPr>
              <a:t>National Council on Radiation Protection and Measurements</a:t>
            </a:r>
          </a:p>
        </p:txBody>
      </p:sp>
      <p:sp>
        <p:nvSpPr>
          <p:cNvPr id="57351" name="矩形圖說文字 23"/>
          <p:cNvSpPr>
            <a:spLocks noChangeArrowheads="1"/>
          </p:cNvSpPr>
          <p:nvPr/>
        </p:nvSpPr>
        <p:spPr bwMode="auto">
          <a:xfrm rot="5400000">
            <a:off x="6390482" y="2971006"/>
            <a:ext cx="2690812" cy="2663825"/>
          </a:xfrm>
          <a:prstGeom prst="wedgeRectCallout">
            <a:avLst>
              <a:gd name="adj1" fmla="val -7620"/>
              <a:gd name="adj2" fmla="val 68269"/>
            </a:avLst>
          </a:prstGeom>
          <a:solidFill>
            <a:srgbClr val="92D050">
              <a:alpha val="21176"/>
            </a:srgbClr>
          </a:solidFill>
          <a:ln w="127000" cmpd="tri">
            <a:solidFill>
              <a:srgbClr val="92D050"/>
            </a:solidFill>
            <a:round/>
            <a:headEnd/>
            <a:tailEnd/>
          </a:ln>
        </p:spPr>
        <p:txBody>
          <a:bodyPr wrap="none" anchor="ct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endParaRPr lang="zh-TW" altLang="en-US" sz="1800">
              <a:solidFill>
                <a:schemeClr val="tx1"/>
              </a:solidFill>
              <a:latin typeface="Arial" panose="020B0604020202020204" pitchFamily="34" charset="0"/>
              <a:ea typeface="標楷體" panose="03000509000000000000" pitchFamily="65" charset="-120"/>
            </a:endParaRPr>
          </a:p>
        </p:txBody>
      </p:sp>
      <p:grpSp>
        <p:nvGrpSpPr>
          <p:cNvPr id="57352" name="群組 24"/>
          <p:cNvGrpSpPr>
            <a:grpSpLocks/>
          </p:cNvGrpSpPr>
          <p:nvPr/>
        </p:nvGrpSpPr>
        <p:grpSpPr bwMode="auto">
          <a:xfrm>
            <a:off x="6548438" y="3467100"/>
            <a:ext cx="2376487" cy="2130425"/>
            <a:chOff x="5292080" y="2145050"/>
            <a:chExt cx="3277347" cy="2127295"/>
          </a:xfrm>
        </p:grpSpPr>
        <p:pic>
          <p:nvPicPr>
            <p:cNvPr id="57356" name="圖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0530" y="2145050"/>
              <a:ext cx="3218897" cy="208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5637986" y="2864716"/>
              <a:ext cx="825357" cy="207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57358" name="文字方塊 15"/>
            <p:cNvSpPr txBox="1">
              <a:spLocks noChangeArrowheads="1"/>
            </p:cNvSpPr>
            <p:nvPr/>
          </p:nvSpPr>
          <p:spPr bwMode="auto">
            <a:xfrm>
              <a:off x="5600768" y="2793384"/>
              <a:ext cx="1359541" cy="27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kumimoji="0" lang="zh-TW" altLang="en-US" sz="1200" b="1">
                  <a:solidFill>
                    <a:schemeClr val="tx1"/>
                  </a:solidFill>
                </a:rPr>
                <a:t>宇宙射線</a:t>
              </a:r>
            </a:p>
          </p:txBody>
        </p:sp>
        <p:sp>
          <p:nvSpPr>
            <p:cNvPr id="29" name="矩形 28"/>
            <p:cNvSpPr/>
            <p:nvPr/>
          </p:nvSpPr>
          <p:spPr>
            <a:xfrm>
              <a:off x="5447518" y="4017134"/>
              <a:ext cx="825358" cy="207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0" name="矩形 29"/>
            <p:cNvSpPr/>
            <p:nvPr/>
          </p:nvSpPr>
          <p:spPr>
            <a:xfrm>
              <a:off x="7693716" y="2883738"/>
              <a:ext cx="825358" cy="206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1" name="矩形 30"/>
            <p:cNvSpPr/>
            <p:nvPr/>
          </p:nvSpPr>
          <p:spPr>
            <a:xfrm>
              <a:off x="7439760" y="3945800"/>
              <a:ext cx="825358" cy="206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57362" name="文字方塊 19"/>
            <p:cNvSpPr txBox="1">
              <a:spLocks noChangeArrowheads="1"/>
            </p:cNvSpPr>
            <p:nvPr/>
          </p:nvSpPr>
          <p:spPr bwMode="auto">
            <a:xfrm>
              <a:off x="5292080" y="3998111"/>
              <a:ext cx="1136235" cy="27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kumimoji="0" lang="zh-TW" altLang="en-US" sz="1200" b="1">
                  <a:solidFill>
                    <a:schemeClr val="tx1"/>
                  </a:solidFill>
                </a:rPr>
                <a:t>地表輻射</a:t>
              </a:r>
            </a:p>
          </p:txBody>
        </p:sp>
        <p:sp>
          <p:nvSpPr>
            <p:cNvPr id="57363" name="文字方塊 20"/>
            <p:cNvSpPr txBox="1">
              <a:spLocks noChangeArrowheads="1"/>
            </p:cNvSpPr>
            <p:nvPr/>
          </p:nvSpPr>
          <p:spPr bwMode="auto">
            <a:xfrm>
              <a:off x="7755016" y="3998111"/>
              <a:ext cx="814411" cy="27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kumimoji="0" lang="zh-TW" altLang="en-US" sz="1200" b="1">
                  <a:solidFill>
                    <a:schemeClr val="tx1"/>
                  </a:solidFill>
                </a:rPr>
                <a:t>空氣</a:t>
              </a:r>
            </a:p>
          </p:txBody>
        </p:sp>
        <p:sp>
          <p:nvSpPr>
            <p:cNvPr id="57364" name="文字方塊 21"/>
            <p:cNvSpPr txBox="1">
              <a:spLocks noChangeArrowheads="1"/>
            </p:cNvSpPr>
            <p:nvPr/>
          </p:nvSpPr>
          <p:spPr bwMode="auto">
            <a:xfrm>
              <a:off x="7763773" y="2780702"/>
              <a:ext cx="755301" cy="27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kumimoji="0" lang="zh-TW" altLang="en-US" sz="1200" b="1">
                  <a:solidFill>
                    <a:schemeClr val="tx1"/>
                  </a:solidFill>
                </a:rPr>
                <a:t>食物</a:t>
              </a:r>
            </a:p>
          </p:txBody>
        </p:sp>
      </p:grpSp>
      <p:sp>
        <p:nvSpPr>
          <p:cNvPr id="57353" name="文字方塊 23"/>
          <p:cNvSpPr txBox="1">
            <a:spLocks noChangeArrowheads="1"/>
          </p:cNvSpPr>
          <p:nvPr/>
        </p:nvSpPr>
        <p:spPr bwMode="auto">
          <a:xfrm>
            <a:off x="7246938" y="3054350"/>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kumimoji="0" lang="zh-TW" altLang="en-US" sz="1800" b="1">
                <a:solidFill>
                  <a:schemeClr val="tx1"/>
                </a:solidFill>
              </a:rPr>
              <a:t>天然輻射</a:t>
            </a:r>
          </a:p>
        </p:txBody>
      </p:sp>
      <p:sp>
        <p:nvSpPr>
          <p:cNvPr id="57354" name="Text Box 17"/>
          <p:cNvSpPr txBox="1">
            <a:spLocks noChangeArrowheads="1"/>
          </p:cNvSpPr>
          <p:nvPr/>
        </p:nvSpPr>
        <p:spPr bwMode="auto">
          <a:xfrm>
            <a:off x="0" y="6272212"/>
            <a:ext cx="31321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50000"/>
              </a:spcBef>
              <a:buClrTx/>
              <a:buSzTx/>
              <a:buFontTx/>
              <a:buNone/>
            </a:pPr>
            <a:r>
              <a:rPr kumimoji="0" lang="zh-TW" altLang="en-US" sz="1400" b="1" dirty="0">
                <a:solidFill>
                  <a:schemeClr val="tx2"/>
                </a:solidFill>
                <a:ea typeface="Arial Unicode MS" pitchFamily="34" charset="-120"/>
              </a:rPr>
              <a:t>總劑量：</a:t>
            </a:r>
            <a:r>
              <a:rPr kumimoji="0" lang="en-US" altLang="zh-TW" sz="1400" b="1" dirty="0">
                <a:solidFill>
                  <a:schemeClr val="tx2"/>
                </a:solidFill>
                <a:ea typeface="Arial Unicode MS" pitchFamily="34" charset="-120"/>
              </a:rPr>
              <a:t>3.6 </a:t>
            </a:r>
            <a:r>
              <a:rPr kumimoji="0" lang="zh-TW" altLang="en-US" sz="1400" b="1" dirty="0">
                <a:solidFill>
                  <a:schemeClr val="tx2"/>
                </a:solidFill>
                <a:ea typeface="Arial Unicode MS" pitchFamily="34" charset="-120"/>
              </a:rPr>
              <a:t>毫西弗</a:t>
            </a:r>
            <a:r>
              <a:rPr kumimoji="0" lang="en-US" altLang="zh-TW" sz="1400" b="1" dirty="0">
                <a:solidFill>
                  <a:schemeClr val="tx2"/>
                </a:solidFill>
                <a:ea typeface="Arial Unicode MS" pitchFamily="34" charset="-120"/>
              </a:rPr>
              <a:t>(mSv)</a:t>
            </a:r>
          </a:p>
          <a:p>
            <a:pPr algn="ctr" eaLnBrk="1" hangingPunct="1">
              <a:spcBef>
                <a:spcPct val="0"/>
              </a:spcBef>
              <a:buClrTx/>
              <a:buSzTx/>
              <a:buFontTx/>
              <a:buNone/>
            </a:pPr>
            <a:r>
              <a:rPr kumimoji="0" lang="zh-TW" altLang="en-US" sz="1400" b="1" dirty="0">
                <a:solidFill>
                  <a:schemeClr val="tx2"/>
                </a:solidFill>
                <a:ea typeface="Arial Unicode MS" pitchFamily="34" charset="-120"/>
              </a:rPr>
              <a:t>醫療曝露劑量：</a:t>
            </a:r>
            <a:r>
              <a:rPr kumimoji="0" lang="en-US" altLang="zh-TW" sz="1400" b="1" dirty="0">
                <a:solidFill>
                  <a:schemeClr val="tx2"/>
                </a:solidFill>
                <a:ea typeface="Arial Unicode MS" pitchFamily="34" charset="-120"/>
              </a:rPr>
              <a:t>0.53 </a:t>
            </a:r>
            <a:r>
              <a:rPr kumimoji="0" lang="zh-TW" altLang="en-US" sz="1400" b="1" dirty="0">
                <a:solidFill>
                  <a:schemeClr val="tx2"/>
                </a:solidFill>
                <a:ea typeface="Arial Unicode MS" pitchFamily="34" charset="-120"/>
              </a:rPr>
              <a:t>毫西弗</a:t>
            </a:r>
            <a:r>
              <a:rPr kumimoji="0" lang="en-US" altLang="zh-TW" sz="1400" b="1" dirty="0">
                <a:solidFill>
                  <a:schemeClr val="tx2"/>
                </a:solidFill>
                <a:ea typeface="Arial Unicode MS" pitchFamily="34" charset="-120"/>
              </a:rPr>
              <a:t>(mSv)</a:t>
            </a:r>
          </a:p>
        </p:txBody>
      </p:sp>
      <p:sp>
        <p:nvSpPr>
          <p:cNvPr id="57355" name="Text Box 17"/>
          <p:cNvSpPr txBox="1">
            <a:spLocks noChangeArrowheads="1"/>
          </p:cNvSpPr>
          <p:nvPr/>
        </p:nvSpPr>
        <p:spPr bwMode="auto">
          <a:xfrm>
            <a:off x="3276600" y="6264275"/>
            <a:ext cx="31321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50000"/>
              </a:spcBef>
              <a:buClrTx/>
              <a:buSzTx/>
              <a:buFontTx/>
              <a:buNone/>
            </a:pPr>
            <a:r>
              <a:rPr kumimoji="0" lang="zh-TW" altLang="en-US" sz="1400" b="1" dirty="0">
                <a:solidFill>
                  <a:schemeClr val="tx2"/>
                </a:solidFill>
                <a:ea typeface="Arial Unicode MS" pitchFamily="34" charset="-120"/>
              </a:rPr>
              <a:t>總劑量：</a:t>
            </a:r>
            <a:r>
              <a:rPr kumimoji="0" lang="en-US" altLang="zh-TW" sz="1400" b="1" dirty="0">
                <a:solidFill>
                  <a:schemeClr val="tx2"/>
                </a:solidFill>
                <a:ea typeface="Arial Unicode MS" pitchFamily="34" charset="-120"/>
              </a:rPr>
              <a:t>6.2 </a:t>
            </a:r>
            <a:r>
              <a:rPr kumimoji="0" lang="zh-TW" altLang="en-US" sz="1400" b="1" dirty="0">
                <a:solidFill>
                  <a:schemeClr val="tx2"/>
                </a:solidFill>
                <a:ea typeface="Arial Unicode MS" pitchFamily="34" charset="-120"/>
              </a:rPr>
              <a:t>毫西弗</a:t>
            </a:r>
            <a:r>
              <a:rPr kumimoji="0" lang="en-US" altLang="zh-TW" sz="1400" b="1" dirty="0">
                <a:solidFill>
                  <a:schemeClr val="tx2"/>
                </a:solidFill>
                <a:ea typeface="Arial Unicode MS" pitchFamily="34" charset="-120"/>
              </a:rPr>
              <a:t>(mSv)</a:t>
            </a:r>
          </a:p>
          <a:p>
            <a:pPr algn="ctr" eaLnBrk="1" hangingPunct="1">
              <a:spcBef>
                <a:spcPct val="0"/>
              </a:spcBef>
              <a:buClrTx/>
              <a:buSzTx/>
              <a:buFontTx/>
              <a:buNone/>
            </a:pPr>
            <a:r>
              <a:rPr kumimoji="0" lang="zh-TW" altLang="en-US" sz="1400" b="1" dirty="0">
                <a:solidFill>
                  <a:schemeClr val="tx2"/>
                </a:solidFill>
                <a:ea typeface="Arial Unicode MS" pitchFamily="34" charset="-120"/>
              </a:rPr>
              <a:t>醫療曝露劑量：</a:t>
            </a:r>
            <a:r>
              <a:rPr kumimoji="0" lang="en-US" altLang="zh-TW" sz="1400" b="1" dirty="0">
                <a:solidFill>
                  <a:schemeClr val="tx2"/>
                </a:solidFill>
                <a:ea typeface="Arial Unicode MS" pitchFamily="34" charset="-120"/>
              </a:rPr>
              <a:t>3</a:t>
            </a:r>
            <a:r>
              <a:rPr kumimoji="0" lang="zh-TW" altLang="en-US" sz="1400" b="1" dirty="0">
                <a:solidFill>
                  <a:schemeClr val="tx2"/>
                </a:solidFill>
                <a:ea typeface="Arial Unicode MS" pitchFamily="34" charset="-120"/>
              </a:rPr>
              <a:t>毫西弗</a:t>
            </a:r>
            <a:r>
              <a:rPr kumimoji="0" lang="en-US" altLang="zh-TW" sz="1400" b="1" dirty="0">
                <a:solidFill>
                  <a:schemeClr val="tx2"/>
                </a:solidFill>
                <a:ea typeface="Arial Unicode MS" pitchFamily="34" charset="-120"/>
              </a:rPr>
              <a:t>(mSv)</a:t>
            </a:r>
          </a:p>
        </p:txBody>
      </p:sp>
      <p:sp>
        <p:nvSpPr>
          <p:cNvPr id="2" name="投影片編號版面配置區 1">
            <a:extLst>
              <a:ext uri="{FF2B5EF4-FFF2-40B4-BE49-F238E27FC236}">
                <a16:creationId xmlns:a16="http://schemas.microsoft.com/office/drawing/2014/main" id="{13E891DC-BCD9-B44E-9D13-5296ABC40326}"/>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27</a:t>
            </a:fld>
            <a:endParaRPr lang="en-US" altLang="zh-TW" dirty="0">
              <a:solidFill>
                <a:srgbClr val="000000"/>
              </a:solidFill>
            </a:endParaRPr>
          </a:p>
        </p:txBody>
      </p:sp>
    </p:spTree>
    <p:extLst>
      <p:ext uri="{BB962C8B-B14F-4D97-AF65-F5344CB8AC3E}">
        <p14:creationId xmlns:p14="http://schemas.microsoft.com/office/powerpoint/2010/main" val="73947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E1BFB6AB-732E-4980-A3F0-E132EA0AE26A}" type="slidenum">
              <a:rPr lang="en-US" altLang="zh-TW" sz="1400" smtClean="0">
                <a:solidFill>
                  <a:schemeClr val="tx1"/>
                </a:solidFill>
              </a:rPr>
              <a:pPr>
                <a:spcBef>
                  <a:spcPct val="0"/>
                </a:spcBef>
                <a:buClrTx/>
                <a:buSzTx/>
                <a:buFontTx/>
                <a:buNone/>
              </a:pPr>
              <a:t>28</a:t>
            </a:fld>
            <a:endParaRPr lang="en-US" altLang="zh-TW" sz="1400">
              <a:solidFill>
                <a:schemeClr val="tx1"/>
              </a:solidFill>
            </a:endParaRPr>
          </a:p>
        </p:txBody>
      </p:sp>
      <p:pic>
        <p:nvPicPr>
          <p:cNvPr id="59395"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71525"/>
            <a:ext cx="80772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2743200" y="304800"/>
            <a:ext cx="3706812" cy="523875"/>
          </a:xfrm>
          <a:prstGeom prst="rect">
            <a:avLst/>
          </a:prstGeom>
          <a:solidFill>
            <a:srgbClr val="EECFB1"/>
          </a:solidFill>
        </p:spPr>
        <p:txBody>
          <a:bodyPr wrap="square">
            <a:spAutoFit/>
          </a:bodyPr>
          <a:lstStyle/>
          <a:p>
            <a:pPr algn="ctr">
              <a:defRPr/>
            </a:pPr>
            <a:r>
              <a:rPr lang="zh-TW" altLang="en-US" sz="2800" b="1" dirty="0">
                <a:latin typeface="+mn-ea"/>
                <a:ea typeface="+mn-ea"/>
                <a:cs typeface="Microsoft JhengHei" charset="-120"/>
              </a:rPr>
              <a:t>醫療游離輻射比較圖</a:t>
            </a:r>
          </a:p>
        </p:txBody>
      </p:sp>
      <p:sp>
        <p:nvSpPr>
          <p:cNvPr id="5" name="投影片編號版面配置區 1">
            <a:extLst>
              <a:ext uri="{FF2B5EF4-FFF2-40B4-BE49-F238E27FC236}">
                <a16:creationId xmlns:a16="http://schemas.microsoft.com/office/drawing/2014/main" id="{B155DBA9-8FD3-5B45-AF46-D375A8ACFF96}"/>
              </a:ext>
            </a:extLst>
          </p:cNvPr>
          <p:cNvSpPr>
            <a:spLocks noGrp="1"/>
          </p:cNvSpPr>
          <p:nvPr>
            <p:ph type="sldNum" sz="quarter" idx="12"/>
          </p:nvPr>
        </p:nvSpPr>
        <p:spPr>
          <a:xfrm>
            <a:off x="6858000" y="6245225"/>
            <a:ext cx="2133600" cy="476250"/>
          </a:xfrm>
        </p:spPr>
        <p:txBody>
          <a:bodyPr/>
          <a:lstStyle/>
          <a:p>
            <a:pPr>
              <a:defRPr/>
            </a:pPr>
            <a:r>
              <a:rPr lang="en-US" altLang="zh-TW" dirty="0" smtClean="0">
                <a:solidFill>
                  <a:srgbClr val="000000"/>
                </a:solidFill>
              </a:rPr>
              <a:t>28</a:t>
            </a:r>
            <a:endParaRPr lang="en-US" altLang="zh-TW" dirty="0">
              <a:solidFill>
                <a:srgbClr val="000000"/>
              </a:solidFill>
            </a:endParaRPr>
          </a:p>
        </p:txBody>
      </p:sp>
    </p:spTree>
    <p:extLst>
      <p:ext uri="{BB962C8B-B14F-4D97-AF65-F5344CB8AC3E}">
        <p14:creationId xmlns:p14="http://schemas.microsoft.com/office/powerpoint/2010/main" val="3530452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p:txBody>
          <a:bodyPr/>
          <a:lstStyle/>
          <a:p>
            <a:r>
              <a:rPr lang="zh-TW" altLang="en-US"/>
              <a:t>全國環境輻射監測</a:t>
            </a:r>
          </a:p>
        </p:txBody>
      </p:sp>
      <p:sp>
        <p:nvSpPr>
          <p:cNvPr id="60419" name="內容版面配置區 2"/>
          <p:cNvSpPr>
            <a:spLocks noGrp="1"/>
          </p:cNvSpPr>
          <p:nvPr>
            <p:ph idx="1"/>
          </p:nvPr>
        </p:nvSpPr>
        <p:spPr>
          <a:xfrm>
            <a:off x="457199" y="1600200"/>
            <a:ext cx="3546261" cy="4525963"/>
          </a:xfrm>
        </p:spPr>
        <p:txBody>
          <a:bodyPr/>
          <a:lstStyle/>
          <a:p>
            <a:r>
              <a:rPr lang="zh-TW" altLang="en-US" dirty="0"/>
              <a:t>原能會於全國各地建置共</a:t>
            </a:r>
            <a:r>
              <a:rPr lang="en-US" altLang="zh-TW" dirty="0" smtClean="0"/>
              <a:t>57</a:t>
            </a:r>
            <a:r>
              <a:rPr lang="zh-TW" altLang="en-US" dirty="0" smtClean="0"/>
              <a:t>個</a:t>
            </a:r>
            <a:r>
              <a:rPr lang="zh-TW" altLang="en-US" dirty="0"/>
              <a:t>環境輻射監測</a:t>
            </a:r>
            <a:r>
              <a:rPr lang="zh-TW" altLang="en-US" dirty="0" smtClean="0"/>
              <a:t>站。</a:t>
            </a:r>
            <a:endParaRPr lang="en-US" altLang="zh-TW" dirty="0"/>
          </a:p>
          <a:p>
            <a:r>
              <a:rPr lang="en-US" altLang="zh-TW" dirty="0"/>
              <a:t>24</a:t>
            </a:r>
            <a:r>
              <a:rPr lang="zh-TW" altLang="en-US" dirty="0"/>
              <a:t>小時自動化監測，即時更新</a:t>
            </a:r>
            <a:r>
              <a:rPr lang="en-US" altLang="zh-TW" dirty="0"/>
              <a:t>(5</a:t>
            </a:r>
            <a:r>
              <a:rPr lang="zh-TW" altLang="en-US" dirty="0"/>
              <a:t>分鐘</a:t>
            </a:r>
            <a:r>
              <a:rPr lang="en-US" altLang="zh-TW" dirty="0"/>
              <a:t>)</a:t>
            </a:r>
            <a:r>
              <a:rPr lang="zh-TW" altLang="en-US" dirty="0"/>
              <a:t>，公開顯示</a:t>
            </a:r>
            <a:r>
              <a:rPr lang="zh-TW" altLang="en-US" dirty="0" smtClean="0"/>
              <a:t>，並且</a:t>
            </a:r>
            <a:r>
              <a:rPr lang="zh-TW" altLang="en-US" dirty="0"/>
              <a:t>以顏色表示。</a:t>
            </a:r>
          </a:p>
          <a:p>
            <a:endParaRPr lang="zh-TW" altLang="en-US" dirty="0"/>
          </a:p>
        </p:txBody>
      </p:sp>
      <p:sp>
        <p:nvSpPr>
          <p:cNvPr id="60421" name="Rectangle 154"/>
          <p:cNvSpPr>
            <a:spLocks noChangeArrowheads="1"/>
          </p:cNvSpPr>
          <p:nvPr/>
        </p:nvSpPr>
        <p:spPr bwMode="auto">
          <a:xfrm>
            <a:off x="411163" y="4913313"/>
            <a:ext cx="37195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en-US" altLang="zh-TW" sz="1600" b="1">
                <a:solidFill>
                  <a:schemeClr val="tx2"/>
                </a:solidFill>
              </a:rPr>
              <a:t>0.2 </a:t>
            </a:r>
            <a:r>
              <a:rPr lang="zh-TW" altLang="en-US" sz="1600" b="1">
                <a:solidFill>
                  <a:schemeClr val="tx2"/>
                </a:solidFill>
              </a:rPr>
              <a:t>微西弗</a:t>
            </a:r>
            <a:r>
              <a:rPr lang="en-US" altLang="zh-TW" sz="1600" b="1">
                <a:solidFill>
                  <a:schemeClr val="tx2"/>
                </a:solidFill>
              </a:rPr>
              <a:t>/</a:t>
            </a:r>
            <a:r>
              <a:rPr lang="zh-TW" altLang="en-US" sz="1600" b="1">
                <a:solidFill>
                  <a:schemeClr val="tx2"/>
                </a:solidFill>
              </a:rPr>
              <a:t>時以下 </a:t>
            </a:r>
            <a:r>
              <a:rPr lang="en-US" altLang="zh-TW" sz="1600" b="1">
                <a:solidFill>
                  <a:schemeClr val="tx2"/>
                </a:solidFill>
              </a:rPr>
              <a:t>: </a:t>
            </a:r>
            <a:r>
              <a:rPr lang="zh-TW" altLang="en-US" sz="1600" b="1">
                <a:solidFill>
                  <a:schemeClr val="tx2"/>
                </a:solidFill>
              </a:rPr>
              <a:t>一般背景輻射範圍</a:t>
            </a:r>
          </a:p>
          <a:p>
            <a:pPr eaLnBrk="1" hangingPunct="1">
              <a:spcBef>
                <a:spcPct val="0"/>
              </a:spcBef>
              <a:buClrTx/>
              <a:buSzTx/>
              <a:buFontTx/>
              <a:buNone/>
            </a:pPr>
            <a:endParaRPr lang="zh-TW" altLang="en-US" sz="1600" b="1">
              <a:solidFill>
                <a:schemeClr val="tx2"/>
              </a:solidFill>
            </a:endParaRPr>
          </a:p>
          <a:p>
            <a:pPr eaLnBrk="1" hangingPunct="1">
              <a:spcBef>
                <a:spcPct val="0"/>
              </a:spcBef>
              <a:buClrTx/>
              <a:buSzTx/>
              <a:buFontTx/>
              <a:buNone/>
            </a:pPr>
            <a:r>
              <a:rPr lang="en-US" altLang="zh-TW" sz="1600" b="1">
                <a:solidFill>
                  <a:schemeClr val="tx2"/>
                </a:solidFill>
              </a:rPr>
              <a:t>0.2 –20</a:t>
            </a:r>
            <a:r>
              <a:rPr lang="zh-TW" altLang="en-US" sz="1600" b="1">
                <a:solidFill>
                  <a:schemeClr val="tx2"/>
                </a:solidFill>
              </a:rPr>
              <a:t>微西弗</a:t>
            </a:r>
            <a:r>
              <a:rPr lang="en-US" altLang="zh-TW" sz="1600" b="1">
                <a:solidFill>
                  <a:schemeClr val="tx2"/>
                </a:solidFill>
              </a:rPr>
              <a:t>/</a:t>
            </a:r>
            <a:r>
              <a:rPr lang="zh-TW" altLang="en-US" sz="1600" b="1">
                <a:solidFill>
                  <a:schemeClr val="tx2"/>
                </a:solidFill>
              </a:rPr>
              <a:t>時 </a:t>
            </a:r>
            <a:r>
              <a:rPr lang="en-US" altLang="zh-TW" sz="1600" b="1">
                <a:solidFill>
                  <a:schemeClr val="tx2"/>
                </a:solidFill>
              </a:rPr>
              <a:t>: </a:t>
            </a:r>
            <a:r>
              <a:rPr lang="zh-TW" altLang="en-US" sz="1600" b="1">
                <a:solidFill>
                  <a:schemeClr val="tx2"/>
                </a:solidFill>
              </a:rPr>
              <a:t>加強輻射偵測</a:t>
            </a:r>
          </a:p>
          <a:p>
            <a:pPr eaLnBrk="1" hangingPunct="1">
              <a:spcBef>
                <a:spcPct val="0"/>
              </a:spcBef>
              <a:buClrTx/>
              <a:buSzTx/>
              <a:buFontTx/>
              <a:buNone/>
            </a:pPr>
            <a:endParaRPr lang="zh-TW" altLang="en-US" sz="1600" b="1">
              <a:solidFill>
                <a:schemeClr val="tx2"/>
              </a:solidFill>
            </a:endParaRPr>
          </a:p>
          <a:p>
            <a:pPr eaLnBrk="1" hangingPunct="1">
              <a:spcBef>
                <a:spcPct val="0"/>
              </a:spcBef>
              <a:buClrTx/>
              <a:buSzTx/>
              <a:buFontTx/>
              <a:buNone/>
            </a:pPr>
            <a:r>
              <a:rPr lang="en-US" altLang="zh-TW" sz="1600" b="1">
                <a:solidFill>
                  <a:schemeClr val="tx2"/>
                </a:solidFill>
              </a:rPr>
              <a:t>20 </a:t>
            </a:r>
            <a:r>
              <a:rPr lang="zh-TW" altLang="en-US" sz="1600" b="1">
                <a:solidFill>
                  <a:schemeClr val="tx2"/>
                </a:solidFill>
              </a:rPr>
              <a:t>微西弗</a:t>
            </a:r>
            <a:r>
              <a:rPr lang="en-US" altLang="zh-TW" sz="1600" b="1">
                <a:solidFill>
                  <a:schemeClr val="tx2"/>
                </a:solidFill>
              </a:rPr>
              <a:t>/</a:t>
            </a:r>
            <a:r>
              <a:rPr lang="zh-TW" altLang="en-US" sz="1600" b="1">
                <a:solidFill>
                  <a:schemeClr val="tx2"/>
                </a:solidFill>
              </a:rPr>
              <a:t>時以上</a:t>
            </a:r>
            <a:r>
              <a:rPr lang="en-US" altLang="zh-TW" sz="1600" b="1">
                <a:solidFill>
                  <a:schemeClr val="tx2"/>
                </a:solidFill>
              </a:rPr>
              <a:t> : </a:t>
            </a:r>
            <a:r>
              <a:rPr lang="zh-TW" altLang="en-US" sz="1600" b="1">
                <a:solidFill>
                  <a:schemeClr val="tx2"/>
                </a:solidFill>
              </a:rPr>
              <a:t>執行輻射緊急偵測</a:t>
            </a:r>
            <a:r>
              <a:rPr lang="en-US" altLang="zh-TW" sz="1600" b="1">
                <a:solidFill>
                  <a:schemeClr val="tx2"/>
                </a:solidFill>
              </a:rPr>
              <a:t>(</a:t>
            </a:r>
            <a:r>
              <a:rPr lang="zh-TW" altLang="en-US" sz="1600" b="1">
                <a:solidFill>
                  <a:schemeClr val="tx2"/>
                </a:solidFill>
              </a:rPr>
              <a:t>依據游離輻射防護安全基準</a:t>
            </a:r>
            <a:r>
              <a:rPr lang="en-US" altLang="zh-TW" sz="1600" b="1">
                <a:solidFill>
                  <a:schemeClr val="tx2"/>
                </a:solidFill>
              </a:rPr>
              <a:t>)</a:t>
            </a:r>
            <a:endParaRPr lang="zh-TW" altLang="en-US" sz="1600" b="1">
              <a:solidFill>
                <a:schemeClr val="tx2"/>
              </a:solidFill>
            </a:endParaRPr>
          </a:p>
        </p:txBody>
      </p:sp>
      <p:sp>
        <p:nvSpPr>
          <p:cNvPr id="7" name="Oval 6"/>
          <p:cNvSpPr>
            <a:spLocks noChangeArrowheads="1"/>
          </p:cNvSpPr>
          <p:nvPr/>
        </p:nvSpPr>
        <p:spPr bwMode="auto">
          <a:xfrm flipV="1">
            <a:off x="222250" y="5949950"/>
            <a:ext cx="215900" cy="1952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a:spcBef>
                <a:spcPct val="20000"/>
              </a:spcBef>
              <a:buClr>
                <a:srgbClr val="CC0000"/>
              </a:buClr>
              <a:buSzPct val="70000"/>
              <a:buFont typeface="Wingdings" charset="2"/>
              <a:buChar char="p"/>
              <a:defRPr kumimoji="1" sz="2400">
                <a:solidFill>
                  <a:srgbClr val="000066"/>
                </a:solidFill>
                <a:latin typeface="微軟正黑體" charset="-120"/>
                <a:ea typeface="微軟正黑體" charset="-120"/>
                <a:cs typeface="新細明體" charset="-120"/>
              </a:defRPr>
            </a:lvl1pPr>
            <a:lvl2pPr marL="742950" indent="-285750">
              <a:spcBef>
                <a:spcPct val="20000"/>
              </a:spcBef>
              <a:buClr>
                <a:srgbClr val="CC0000"/>
              </a:buClr>
              <a:buSzPct val="70000"/>
              <a:buFont typeface="Wingdings" charset="2"/>
              <a:buChar char="l"/>
              <a:defRPr kumimoji="1" sz="2000">
                <a:solidFill>
                  <a:srgbClr val="663300"/>
                </a:solidFill>
                <a:latin typeface="微軟正黑體" charset="-120"/>
                <a:ea typeface="微軟正黑體" charset="-120"/>
                <a:cs typeface="新細明體" charset="-120"/>
              </a:defRPr>
            </a:lvl2pPr>
            <a:lvl3pPr marL="1143000" indent="-228600">
              <a:spcBef>
                <a:spcPct val="20000"/>
              </a:spcBef>
              <a:buClr>
                <a:srgbClr val="00CC00"/>
              </a:buClr>
              <a:buSzPct val="60000"/>
              <a:buFont typeface="Wingdings" charset="2"/>
              <a:buChar char="u"/>
              <a:defRPr kumimoji="1" sz="2000">
                <a:solidFill>
                  <a:schemeClr val="tx1"/>
                </a:solidFill>
                <a:latin typeface="微軟正黑體" charset="-120"/>
                <a:ea typeface="微軟正黑體" charset="-120"/>
                <a:cs typeface="新細明體" charset="-120"/>
              </a:defRPr>
            </a:lvl3pPr>
            <a:lvl4pPr marL="1600200" indent="-228600">
              <a:spcBef>
                <a:spcPct val="20000"/>
              </a:spcBef>
              <a:buClr>
                <a:schemeClr val="accent2"/>
              </a:buClr>
              <a:buSzPct val="60000"/>
              <a:buFont typeface="Wingdings" charset="2"/>
              <a:buChar char="l"/>
              <a:defRPr kumimoji="1" sz="2000">
                <a:solidFill>
                  <a:schemeClr val="tx1"/>
                </a:solidFill>
                <a:latin typeface="微軟正黑體" charset="-120"/>
                <a:ea typeface="微軟正黑體" charset="-120"/>
                <a:cs typeface="新細明體" charset="-120"/>
              </a:defRPr>
            </a:lvl4pPr>
            <a:lvl5pPr marL="2057400" indent="-228600">
              <a:spcBef>
                <a:spcPct val="20000"/>
              </a:spcBef>
              <a:buChar char="»"/>
              <a:defRPr kumimoji="1" sz="2000">
                <a:solidFill>
                  <a:schemeClr val="tx1"/>
                </a:solidFill>
                <a:latin typeface="微軟正黑體" charset="-120"/>
                <a:ea typeface="微軟正黑體" charset="-120"/>
                <a:cs typeface="新細明體" charset="-120"/>
              </a:defRPr>
            </a:lvl5pPr>
            <a:lvl6pPr marL="25146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6pPr>
            <a:lvl7pPr marL="29718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7pPr>
            <a:lvl8pPr marL="34290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8pPr>
            <a:lvl9pPr marL="38862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9pPr>
          </a:lstStyle>
          <a:p>
            <a:pPr eaLnBrk="1" hangingPunct="1">
              <a:spcBef>
                <a:spcPct val="0"/>
              </a:spcBef>
              <a:buClrTx/>
              <a:buSzTx/>
              <a:buFontTx/>
              <a:buNone/>
              <a:defRPr/>
            </a:pPr>
            <a:endParaRPr lang="zh-TW" altLang="en-US" sz="1800">
              <a:solidFill>
                <a:schemeClr val="tx1"/>
              </a:solidFill>
              <a:latin typeface="Arial" charset="0"/>
              <a:ea typeface="新細明體" charset="-120"/>
            </a:endParaRPr>
          </a:p>
        </p:txBody>
      </p:sp>
      <p:sp>
        <p:nvSpPr>
          <p:cNvPr id="8" name="Oval 7"/>
          <p:cNvSpPr>
            <a:spLocks noChangeArrowheads="1"/>
          </p:cNvSpPr>
          <p:nvPr/>
        </p:nvSpPr>
        <p:spPr bwMode="auto">
          <a:xfrm flipV="1">
            <a:off x="222250" y="5472113"/>
            <a:ext cx="215900" cy="19526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a:spcBef>
                <a:spcPct val="20000"/>
              </a:spcBef>
              <a:buClr>
                <a:srgbClr val="CC0000"/>
              </a:buClr>
              <a:buSzPct val="70000"/>
              <a:buFont typeface="Wingdings" charset="2"/>
              <a:buChar char="p"/>
              <a:defRPr kumimoji="1" sz="2400">
                <a:solidFill>
                  <a:srgbClr val="000066"/>
                </a:solidFill>
                <a:latin typeface="微軟正黑體" charset="-120"/>
                <a:ea typeface="微軟正黑體" charset="-120"/>
                <a:cs typeface="新細明體" charset="-120"/>
              </a:defRPr>
            </a:lvl1pPr>
            <a:lvl2pPr marL="742950" indent="-285750">
              <a:spcBef>
                <a:spcPct val="20000"/>
              </a:spcBef>
              <a:buClr>
                <a:srgbClr val="CC0000"/>
              </a:buClr>
              <a:buSzPct val="70000"/>
              <a:buFont typeface="Wingdings" charset="2"/>
              <a:buChar char="l"/>
              <a:defRPr kumimoji="1" sz="2000">
                <a:solidFill>
                  <a:srgbClr val="663300"/>
                </a:solidFill>
                <a:latin typeface="微軟正黑體" charset="-120"/>
                <a:ea typeface="微軟正黑體" charset="-120"/>
                <a:cs typeface="新細明體" charset="-120"/>
              </a:defRPr>
            </a:lvl2pPr>
            <a:lvl3pPr marL="1143000" indent="-228600">
              <a:spcBef>
                <a:spcPct val="20000"/>
              </a:spcBef>
              <a:buClr>
                <a:srgbClr val="00CC00"/>
              </a:buClr>
              <a:buSzPct val="60000"/>
              <a:buFont typeface="Wingdings" charset="2"/>
              <a:buChar char="u"/>
              <a:defRPr kumimoji="1" sz="2000">
                <a:solidFill>
                  <a:schemeClr val="tx1"/>
                </a:solidFill>
                <a:latin typeface="微軟正黑體" charset="-120"/>
                <a:ea typeface="微軟正黑體" charset="-120"/>
                <a:cs typeface="新細明體" charset="-120"/>
              </a:defRPr>
            </a:lvl3pPr>
            <a:lvl4pPr marL="1600200" indent="-228600">
              <a:spcBef>
                <a:spcPct val="20000"/>
              </a:spcBef>
              <a:buClr>
                <a:schemeClr val="accent2"/>
              </a:buClr>
              <a:buSzPct val="60000"/>
              <a:buFont typeface="Wingdings" charset="2"/>
              <a:buChar char="l"/>
              <a:defRPr kumimoji="1" sz="2000">
                <a:solidFill>
                  <a:schemeClr val="tx1"/>
                </a:solidFill>
                <a:latin typeface="微軟正黑體" charset="-120"/>
                <a:ea typeface="微軟正黑體" charset="-120"/>
                <a:cs typeface="新細明體" charset="-120"/>
              </a:defRPr>
            </a:lvl4pPr>
            <a:lvl5pPr marL="2057400" indent="-228600">
              <a:spcBef>
                <a:spcPct val="20000"/>
              </a:spcBef>
              <a:buChar char="»"/>
              <a:defRPr kumimoji="1" sz="2000">
                <a:solidFill>
                  <a:schemeClr val="tx1"/>
                </a:solidFill>
                <a:latin typeface="微軟正黑體" charset="-120"/>
                <a:ea typeface="微軟正黑體" charset="-120"/>
                <a:cs typeface="新細明體" charset="-120"/>
              </a:defRPr>
            </a:lvl5pPr>
            <a:lvl6pPr marL="25146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6pPr>
            <a:lvl7pPr marL="29718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7pPr>
            <a:lvl8pPr marL="34290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8pPr>
            <a:lvl9pPr marL="38862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9pPr>
          </a:lstStyle>
          <a:p>
            <a:pPr eaLnBrk="1" hangingPunct="1">
              <a:spcBef>
                <a:spcPct val="0"/>
              </a:spcBef>
              <a:buClrTx/>
              <a:buSzTx/>
              <a:buFontTx/>
              <a:buNone/>
              <a:defRPr/>
            </a:pPr>
            <a:endParaRPr lang="zh-TW" altLang="en-US" sz="1800">
              <a:solidFill>
                <a:schemeClr val="tx1"/>
              </a:solidFill>
              <a:latin typeface="Arial" charset="0"/>
              <a:ea typeface="新細明體" charset="-120"/>
            </a:endParaRPr>
          </a:p>
        </p:txBody>
      </p:sp>
      <p:sp>
        <p:nvSpPr>
          <p:cNvPr id="9" name="Oval 8"/>
          <p:cNvSpPr>
            <a:spLocks noChangeArrowheads="1"/>
          </p:cNvSpPr>
          <p:nvPr/>
        </p:nvSpPr>
        <p:spPr bwMode="auto">
          <a:xfrm flipV="1">
            <a:off x="231775" y="4951413"/>
            <a:ext cx="215900" cy="195262"/>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a:spcBef>
                <a:spcPct val="20000"/>
              </a:spcBef>
              <a:buClr>
                <a:srgbClr val="CC0000"/>
              </a:buClr>
              <a:buSzPct val="70000"/>
              <a:buFont typeface="Wingdings" charset="2"/>
              <a:buChar char="p"/>
              <a:defRPr kumimoji="1" sz="2400">
                <a:solidFill>
                  <a:srgbClr val="000066"/>
                </a:solidFill>
                <a:latin typeface="微軟正黑體" charset="-120"/>
                <a:ea typeface="微軟正黑體" charset="-120"/>
                <a:cs typeface="新細明體" charset="-120"/>
              </a:defRPr>
            </a:lvl1pPr>
            <a:lvl2pPr marL="742950" indent="-285750">
              <a:spcBef>
                <a:spcPct val="20000"/>
              </a:spcBef>
              <a:buClr>
                <a:srgbClr val="CC0000"/>
              </a:buClr>
              <a:buSzPct val="70000"/>
              <a:buFont typeface="Wingdings" charset="2"/>
              <a:buChar char="l"/>
              <a:defRPr kumimoji="1" sz="2000">
                <a:solidFill>
                  <a:srgbClr val="663300"/>
                </a:solidFill>
                <a:latin typeface="微軟正黑體" charset="-120"/>
                <a:ea typeface="微軟正黑體" charset="-120"/>
                <a:cs typeface="新細明體" charset="-120"/>
              </a:defRPr>
            </a:lvl2pPr>
            <a:lvl3pPr marL="1143000" indent="-228600">
              <a:spcBef>
                <a:spcPct val="20000"/>
              </a:spcBef>
              <a:buClr>
                <a:srgbClr val="00CC00"/>
              </a:buClr>
              <a:buSzPct val="60000"/>
              <a:buFont typeface="Wingdings" charset="2"/>
              <a:buChar char="u"/>
              <a:defRPr kumimoji="1" sz="2000">
                <a:solidFill>
                  <a:schemeClr val="tx1"/>
                </a:solidFill>
                <a:latin typeface="微軟正黑體" charset="-120"/>
                <a:ea typeface="微軟正黑體" charset="-120"/>
                <a:cs typeface="新細明體" charset="-120"/>
              </a:defRPr>
            </a:lvl3pPr>
            <a:lvl4pPr marL="1600200" indent="-228600">
              <a:spcBef>
                <a:spcPct val="20000"/>
              </a:spcBef>
              <a:buClr>
                <a:schemeClr val="accent2"/>
              </a:buClr>
              <a:buSzPct val="60000"/>
              <a:buFont typeface="Wingdings" charset="2"/>
              <a:buChar char="l"/>
              <a:defRPr kumimoji="1" sz="2000">
                <a:solidFill>
                  <a:schemeClr val="tx1"/>
                </a:solidFill>
                <a:latin typeface="微軟正黑體" charset="-120"/>
                <a:ea typeface="微軟正黑體" charset="-120"/>
                <a:cs typeface="新細明體" charset="-120"/>
              </a:defRPr>
            </a:lvl4pPr>
            <a:lvl5pPr marL="2057400" indent="-228600">
              <a:spcBef>
                <a:spcPct val="20000"/>
              </a:spcBef>
              <a:buChar char="»"/>
              <a:defRPr kumimoji="1" sz="2000">
                <a:solidFill>
                  <a:schemeClr val="tx1"/>
                </a:solidFill>
                <a:latin typeface="微軟正黑體" charset="-120"/>
                <a:ea typeface="微軟正黑體" charset="-120"/>
                <a:cs typeface="新細明體" charset="-120"/>
              </a:defRPr>
            </a:lvl5pPr>
            <a:lvl6pPr marL="25146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6pPr>
            <a:lvl7pPr marL="29718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7pPr>
            <a:lvl8pPr marL="34290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8pPr>
            <a:lvl9pPr marL="38862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9pPr>
          </a:lstStyle>
          <a:p>
            <a:pPr eaLnBrk="1" hangingPunct="1">
              <a:spcBef>
                <a:spcPct val="0"/>
              </a:spcBef>
              <a:buClrTx/>
              <a:buSzTx/>
              <a:buFontTx/>
              <a:buNone/>
              <a:defRPr/>
            </a:pPr>
            <a:endParaRPr lang="zh-TW" altLang="en-US" sz="1800">
              <a:solidFill>
                <a:schemeClr val="tx1"/>
              </a:solidFill>
              <a:latin typeface="Arial" charset="0"/>
              <a:ea typeface="新細明體"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528" y="1425671"/>
            <a:ext cx="5090359" cy="5203729"/>
          </a:xfrm>
          <a:prstGeom prst="rect">
            <a:avLst/>
          </a:prstGeom>
        </p:spPr>
      </p:pic>
      <p:sp>
        <p:nvSpPr>
          <p:cNvPr id="11" name="投影片編號版面配置區 3">
            <a:extLst>
              <a:ext uri="{FF2B5EF4-FFF2-40B4-BE49-F238E27FC236}">
                <a16:creationId xmlns:a16="http://schemas.microsoft.com/office/drawing/2014/main" id="{A1965DF3-93AC-2B4C-B3FC-7B769ED47163}"/>
              </a:ext>
            </a:extLst>
          </p:cNvPr>
          <p:cNvSpPr>
            <a:spLocks noGrp="1"/>
          </p:cNvSpPr>
          <p:nvPr>
            <p:ph type="sldNum" sz="quarter" idx="12"/>
          </p:nvPr>
        </p:nvSpPr>
        <p:spPr>
          <a:xfrm>
            <a:off x="6858000" y="6245225"/>
            <a:ext cx="2133600" cy="476250"/>
          </a:xfrm>
        </p:spPr>
        <p:txBody>
          <a:bodyPr/>
          <a:lstStyle/>
          <a:p>
            <a:pPr>
              <a:defRPr/>
            </a:pPr>
            <a:fld id="{A3118C38-2D54-485E-800D-7E711A003A40}" type="slidenum">
              <a:rPr lang="en-US" altLang="zh-TW" smtClean="0">
                <a:solidFill>
                  <a:srgbClr val="000000"/>
                </a:solidFill>
              </a:rPr>
              <a:pPr>
                <a:defRPr/>
              </a:pPr>
              <a:t>29</a:t>
            </a:fld>
            <a:endParaRPr lang="en-US" altLang="zh-TW">
              <a:solidFill>
                <a:srgbClr val="000000"/>
              </a:solidFill>
            </a:endParaRPr>
          </a:p>
        </p:txBody>
      </p:sp>
    </p:spTree>
    <p:extLst>
      <p:ext uri="{BB962C8B-B14F-4D97-AF65-F5344CB8AC3E}">
        <p14:creationId xmlns:p14="http://schemas.microsoft.com/office/powerpoint/2010/main" val="2760221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3</a:t>
            </a:fld>
            <a:endParaRPr lang="en-US" altLang="zh-TW">
              <a:solidFill>
                <a:srgbClr val="000000"/>
              </a:solidFill>
            </a:endParaRPr>
          </a:p>
        </p:txBody>
      </p:sp>
      <p:graphicFrame>
        <p:nvGraphicFramePr>
          <p:cNvPr id="8" name="資料庫圖表 7"/>
          <p:cNvGraphicFramePr/>
          <p:nvPr>
            <p:extLst>
              <p:ext uri="{D42A27DB-BD31-4B8C-83A1-F6EECF244321}">
                <p14:modId xmlns:p14="http://schemas.microsoft.com/office/powerpoint/2010/main" val="2679533456"/>
              </p:ext>
            </p:extLst>
          </p:nvPr>
        </p:nvGraphicFramePr>
        <p:xfrm>
          <a:off x="1447800" y="1138408"/>
          <a:ext cx="5638800" cy="3851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矩形 8"/>
          <p:cNvSpPr/>
          <p:nvPr/>
        </p:nvSpPr>
        <p:spPr>
          <a:xfrm>
            <a:off x="2393438" y="1295400"/>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1</a:t>
            </a:r>
            <a:endParaRPr lang="zh-TW" altLang="en-US" sz="4800" b="1" cap="none" spc="0" dirty="0">
              <a:ln w="22225">
                <a:solidFill>
                  <a:schemeClr val="accent2"/>
                </a:solidFill>
                <a:prstDash val="solid"/>
              </a:ln>
              <a:solidFill>
                <a:schemeClr val="accent3"/>
              </a:solidFill>
              <a:effectLst/>
            </a:endParaRPr>
          </a:p>
        </p:txBody>
      </p:sp>
      <p:pic>
        <p:nvPicPr>
          <p:cNvPr id="10" name="圖片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0731" y="3606800"/>
            <a:ext cx="34131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22470" y="2290517"/>
            <a:ext cx="2638425" cy="24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35488" y="4737100"/>
            <a:ext cx="4157249"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2327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30</a:t>
            </a:fld>
            <a:endParaRPr lang="en-US" altLang="zh-TW">
              <a:solidFill>
                <a:srgbClr val="000000"/>
              </a:solidFill>
            </a:endParaRPr>
          </a:p>
        </p:txBody>
      </p:sp>
      <p:graphicFrame>
        <p:nvGraphicFramePr>
          <p:cNvPr id="8" name="資料庫圖表 7"/>
          <p:cNvGraphicFramePr/>
          <p:nvPr>
            <p:extLst>
              <p:ext uri="{D42A27DB-BD31-4B8C-83A1-F6EECF244321}">
                <p14:modId xmlns:p14="http://schemas.microsoft.com/office/powerpoint/2010/main" val="3195602103"/>
              </p:ext>
            </p:extLst>
          </p:nvPr>
        </p:nvGraphicFramePr>
        <p:xfrm>
          <a:off x="1447800" y="1138408"/>
          <a:ext cx="5638800" cy="3851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矩形 8"/>
          <p:cNvSpPr/>
          <p:nvPr/>
        </p:nvSpPr>
        <p:spPr>
          <a:xfrm>
            <a:off x="2393438" y="1295400"/>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3</a:t>
            </a:r>
            <a:endParaRPr lang="zh-TW" altLang="en-US" sz="4800" b="1" cap="none" spc="0" dirty="0">
              <a:ln w="22225">
                <a:solidFill>
                  <a:schemeClr val="accent2"/>
                </a:solidFill>
                <a:prstDash val="solid"/>
              </a:ln>
              <a:solidFill>
                <a:schemeClr val="accent3"/>
              </a:solidFill>
              <a:effectLst/>
            </a:endParaRPr>
          </a:p>
        </p:txBody>
      </p:sp>
      <p:pic>
        <p:nvPicPr>
          <p:cNvPr id="13" name="圖片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4849" y="2231903"/>
            <a:ext cx="6653213"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6"/>
          <p:cNvSpPr txBox="1">
            <a:spLocks noChangeArrowheads="1"/>
          </p:cNvSpPr>
          <p:nvPr/>
        </p:nvSpPr>
        <p:spPr bwMode="auto">
          <a:xfrm>
            <a:off x="4289192" y="3740317"/>
            <a:ext cx="3124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3200" b="1" dirty="0">
                <a:solidFill>
                  <a:schemeClr val="tx1"/>
                </a:solidFill>
              </a:rPr>
              <a:t>輻射只有用在 核電跟醫療嗎？</a:t>
            </a:r>
          </a:p>
        </p:txBody>
      </p:sp>
      <p:pic>
        <p:nvPicPr>
          <p:cNvPr id="15" name="圖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9192" y="4987817"/>
            <a:ext cx="1846167" cy="982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圖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2858" y="4826021"/>
            <a:ext cx="1412329" cy="939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9340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1"/>
          <p:cNvSpPr>
            <a:spLocks noGrp="1"/>
          </p:cNvSpPr>
          <p:nvPr>
            <p:ph type="title"/>
          </p:nvPr>
        </p:nvSpPr>
        <p:spPr/>
        <p:txBody>
          <a:bodyPr/>
          <a:lstStyle/>
          <a:p>
            <a:r>
              <a:rPr lang="zh-TW" altLang="en-US"/>
              <a:t>其實，輻射的民生應用範圍很廣</a:t>
            </a:r>
            <a:r>
              <a:rPr lang="is-IS" altLang="zh-TW"/>
              <a:t>…</a:t>
            </a:r>
            <a:endParaRPr lang="zh-TW" altLang="en-US"/>
          </a:p>
        </p:txBody>
      </p:sp>
      <p:sp>
        <p:nvSpPr>
          <p:cNvPr id="62467" name="內容版面配置區 2"/>
          <p:cNvSpPr>
            <a:spLocks noGrp="1"/>
          </p:cNvSpPr>
          <p:nvPr>
            <p:ph idx="1"/>
          </p:nvPr>
        </p:nvSpPr>
        <p:spPr>
          <a:xfrm>
            <a:off x="611188" y="1600200"/>
            <a:ext cx="7848600" cy="4352925"/>
          </a:xfrm>
        </p:spPr>
        <p:txBody>
          <a:bodyPr/>
          <a:lstStyle/>
          <a:p>
            <a:r>
              <a:rPr lang="zh-TW" altLang="en-US" dirty="0"/>
              <a:t>除了醫療與核能發電</a:t>
            </a:r>
            <a:r>
              <a:rPr lang="en-US" altLang="zh-TW" dirty="0"/>
              <a:t>(</a:t>
            </a:r>
            <a:r>
              <a:rPr lang="zh-TW" altLang="en-US" dirty="0"/>
              <a:t>屬於工業</a:t>
            </a:r>
            <a:r>
              <a:rPr lang="en-US" altLang="zh-TW" dirty="0"/>
              <a:t>)</a:t>
            </a:r>
            <a:r>
              <a:rPr lang="zh-TW" altLang="en-US" dirty="0"/>
              <a:t>，在以下這些領域，也都有輻射的使用。</a:t>
            </a:r>
          </a:p>
        </p:txBody>
      </p:sp>
      <p:sp>
        <p:nvSpPr>
          <p:cNvPr id="2" name="投影片編號版面配置區 1">
            <a:extLst>
              <a:ext uri="{FF2B5EF4-FFF2-40B4-BE49-F238E27FC236}">
                <a16:creationId xmlns:a16="http://schemas.microsoft.com/office/drawing/2014/main" id="{26E3EA3C-FBC2-4446-AF84-2C6976297240}"/>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31</a:t>
            </a:fld>
            <a:endParaRPr lang="en-US" altLang="zh-TW">
              <a:solidFill>
                <a:srgbClr val="000000"/>
              </a:solidFill>
            </a:endParaRPr>
          </a:p>
        </p:txBody>
      </p:sp>
      <p:sp>
        <p:nvSpPr>
          <p:cNvPr id="5" name="六邊形 4"/>
          <p:cNvSpPr/>
          <p:nvPr/>
        </p:nvSpPr>
        <p:spPr bwMode="auto">
          <a:xfrm>
            <a:off x="1257236" y="4179205"/>
            <a:ext cx="1905000" cy="1524000"/>
          </a:xfrm>
          <a:prstGeom prst="hexagon">
            <a:avLst/>
          </a:prstGeom>
          <a:solidFill>
            <a:srgbClr val="FFC000"/>
          </a:solidFill>
          <a:ln w="127000" cap="flat" cmpd="tri"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國土</a:t>
            </a:r>
            <a:endParaRPr kumimoji="1" lang="en-US" altLang="zh-TW"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安全</a:t>
            </a:r>
          </a:p>
        </p:txBody>
      </p:sp>
      <p:sp>
        <p:nvSpPr>
          <p:cNvPr id="9" name="六邊形 8"/>
          <p:cNvSpPr/>
          <p:nvPr/>
        </p:nvSpPr>
        <p:spPr bwMode="auto">
          <a:xfrm>
            <a:off x="2895600" y="3376375"/>
            <a:ext cx="1905000" cy="1524000"/>
          </a:xfrm>
          <a:prstGeom prst="hexagon">
            <a:avLst/>
          </a:prstGeom>
          <a:solidFill>
            <a:srgbClr val="66CCFF"/>
          </a:solidFill>
          <a:ln w="127000" cap="flat" cmpd="tri"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醫療</a:t>
            </a:r>
          </a:p>
        </p:txBody>
      </p:sp>
      <p:sp>
        <p:nvSpPr>
          <p:cNvPr id="10" name="六邊形 9"/>
          <p:cNvSpPr/>
          <p:nvPr/>
        </p:nvSpPr>
        <p:spPr bwMode="auto">
          <a:xfrm>
            <a:off x="4572000" y="2579005"/>
            <a:ext cx="1905000" cy="1524000"/>
          </a:xfrm>
          <a:prstGeom prst="hexagon">
            <a:avLst/>
          </a:prstGeom>
          <a:solidFill>
            <a:schemeClr val="accent6">
              <a:lumMod val="20000"/>
              <a:lumOff val="80000"/>
            </a:schemeClr>
          </a:solidFill>
          <a:ln w="127000" cap="flat" cmpd="tri"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科學</a:t>
            </a:r>
          </a:p>
        </p:txBody>
      </p:sp>
      <p:sp>
        <p:nvSpPr>
          <p:cNvPr id="11" name="六邊形 10"/>
          <p:cNvSpPr/>
          <p:nvPr/>
        </p:nvSpPr>
        <p:spPr bwMode="auto">
          <a:xfrm>
            <a:off x="4533900" y="4218195"/>
            <a:ext cx="1905000" cy="1524000"/>
          </a:xfrm>
          <a:prstGeom prst="hexagon">
            <a:avLst/>
          </a:prstGeom>
          <a:solidFill>
            <a:srgbClr val="9EFFAC"/>
          </a:solidFill>
          <a:ln w="127000" cap="flat" cmpd="tri"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農業</a:t>
            </a:r>
          </a:p>
        </p:txBody>
      </p:sp>
      <p:sp>
        <p:nvSpPr>
          <p:cNvPr id="12" name="六邊形 11"/>
          <p:cNvSpPr/>
          <p:nvPr/>
        </p:nvSpPr>
        <p:spPr bwMode="auto">
          <a:xfrm>
            <a:off x="2898648" y="5047345"/>
            <a:ext cx="1905000" cy="1524000"/>
          </a:xfrm>
          <a:prstGeom prst="hexagon">
            <a:avLst/>
          </a:prstGeom>
          <a:solidFill>
            <a:srgbClr val="FF9966"/>
          </a:solidFill>
          <a:ln w="127000" cap="flat" cmpd="tri"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工業</a:t>
            </a:r>
          </a:p>
        </p:txBody>
      </p:sp>
      <p:sp>
        <p:nvSpPr>
          <p:cNvPr id="13" name="六邊形 12"/>
          <p:cNvSpPr/>
          <p:nvPr/>
        </p:nvSpPr>
        <p:spPr bwMode="auto">
          <a:xfrm>
            <a:off x="6172200" y="5006993"/>
            <a:ext cx="1905000" cy="1524000"/>
          </a:xfrm>
          <a:prstGeom prst="hexagon">
            <a:avLst/>
          </a:prstGeom>
          <a:solidFill>
            <a:srgbClr val="FFF0C1"/>
          </a:solidFill>
          <a:ln w="127000" cap="flat" cmpd="tri"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消費</a:t>
            </a:r>
            <a:endParaRPr kumimoji="1" lang="en-US" altLang="zh-TW"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產品</a:t>
            </a:r>
          </a:p>
        </p:txBody>
      </p:sp>
    </p:spTree>
    <p:extLst>
      <p:ext uri="{BB962C8B-B14F-4D97-AF65-F5344CB8AC3E}">
        <p14:creationId xmlns:p14="http://schemas.microsoft.com/office/powerpoint/2010/main" val="1078878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p:txBody>
          <a:bodyPr/>
          <a:lstStyle/>
          <a:p>
            <a:r>
              <a:rPr lang="zh-TW" altLang="en-US"/>
              <a:t>醫療應用</a:t>
            </a:r>
            <a:r>
              <a:rPr lang="en-US" altLang="zh-TW"/>
              <a:t>-</a:t>
            </a:r>
            <a:r>
              <a:rPr lang="zh-TW" altLang="en-US">
                <a:solidFill>
                  <a:srgbClr val="C00000"/>
                </a:solidFill>
              </a:rPr>
              <a:t>放射診斷</a:t>
            </a:r>
          </a:p>
        </p:txBody>
      </p:sp>
      <p:sp>
        <p:nvSpPr>
          <p:cNvPr id="63491" name="內容版面配置區 2"/>
          <p:cNvSpPr>
            <a:spLocks noGrp="1"/>
          </p:cNvSpPr>
          <p:nvPr>
            <p:ph idx="1"/>
          </p:nvPr>
        </p:nvSpPr>
        <p:spPr>
          <a:xfrm>
            <a:off x="457200" y="1600200"/>
            <a:ext cx="5924550" cy="4525963"/>
          </a:xfrm>
        </p:spPr>
        <p:txBody>
          <a:bodyPr/>
          <a:lstStyle/>
          <a:p>
            <a:r>
              <a:rPr lang="zh-TW" altLang="en-US"/>
              <a:t>利用輻射穿透人體，得到身體構造的影像，以進行疾病診斷。</a:t>
            </a:r>
          </a:p>
          <a:p>
            <a:endParaRPr lang="zh-TW" altLang="en-US"/>
          </a:p>
        </p:txBody>
      </p:sp>
      <p:pic>
        <p:nvPicPr>
          <p:cNvPr id="5" name="Picture 6"/>
          <p:cNvPicPr>
            <a:picLocks noChangeAspect="1" noChangeArrowheads="1"/>
          </p:cNvPicPr>
          <p:nvPr/>
        </p:nvPicPr>
        <p:blipFill>
          <a:blip r:embed="rId3"/>
          <a:srcRect/>
          <a:stretch>
            <a:fillRect/>
          </a:stretch>
        </p:blipFill>
        <p:spPr bwMode="auto">
          <a:xfrm>
            <a:off x="228600" y="2597150"/>
            <a:ext cx="3052763" cy="40719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文字方塊 33"/>
          <p:cNvSpPr txBox="1">
            <a:spLocks noChangeArrowheads="1"/>
          </p:cNvSpPr>
          <p:nvPr/>
        </p:nvSpPr>
        <p:spPr bwMode="auto">
          <a:xfrm>
            <a:off x="1828800" y="6337300"/>
            <a:ext cx="1789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b="1">
                <a:solidFill>
                  <a:schemeClr val="bg1"/>
                </a:solidFill>
              </a:rPr>
              <a:t>診斷型</a:t>
            </a:r>
            <a:r>
              <a:rPr lang="en-US" altLang="zh-TW" sz="1800" b="1">
                <a:solidFill>
                  <a:schemeClr val="bg1"/>
                </a:solidFill>
              </a:rPr>
              <a:t>X</a:t>
            </a:r>
            <a:r>
              <a:rPr lang="zh-TW" altLang="en-US" sz="1800" b="1">
                <a:solidFill>
                  <a:schemeClr val="bg1"/>
                </a:solidFill>
              </a:rPr>
              <a:t>光機</a:t>
            </a:r>
          </a:p>
        </p:txBody>
      </p:sp>
      <p:sp>
        <p:nvSpPr>
          <p:cNvPr id="63495" name="矩形 20"/>
          <p:cNvSpPr>
            <a:spLocks noChangeArrowheads="1"/>
          </p:cNvSpPr>
          <p:nvPr/>
        </p:nvSpPr>
        <p:spPr bwMode="auto">
          <a:xfrm>
            <a:off x="152400" y="6621463"/>
            <a:ext cx="45513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a:solidFill>
                  <a:schemeClr val="tx1"/>
                </a:solidFill>
              </a:rPr>
              <a:t>圖片來源：</a:t>
            </a:r>
            <a:r>
              <a:rPr lang="en-US" altLang="zh-TW" sz="1000">
                <a:solidFill>
                  <a:schemeClr val="tx1"/>
                </a:solidFill>
                <a:hlinkClick r:id="rId4"/>
              </a:rPr>
              <a:t> </a:t>
            </a:r>
            <a:r>
              <a:rPr lang="zh-TW" altLang="en-US" sz="1000">
                <a:solidFill>
                  <a:schemeClr val="tx1"/>
                </a:solidFill>
                <a:hlinkClick r:id="rId4"/>
              </a:rPr>
              <a:t>台大醫院、林口長庚醫院、</a:t>
            </a:r>
            <a:r>
              <a:rPr lang="en-US" altLang="zh-TW" sz="1000">
                <a:solidFill>
                  <a:schemeClr val="tx1"/>
                </a:solidFill>
                <a:hlinkClick r:id="rId5"/>
              </a:rPr>
              <a:t>ewstfrancisinternship.weebly.com</a:t>
            </a:r>
            <a:endParaRPr lang="en-US" altLang="zh-TW" sz="1000">
              <a:solidFill>
                <a:schemeClr val="tx1"/>
              </a:solidFill>
            </a:endParaRPr>
          </a:p>
        </p:txBody>
      </p:sp>
      <p:pic>
        <p:nvPicPr>
          <p:cNvPr id="63496" name="圖片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65500" y="3116263"/>
            <a:ext cx="43449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圖片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1524000"/>
            <a:ext cx="23050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文字方塊 33"/>
          <p:cNvSpPr txBox="1">
            <a:spLocks noChangeArrowheads="1"/>
          </p:cNvSpPr>
          <p:nvPr/>
        </p:nvSpPr>
        <p:spPr bwMode="auto">
          <a:xfrm>
            <a:off x="7354888" y="3169713"/>
            <a:ext cx="1789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b="1" dirty="0">
                <a:solidFill>
                  <a:schemeClr val="bg1"/>
                </a:solidFill>
              </a:rPr>
              <a:t>牙科型</a:t>
            </a:r>
            <a:r>
              <a:rPr lang="en-US" altLang="zh-TW" sz="1800" b="1" dirty="0">
                <a:solidFill>
                  <a:schemeClr val="bg1"/>
                </a:solidFill>
              </a:rPr>
              <a:t>X</a:t>
            </a:r>
            <a:r>
              <a:rPr lang="zh-TW" altLang="en-US" sz="1800" b="1" dirty="0">
                <a:solidFill>
                  <a:schemeClr val="bg1"/>
                </a:solidFill>
              </a:rPr>
              <a:t>光機</a:t>
            </a:r>
          </a:p>
        </p:txBody>
      </p:sp>
      <p:sp>
        <p:nvSpPr>
          <p:cNvPr id="63499" name="文字方塊 24"/>
          <p:cNvSpPr txBox="1">
            <a:spLocks noChangeArrowheads="1"/>
          </p:cNvSpPr>
          <p:nvPr/>
        </p:nvSpPr>
        <p:spPr bwMode="auto">
          <a:xfrm>
            <a:off x="3376613" y="2719388"/>
            <a:ext cx="1827212" cy="369887"/>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放射診斷示意圖</a:t>
            </a:r>
          </a:p>
        </p:txBody>
      </p:sp>
      <p:sp>
        <p:nvSpPr>
          <p:cNvPr id="63500" name="文字方塊 25"/>
          <p:cNvSpPr txBox="1">
            <a:spLocks noChangeArrowheads="1"/>
          </p:cNvSpPr>
          <p:nvPr/>
        </p:nvSpPr>
        <p:spPr bwMode="auto">
          <a:xfrm>
            <a:off x="6731000" y="5683250"/>
            <a:ext cx="2325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en-US" altLang="zh-TW" sz="1800">
                <a:solidFill>
                  <a:schemeClr val="tx1"/>
                </a:solidFill>
              </a:rPr>
              <a:t>X</a:t>
            </a:r>
            <a:r>
              <a:rPr lang="zh-TW" altLang="en-US" sz="1800">
                <a:solidFill>
                  <a:schemeClr val="tx1"/>
                </a:solidFill>
              </a:rPr>
              <a:t>光片</a:t>
            </a:r>
            <a:r>
              <a:rPr lang="en-US" altLang="zh-TW" sz="1800">
                <a:solidFill>
                  <a:schemeClr val="tx1"/>
                </a:solidFill>
              </a:rPr>
              <a:t>(X</a:t>
            </a:r>
            <a:r>
              <a:rPr lang="zh-TW" altLang="en-US" sz="1800">
                <a:solidFill>
                  <a:schemeClr val="tx1"/>
                </a:solidFill>
              </a:rPr>
              <a:t>光接受器</a:t>
            </a:r>
            <a:r>
              <a:rPr lang="en-US" altLang="zh-TW" sz="1800">
                <a:solidFill>
                  <a:schemeClr val="tx1"/>
                </a:solidFill>
              </a:rPr>
              <a:t>)</a:t>
            </a:r>
            <a:endParaRPr lang="zh-TW" altLang="en-US" sz="1800">
              <a:solidFill>
                <a:schemeClr val="tx1"/>
              </a:solidFill>
            </a:endParaRPr>
          </a:p>
        </p:txBody>
      </p:sp>
      <p:cxnSp>
        <p:nvCxnSpPr>
          <p:cNvPr id="28" name="直線箭頭接點 27"/>
          <p:cNvCxnSpPr>
            <a:cxnSpLocks noChangeShapeType="1"/>
          </p:cNvCxnSpPr>
          <p:nvPr/>
        </p:nvCxnSpPr>
        <p:spPr bwMode="auto">
          <a:xfrm flipH="1">
            <a:off x="6180138" y="5867400"/>
            <a:ext cx="593725" cy="0"/>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文字方塊 28"/>
          <p:cNvSpPr txBox="1"/>
          <p:nvPr/>
        </p:nvSpPr>
        <p:spPr>
          <a:xfrm>
            <a:off x="3378200" y="4094163"/>
            <a:ext cx="923925" cy="369887"/>
          </a:xfrm>
          <a:prstGeom prst="rect">
            <a:avLst/>
          </a:prstGeom>
          <a:noFill/>
        </p:spPr>
        <p:txBody>
          <a:bodyPr>
            <a:spAutoFit/>
          </a:bodyPr>
          <a:lstStyle/>
          <a:p>
            <a:pPr>
              <a:defRPr/>
            </a:pPr>
            <a:r>
              <a:rPr lang="en-US" altLang="zh-TW" dirty="0">
                <a:latin typeface="+mj-ea"/>
                <a:ea typeface="+mj-ea"/>
              </a:rPr>
              <a:t>X</a:t>
            </a:r>
            <a:r>
              <a:rPr lang="zh-TW" altLang="en-US" dirty="0">
                <a:latin typeface="+mj-ea"/>
                <a:ea typeface="+mj-ea"/>
              </a:rPr>
              <a:t>光機</a:t>
            </a:r>
          </a:p>
        </p:txBody>
      </p:sp>
      <p:sp>
        <p:nvSpPr>
          <p:cNvPr id="30" name="文字方塊 29"/>
          <p:cNvSpPr txBox="1"/>
          <p:nvPr/>
        </p:nvSpPr>
        <p:spPr>
          <a:xfrm>
            <a:off x="4791075" y="4953000"/>
            <a:ext cx="923925" cy="369888"/>
          </a:xfrm>
          <a:prstGeom prst="rect">
            <a:avLst/>
          </a:prstGeom>
          <a:noFill/>
        </p:spPr>
        <p:txBody>
          <a:bodyPr>
            <a:spAutoFit/>
          </a:bodyPr>
          <a:lstStyle/>
          <a:p>
            <a:pPr>
              <a:defRPr/>
            </a:pPr>
            <a:r>
              <a:rPr lang="en-US" altLang="zh-TW" dirty="0">
                <a:latin typeface="+mj-ea"/>
                <a:ea typeface="+mj-ea"/>
              </a:rPr>
              <a:t>X</a:t>
            </a:r>
            <a:r>
              <a:rPr lang="zh-TW" altLang="en-US" dirty="0">
                <a:latin typeface="+mj-ea"/>
                <a:ea typeface="+mj-ea"/>
              </a:rPr>
              <a:t>光</a:t>
            </a:r>
          </a:p>
        </p:txBody>
      </p:sp>
      <p:cxnSp>
        <p:nvCxnSpPr>
          <p:cNvPr id="31" name="直線箭頭接點 30"/>
          <p:cNvCxnSpPr>
            <a:cxnSpLocks noChangeShapeType="1"/>
          </p:cNvCxnSpPr>
          <p:nvPr/>
        </p:nvCxnSpPr>
        <p:spPr bwMode="auto">
          <a:xfrm flipH="1">
            <a:off x="4648200" y="5148263"/>
            <a:ext cx="220663" cy="0"/>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直線箭頭接點 33"/>
          <p:cNvCxnSpPr>
            <a:cxnSpLocks noChangeShapeType="1"/>
          </p:cNvCxnSpPr>
          <p:nvPr/>
        </p:nvCxnSpPr>
        <p:spPr bwMode="auto">
          <a:xfrm>
            <a:off x="3786188" y="4432300"/>
            <a:ext cx="223837" cy="155575"/>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投影片編號版面配置區 1">
            <a:extLst>
              <a:ext uri="{FF2B5EF4-FFF2-40B4-BE49-F238E27FC236}">
                <a16:creationId xmlns:a16="http://schemas.microsoft.com/office/drawing/2014/main" id="{3DAC545B-FA45-CF42-9CE1-AF2CA310274F}"/>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32</a:t>
            </a:fld>
            <a:endParaRPr lang="en-US" altLang="zh-TW">
              <a:solidFill>
                <a:srgbClr val="000000"/>
              </a:solidFill>
            </a:endParaRPr>
          </a:p>
        </p:txBody>
      </p:sp>
    </p:spTree>
    <p:extLst>
      <p:ext uri="{BB962C8B-B14F-4D97-AF65-F5344CB8AC3E}">
        <p14:creationId xmlns:p14="http://schemas.microsoft.com/office/powerpoint/2010/main" val="186410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p:txBody>
          <a:bodyPr/>
          <a:lstStyle/>
          <a:p>
            <a:r>
              <a:rPr lang="zh-TW" altLang="en-US"/>
              <a:t>醫療應用</a:t>
            </a:r>
            <a:r>
              <a:rPr lang="en-US" altLang="zh-TW"/>
              <a:t>-</a:t>
            </a:r>
            <a:r>
              <a:rPr lang="zh-TW" altLang="en-US">
                <a:solidFill>
                  <a:srgbClr val="C00000"/>
                </a:solidFill>
              </a:rPr>
              <a:t>放射治療</a:t>
            </a:r>
          </a:p>
        </p:txBody>
      </p:sp>
      <p:sp>
        <p:nvSpPr>
          <p:cNvPr id="65539" name="內容版面配置區 2"/>
          <p:cNvSpPr>
            <a:spLocks noGrp="1"/>
          </p:cNvSpPr>
          <p:nvPr>
            <p:ph idx="1"/>
          </p:nvPr>
        </p:nvSpPr>
        <p:spPr>
          <a:xfrm>
            <a:off x="457200" y="1447800"/>
            <a:ext cx="2971800" cy="4286250"/>
          </a:xfrm>
        </p:spPr>
        <p:txBody>
          <a:bodyPr/>
          <a:lstStyle/>
          <a:p>
            <a:r>
              <a:rPr lang="zh-TW" altLang="en-US" dirty="0"/>
              <a:t>利用高能輻射，集中照射在腫瘤區域，殺死腫瘤細胞。</a:t>
            </a:r>
            <a:endParaRPr lang="en-US" altLang="zh-TW" dirty="0"/>
          </a:p>
          <a:p>
            <a:endParaRPr lang="zh-TW" altLang="en-US" dirty="0"/>
          </a:p>
        </p:txBody>
      </p:sp>
      <p:sp>
        <p:nvSpPr>
          <p:cNvPr id="65543" name="矩形 6"/>
          <p:cNvSpPr>
            <a:spLocks noChangeArrowheads="1"/>
          </p:cNvSpPr>
          <p:nvPr/>
        </p:nvSpPr>
        <p:spPr bwMode="auto">
          <a:xfrm>
            <a:off x="0" y="6459538"/>
            <a:ext cx="61341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dirty="0">
                <a:solidFill>
                  <a:schemeClr val="tx1"/>
                </a:solidFill>
              </a:rPr>
              <a:t>圖片來源：</a:t>
            </a:r>
            <a:r>
              <a:rPr lang="en-US" altLang="zh-TW" sz="1000" dirty="0">
                <a:solidFill>
                  <a:schemeClr val="tx1"/>
                </a:solidFill>
                <a:hlinkClick r:id="rId3"/>
              </a:rPr>
              <a:t> </a:t>
            </a:r>
            <a:r>
              <a:rPr lang="zh-TW" altLang="en-US" sz="1000" dirty="0">
                <a:solidFill>
                  <a:schemeClr val="tx1"/>
                </a:solidFill>
              </a:rPr>
              <a:t>衛福部屏東醫院網站、</a:t>
            </a:r>
            <a:r>
              <a:rPr lang="en-US" altLang="zh-TW" sz="1000" dirty="0">
                <a:solidFill>
                  <a:schemeClr val="tx1"/>
                </a:solidFill>
                <a:hlinkClick r:id="rId4"/>
              </a:rPr>
              <a:t>news.ltn.com.tw</a:t>
            </a:r>
            <a:r>
              <a:rPr lang="zh-TW" altLang="en-US" sz="1000" dirty="0">
                <a:solidFill>
                  <a:schemeClr val="tx1"/>
                </a:solidFill>
              </a:rPr>
              <a:t>、</a:t>
            </a:r>
            <a:r>
              <a:rPr lang="en-US" altLang="zh-TW" sz="1000" dirty="0">
                <a:solidFill>
                  <a:schemeClr val="tx1"/>
                </a:solidFill>
              </a:rPr>
              <a:t> http://</a:t>
            </a:r>
            <a:r>
              <a:rPr lang="en-US" altLang="zh-TW" sz="1000" dirty="0" err="1">
                <a:solidFill>
                  <a:schemeClr val="tx1"/>
                </a:solidFill>
              </a:rPr>
              <a:t>www.proton-therapy.org</a:t>
            </a:r>
            <a:r>
              <a:rPr lang="en-US" altLang="zh-TW" sz="1000" dirty="0">
                <a:solidFill>
                  <a:schemeClr val="tx1"/>
                </a:solidFill>
              </a:rPr>
              <a:t>/</a:t>
            </a:r>
            <a:r>
              <a:rPr lang="en-US" altLang="zh-TW" sz="1000" dirty="0" err="1">
                <a:solidFill>
                  <a:schemeClr val="tx1"/>
                </a:solidFill>
              </a:rPr>
              <a:t>howit.htm</a:t>
            </a:r>
            <a:endParaRPr lang="en-US" altLang="zh-TW" sz="1000" dirty="0">
              <a:solidFill>
                <a:schemeClr val="tx1"/>
              </a:solidFill>
            </a:endParaRPr>
          </a:p>
        </p:txBody>
      </p:sp>
      <p:pic>
        <p:nvPicPr>
          <p:cNvPr id="8" name="圖片 7"/>
          <p:cNvPicPr>
            <a:picLocks noChangeAspect="1"/>
          </p:cNvPicPr>
          <p:nvPr/>
        </p:nvPicPr>
        <p:blipFill>
          <a:blip r:embed="rId5"/>
          <a:srcRect/>
          <a:stretch>
            <a:fillRect/>
          </a:stretch>
        </p:blipFill>
        <p:spPr bwMode="auto">
          <a:xfrm>
            <a:off x="76200" y="3244849"/>
            <a:ext cx="4536262" cy="32035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Text Box 18"/>
          <p:cNvSpPr txBox="1">
            <a:spLocks noChangeArrowheads="1"/>
          </p:cNvSpPr>
          <p:nvPr/>
        </p:nvSpPr>
        <p:spPr bwMode="auto">
          <a:xfrm>
            <a:off x="65088" y="6107113"/>
            <a:ext cx="2084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50000"/>
              </a:spcBef>
              <a:buClrTx/>
              <a:buSzTx/>
              <a:buFontTx/>
              <a:buNone/>
            </a:pPr>
            <a:r>
              <a:rPr kumimoji="0" lang="zh-TW" altLang="en-US" sz="1800" b="1" dirty="0">
                <a:solidFill>
                  <a:schemeClr val="tx1"/>
                </a:solidFill>
              </a:rPr>
              <a:t>直線加速器</a:t>
            </a:r>
          </a:p>
        </p:txBody>
      </p:sp>
      <p:pic>
        <p:nvPicPr>
          <p:cNvPr id="65546" name="圖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5550" y="1393825"/>
            <a:ext cx="25908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文字方塊 10"/>
          <p:cNvSpPr txBox="1">
            <a:spLocks noChangeArrowheads="1"/>
          </p:cNvSpPr>
          <p:nvPr/>
        </p:nvSpPr>
        <p:spPr bwMode="auto">
          <a:xfrm>
            <a:off x="6122768" y="1393825"/>
            <a:ext cx="1827213" cy="369888"/>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放射治療示意圖</a:t>
            </a:r>
          </a:p>
        </p:txBody>
      </p:sp>
      <p:sp>
        <p:nvSpPr>
          <p:cNvPr id="12" name="文字方塊 11"/>
          <p:cNvSpPr txBox="1"/>
          <p:nvPr/>
        </p:nvSpPr>
        <p:spPr>
          <a:xfrm>
            <a:off x="8334375" y="1958975"/>
            <a:ext cx="809625" cy="646113"/>
          </a:xfrm>
          <a:prstGeom prst="rect">
            <a:avLst/>
          </a:prstGeom>
          <a:noFill/>
        </p:spPr>
        <p:txBody>
          <a:bodyPr>
            <a:spAutoFit/>
          </a:bodyPr>
          <a:lstStyle/>
          <a:p>
            <a:pPr>
              <a:defRPr/>
            </a:pPr>
            <a:r>
              <a:rPr lang="zh-TW" altLang="en-US" dirty="0">
                <a:latin typeface="+mj-ea"/>
                <a:ea typeface="+mj-ea"/>
              </a:rPr>
              <a:t>高能輻射</a:t>
            </a:r>
          </a:p>
        </p:txBody>
      </p:sp>
      <p:cxnSp>
        <p:nvCxnSpPr>
          <p:cNvPr id="13" name="直線箭頭接點 12"/>
          <p:cNvCxnSpPr>
            <a:cxnSpLocks noChangeShapeType="1"/>
          </p:cNvCxnSpPr>
          <p:nvPr/>
        </p:nvCxnSpPr>
        <p:spPr bwMode="auto">
          <a:xfrm flipH="1">
            <a:off x="8161338" y="2133600"/>
            <a:ext cx="220662" cy="0"/>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文字方塊 13"/>
          <p:cNvSpPr txBox="1"/>
          <p:nvPr/>
        </p:nvSpPr>
        <p:spPr>
          <a:xfrm>
            <a:off x="8334375" y="2601913"/>
            <a:ext cx="809625" cy="369887"/>
          </a:xfrm>
          <a:prstGeom prst="rect">
            <a:avLst/>
          </a:prstGeom>
          <a:noFill/>
        </p:spPr>
        <p:txBody>
          <a:bodyPr>
            <a:spAutoFit/>
          </a:bodyPr>
          <a:lstStyle/>
          <a:p>
            <a:pPr>
              <a:defRPr/>
            </a:pPr>
            <a:r>
              <a:rPr lang="zh-TW" altLang="en-US" dirty="0">
                <a:latin typeface="+mj-ea"/>
                <a:ea typeface="+mj-ea"/>
              </a:rPr>
              <a:t>腫瘤</a:t>
            </a:r>
          </a:p>
        </p:txBody>
      </p:sp>
      <p:cxnSp>
        <p:nvCxnSpPr>
          <p:cNvPr id="15" name="直線箭頭接點 14"/>
          <p:cNvCxnSpPr>
            <a:cxnSpLocks noChangeShapeType="1"/>
          </p:cNvCxnSpPr>
          <p:nvPr/>
        </p:nvCxnSpPr>
        <p:spPr bwMode="auto">
          <a:xfrm flipH="1" flipV="1">
            <a:off x="8048625" y="2500313"/>
            <a:ext cx="333375" cy="166687"/>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投影片編號版面配置區 1">
            <a:extLst>
              <a:ext uri="{FF2B5EF4-FFF2-40B4-BE49-F238E27FC236}">
                <a16:creationId xmlns:a16="http://schemas.microsoft.com/office/drawing/2014/main" id="{0533FD39-7689-9845-A8DF-9F0927C36FB9}"/>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33</a:t>
            </a:fld>
            <a:endParaRPr lang="en-US" altLang="zh-TW">
              <a:solidFill>
                <a:srgbClr val="000000"/>
              </a:solidFill>
            </a:endParaRPr>
          </a:p>
        </p:txBody>
      </p:sp>
      <p:pic>
        <p:nvPicPr>
          <p:cNvPr id="3" name="圖片 2"/>
          <p:cNvPicPr>
            <a:picLocks noChangeAspect="1"/>
          </p:cNvPicPr>
          <p:nvPr/>
        </p:nvPicPr>
        <p:blipFill>
          <a:blip r:embed="rId7"/>
          <a:stretch>
            <a:fillRect/>
          </a:stretch>
        </p:blipFill>
        <p:spPr>
          <a:xfrm>
            <a:off x="4623574" y="3120864"/>
            <a:ext cx="4520426" cy="3355654"/>
          </a:xfrm>
          <a:prstGeom prst="rect">
            <a:avLst/>
          </a:prstGeom>
        </p:spPr>
      </p:pic>
      <p:sp>
        <p:nvSpPr>
          <p:cNvPr id="17" name="Text Box 18"/>
          <p:cNvSpPr txBox="1">
            <a:spLocks noChangeArrowheads="1"/>
          </p:cNvSpPr>
          <p:nvPr/>
        </p:nvSpPr>
        <p:spPr bwMode="auto">
          <a:xfrm>
            <a:off x="8147103" y="3309938"/>
            <a:ext cx="99689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50000"/>
              </a:spcBef>
              <a:buClrTx/>
              <a:buSzTx/>
              <a:buFontTx/>
              <a:buNone/>
            </a:pPr>
            <a:r>
              <a:rPr kumimoji="0" lang="zh-TW" altLang="en-US" sz="1800" b="1" dirty="0" smtClean="0">
                <a:solidFill>
                  <a:schemeClr val="tx1"/>
                </a:solidFill>
              </a:rPr>
              <a:t>加馬刀</a:t>
            </a:r>
            <a:endParaRPr kumimoji="0" lang="zh-TW" altLang="en-US" sz="1800" b="1" dirty="0">
              <a:solidFill>
                <a:schemeClr val="tx1"/>
              </a:solidFill>
            </a:endParaRPr>
          </a:p>
        </p:txBody>
      </p:sp>
      <p:pic>
        <p:nvPicPr>
          <p:cNvPr id="5" name="圖片 4"/>
          <p:cNvPicPr>
            <a:picLocks noChangeAspect="1"/>
          </p:cNvPicPr>
          <p:nvPr/>
        </p:nvPicPr>
        <p:blipFill>
          <a:blip r:embed="rId8"/>
          <a:stretch>
            <a:fillRect/>
          </a:stretch>
        </p:blipFill>
        <p:spPr>
          <a:xfrm>
            <a:off x="3343519" y="1447346"/>
            <a:ext cx="2725246" cy="2622729"/>
          </a:xfrm>
          <a:prstGeom prst="rect">
            <a:avLst/>
          </a:prstGeom>
        </p:spPr>
      </p:pic>
      <p:sp>
        <p:nvSpPr>
          <p:cNvPr id="18" name="Text Box 18"/>
          <p:cNvSpPr txBox="1">
            <a:spLocks noChangeArrowheads="1"/>
          </p:cNvSpPr>
          <p:nvPr/>
        </p:nvSpPr>
        <p:spPr bwMode="auto">
          <a:xfrm>
            <a:off x="5137203" y="3630148"/>
            <a:ext cx="996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50000"/>
              </a:spcBef>
              <a:buClrTx/>
              <a:buSzTx/>
              <a:buFontTx/>
              <a:buNone/>
            </a:pPr>
            <a:r>
              <a:rPr kumimoji="0" lang="zh-TW" altLang="en-US" sz="1800" b="1" dirty="0" smtClean="0">
                <a:solidFill>
                  <a:schemeClr val="tx1"/>
                </a:solidFill>
              </a:rPr>
              <a:t>電</a:t>
            </a:r>
            <a:r>
              <a:rPr kumimoji="0" lang="zh-TW" altLang="en-US" sz="1800" b="1" dirty="0">
                <a:solidFill>
                  <a:schemeClr val="tx1"/>
                </a:solidFill>
              </a:rPr>
              <a:t>腦</a:t>
            </a:r>
            <a:r>
              <a:rPr kumimoji="0" lang="zh-TW" altLang="en-US" sz="1800" b="1" dirty="0" smtClean="0">
                <a:solidFill>
                  <a:schemeClr val="tx1"/>
                </a:solidFill>
              </a:rPr>
              <a:t>刀</a:t>
            </a:r>
            <a:endParaRPr kumimoji="0" lang="zh-TW" altLang="en-US" sz="1800" b="1" dirty="0">
              <a:solidFill>
                <a:schemeClr val="tx1"/>
              </a:solidFill>
            </a:endParaRPr>
          </a:p>
        </p:txBody>
      </p:sp>
      <p:sp>
        <p:nvSpPr>
          <p:cNvPr id="10" name="動作按鈕: 影片 9">
            <a:hlinkClick r:id="rId9" action="ppaction://hlinkfile" highlightClick="1"/>
          </p:cNvPr>
          <p:cNvSpPr/>
          <p:nvPr/>
        </p:nvSpPr>
        <p:spPr bwMode="auto">
          <a:xfrm>
            <a:off x="8090694" y="1132681"/>
            <a:ext cx="361950" cy="210344"/>
          </a:xfrm>
          <a:prstGeom prst="actionButtonMovie">
            <a:avLst/>
          </a:prstGeom>
          <a:solidFill>
            <a:schemeClr val="accent1"/>
          </a:solidFill>
          <a:ln w="3175" cap="flat" cmpd="tri" algn="ctr">
            <a:solidFill>
              <a:srgbClr val="A1D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
        <p:nvSpPr>
          <p:cNvPr id="23" name="動作按鈕: 影片 22">
            <a:hlinkClick r:id="rId10" action="ppaction://hlinkfile" highlightClick="1"/>
          </p:cNvPr>
          <p:cNvSpPr/>
          <p:nvPr/>
        </p:nvSpPr>
        <p:spPr bwMode="auto">
          <a:xfrm>
            <a:off x="8534400" y="1139589"/>
            <a:ext cx="361950" cy="210344"/>
          </a:xfrm>
          <a:prstGeom prst="actionButtonMovie">
            <a:avLst/>
          </a:prstGeom>
          <a:solidFill>
            <a:schemeClr val="accent1"/>
          </a:solidFill>
          <a:ln w="3175" cap="flat" cmpd="tri" algn="ctr">
            <a:solidFill>
              <a:srgbClr val="A1D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
        <p:nvSpPr>
          <p:cNvPr id="11" name="文字方塊 10"/>
          <p:cNvSpPr txBox="1"/>
          <p:nvPr/>
        </p:nvSpPr>
        <p:spPr>
          <a:xfrm>
            <a:off x="8040278" y="910507"/>
            <a:ext cx="527845" cy="276999"/>
          </a:xfrm>
          <a:prstGeom prst="rect">
            <a:avLst/>
          </a:prstGeom>
          <a:noFill/>
        </p:spPr>
        <p:txBody>
          <a:bodyPr wrap="square" rtlCol="0">
            <a:spAutoFit/>
          </a:bodyPr>
          <a:lstStyle/>
          <a:p>
            <a:r>
              <a:rPr lang="en-US" altLang="zh-TW" sz="1200" b="1" dirty="0" smtClean="0">
                <a:solidFill>
                  <a:schemeClr val="bg2"/>
                </a:solidFill>
              </a:rPr>
              <a:t>MLC</a:t>
            </a:r>
            <a:endParaRPr lang="zh-TW" altLang="en-US" sz="1200" b="1" dirty="0">
              <a:solidFill>
                <a:schemeClr val="bg2"/>
              </a:solidFill>
            </a:endParaRPr>
          </a:p>
        </p:txBody>
      </p:sp>
      <p:sp>
        <p:nvSpPr>
          <p:cNvPr id="25" name="文字方塊 24"/>
          <p:cNvSpPr txBox="1"/>
          <p:nvPr/>
        </p:nvSpPr>
        <p:spPr>
          <a:xfrm>
            <a:off x="8401344" y="910507"/>
            <a:ext cx="675686" cy="276999"/>
          </a:xfrm>
          <a:prstGeom prst="rect">
            <a:avLst/>
          </a:prstGeom>
          <a:noFill/>
        </p:spPr>
        <p:txBody>
          <a:bodyPr wrap="square" rtlCol="0">
            <a:spAutoFit/>
          </a:bodyPr>
          <a:lstStyle/>
          <a:p>
            <a:r>
              <a:rPr lang="zh-TW" altLang="en-US" sz="1200" b="1" dirty="0">
                <a:solidFill>
                  <a:schemeClr val="bg2"/>
                </a:solidFill>
              </a:rPr>
              <a:t>貝多芬</a:t>
            </a:r>
          </a:p>
        </p:txBody>
      </p:sp>
      <p:sp>
        <p:nvSpPr>
          <p:cNvPr id="26" name="動作按鈕: 影片 25">
            <a:hlinkClick r:id="rId11" action="ppaction://hlinkfile" highlightClick="1"/>
          </p:cNvPr>
          <p:cNvSpPr/>
          <p:nvPr/>
        </p:nvSpPr>
        <p:spPr bwMode="auto">
          <a:xfrm>
            <a:off x="5517657" y="3429000"/>
            <a:ext cx="361950" cy="210344"/>
          </a:xfrm>
          <a:prstGeom prst="actionButtonMovie">
            <a:avLst/>
          </a:prstGeom>
          <a:solidFill>
            <a:srgbClr val="FFF0C1"/>
          </a:solidFill>
          <a:ln w="3175" cap="flat" cmpd="tri" algn="ctr">
            <a:solidFill>
              <a:srgbClr val="FFF0C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
        <p:nvSpPr>
          <p:cNvPr id="27" name="動作按鈕: 影片 26">
            <a:hlinkClick r:id="rId12" action="ppaction://hlinkfile" highlightClick="1"/>
          </p:cNvPr>
          <p:cNvSpPr/>
          <p:nvPr/>
        </p:nvSpPr>
        <p:spPr bwMode="auto">
          <a:xfrm>
            <a:off x="8531999" y="3647734"/>
            <a:ext cx="361950" cy="210344"/>
          </a:xfrm>
          <a:prstGeom prst="actionButtonMovie">
            <a:avLst/>
          </a:prstGeom>
          <a:solidFill>
            <a:schemeClr val="accent6">
              <a:lumMod val="20000"/>
              <a:lumOff val="80000"/>
            </a:schemeClr>
          </a:solidFill>
          <a:ln w="3175" cap="flat" cmpd="tri" algn="ctr">
            <a:solidFill>
              <a:srgbClr val="FFF0C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504841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p:txBody>
          <a:bodyPr/>
          <a:lstStyle/>
          <a:p>
            <a:r>
              <a:rPr lang="zh-TW" altLang="en-US"/>
              <a:t>醫療應用</a:t>
            </a:r>
            <a:r>
              <a:rPr lang="en-US" altLang="zh-TW"/>
              <a:t>-</a:t>
            </a:r>
            <a:r>
              <a:rPr lang="zh-TW" altLang="en-US">
                <a:solidFill>
                  <a:srgbClr val="C00000"/>
                </a:solidFill>
              </a:rPr>
              <a:t>核子醫學</a:t>
            </a:r>
          </a:p>
        </p:txBody>
      </p:sp>
      <p:sp>
        <p:nvSpPr>
          <p:cNvPr id="67587" name="內容版面配置區 2"/>
          <p:cNvSpPr>
            <a:spLocks noGrp="1"/>
          </p:cNvSpPr>
          <p:nvPr>
            <p:ph idx="1"/>
          </p:nvPr>
        </p:nvSpPr>
        <p:spPr/>
        <p:txBody>
          <a:bodyPr/>
          <a:lstStyle/>
          <a:p>
            <a:r>
              <a:rPr lang="zh-TW" altLang="en-US"/>
              <a:t>利用吃入或注入帶有放射性的藥物，得到身體生理功能的影像，以進行疾病診斷。</a:t>
            </a:r>
          </a:p>
          <a:p>
            <a:endParaRPr lang="zh-TW" altLang="en-US"/>
          </a:p>
        </p:txBody>
      </p:sp>
      <p:pic>
        <p:nvPicPr>
          <p:cNvPr id="67589"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98813"/>
            <a:ext cx="2278063"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184525"/>
            <a:ext cx="1935163"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圖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160713"/>
            <a:ext cx="2236788"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圖片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3173413"/>
            <a:ext cx="23812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 Box 18"/>
          <p:cNvSpPr txBox="1">
            <a:spLocks noChangeArrowheads="1"/>
          </p:cNvSpPr>
          <p:nvPr/>
        </p:nvSpPr>
        <p:spPr bwMode="auto">
          <a:xfrm>
            <a:off x="152400" y="5197475"/>
            <a:ext cx="2020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50000"/>
              </a:spcBef>
              <a:buClrTx/>
              <a:buSzTx/>
              <a:buFontTx/>
              <a:buNone/>
            </a:pPr>
            <a:r>
              <a:rPr kumimoji="0" lang="zh-TW" altLang="en-US" sz="1800">
                <a:solidFill>
                  <a:schemeClr val="tx1"/>
                </a:solidFill>
              </a:rPr>
              <a:t>帶有放射性的藥物           注射到人體中。</a:t>
            </a:r>
            <a:endParaRPr kumimoji="0" lang="en-US" altLang="zh-TW" sz="1800">
              <a:solidFill>
                <a:schemeClr val="tx1"/>
              </a:solidFill>
            </a:endParaRPr>
          </a:p>
        </p:txBody>
      </p:sp>
      <p:sp>
        <p:nvSpPr>
          <p:cNvPr id="67594" name="Text Box 18"/>
          <p:cNvSpPr txBox="1">
            <a:spLocks noChangeArrowheads="1"/>
          </p:cNvSpPr>
          <p:nvPr/>
        </p:nvSpPr>
        <p:spPr bwMode="auto">
          <a:xfrm>
            <a:off x="2286000" y="5192713"/>
            <a:ext cx="20208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50000"/>
              </a:spcBef>
              <a:buClrTx/>
              <a:buSzTx/>
              <a:buFontTx/>
              <a:buNone/>
            </a:pPr>
            <a:r>
              <a:rPr kumimoji="0" lang="zh-TW" altLang="en-US" sz="1800">
                <a:solidFill>
                  <a:schemeClr val="tx1"/>
                </a:solidFill>
              </a:rPr>
              <a:t>放射性的藥物依照其特性，分佈到人體特定器官組織中。</a:t>
            </a:r>
            <a:endParaRPr kumimoji="0" lang="en-US" altLang="zh-TW" sz="1800">
              <a:solidFill>
                <a:schemeClr val="tx1"/>
              </a:solidFill>
            </a:endParaRPr>
          </a:p>
        </p:txBody>
      </p:sp>
      <p:sp>
        <p:nvSpPr>
          <p:cNvPr id="15" name="向右箭號 14"/>
          <p:cNvSpPr>
            <a:spLocks noChangeArrowheads="1"/>
          </p:cNvSpPr>
          <p:nvPr/>
        </p:nvSpPr>
        <p:spPr bwMode="auto">
          <a:xfrm flipV="1">
            <a:off x="2209800" y="3979863"/>
            <a:ext cx="220663" cy="211137"/>
          </a:xfrm>
          <a:prstGeom prst="rightArrow">
            <a:avLst>
              <a:gd name="adj1" fmla="val 50000"/>
              <a:gd name="adj2" fmla="val 50035"/>
            </a:avLst>
          </a:prstGeom>
          <a:solidFill>
            <a:srgbClr val="FFFF00"/>
          </a:solidFill>
          <a:ln w="9525">
            <a:solidFill>
              <a:srgbClr val="FF9300"/>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16" name="向右箭號 15"/>
          <p:cNvSpPr>
            <a:spLocks noChangeArrowheads="1"/>
          </p:cNvSpPr>
          <p:nvPr/>
        </p:nvSpPr>
        <p:spPr bwMode="auto">
          <a:xfrm flipV="1">
            <a:off x="4267200" y="4038600"/>
            <a:ext cx="220663" cy="211138"/>
          </a:xfrm>
          <a:prstGeom prst="rightArrow">
            <a:avLst>
              <a:gd name="adj1" fmla="val 50000"/>
              <a:gd name="adj2" fmla="val 50035"/>
            </a:avLst>
          </a:prstGeom>
          <a:solidFill>
            <a:srgbClr val="FFFF00"/>
          </a:solidFill>
          <a:ln w="9525">
            <a:solidFill>
              <a:srgbClr val="FF9300"/>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17" name="向右箭號 16"/>
          <p:cNvSpPr>
            <a:spLocks noChangeArrowheads="1"/>
          </p:cNvSpPr>
          <p:nvPr/>
        </p:nvSpPr>
        <p:spPr bwMode="auto">
          <a:xfrm flipV="1">
            <a:off x="6713538" y="4114800"/>
            <a:ext cx="220662" cy="211138"/>
          </a:xfrm>
          <a:prstGeom prst="rightArrow">
            <a:avLst>
              <a:gd name="adj1" fmla="val 50000"/>
              <a:gd name="adj2" fmla="val 50035"/>
            </a:avLst>
          </a:prstGeom>
          <a:solidFill>
            <a:srgbClr val="FFFF00"/>
          </a:solidFill>
          <a:ln w="9525">
            <a:solidFill>
              <a:srgbClr val="FF9300"/>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67598" name="Text Box 18"/>
          <p:cNvSpPr txBox="1">
            <a:spLocks noChangeArrowheads="1"/>
          </p:cNvSpPr>
          <p:nvPr/>
        </p:nvSpPr>
        <p:spPr bwMode="auto">
          <a:xfrm>
            <a:off x="4343400" y="5197475"/>
            <a:ext cx="2397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50000"/>
              </a:spcBef>
              <a:buClrTx/>
              <a:buSzTx/>
              <a:buFontTx/>
              <a:buNone/>
            </a:pPr>
            <a:r>
              <a:rPr kumimoji="0" lang="zh-TW" altLang="en-US" sz="1800">
                <a:solidFill>
                  <a:schemeClr val="tx1"/>
                </a:solidFill>
              </a:rPr>
              <a:t>以核子醫學儀器照相。</a:t>
            </a:r>
            <a:endParaRPr kumimoji="0" lang="en-US" altLang="zh-TW" sz="1800">
              <a:solidFill>
                <a:schemeClr val="tx1"/>
              </a:solidFill>
            </a:endParaRPr>
          </a:p>
        </p:txBody>
      </p:sp>
      <p:sp>
        <p:nvSpPr>
          <p:cNvPr id="67599" name="Text Box 18"/>
          <p:cNvSpPr txBox="1">
            <a:spLocks noChangeArrowheads="1"/>
          </p:cNvSpPr>
          <p:nvPr/>
        </p:nvSpPr>
        <p:spPr bwMode="auto">
          <a:xfrm>
            <a:off x="6808788" y="5186363"/>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50000"/>
              </a:spcBef>
              <a:buClrTx/>
              <a:buSzTx/>
              <a:buFontTx/>
              <a:buNone/>
            </a:pPr>
            <a:r>
              <a:rPr lang="zh-TW" altLang="en-US" sz="1800">
                <a:solidFill>
                  <a:schemeClr val="tx1"/>
                </a:solidFill>
              </a:rPr>
              <a:t>觀察放射性藥物在人體器官組織中的分佈，與正常人的影像比較，從而進行疾病診斷。</a:t>
            </a:r>
            <a:endParaRPr kumimoji="0" lang="en-US" altLang="zh-TW" sz="1800">
              <a:solidFill>
                <a:schemeClr val="tx1"/>
              </a:solidFill>
            </a:endParaRPr>
          </a:p>
        </p:txBody>
      </p:sp>
      <p:sp>
        <p:nvSpPr>
          <p:cNvPr id="67600" name="矩形 19"/>
          <p:cNvSpPr>
            <a:spLocks noChangeArrowheads="1"/>
          </p:cNvSpPr>
          <p:nvPr/>
        </p:nvSpPr>
        <p:spPr bwMode="auto">
          <a:xfrm>
            <a:off x="0" y="6248400"/>
            <a:ext cx="6738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800" dirty="0">
                <a:solidFill>
                  <a:schemeClr val="tx1"/>
                </a:solidFill>
              </a:rPr>
              <a:t>圖片來源：</a:t>
            </a:r>
            <a:r>
              <a:rPr lang="en-US" altLang="zh-TW" sz="800" dirty="0" err="1">
                <a:solidFill>
                  <a:schemeClr val="tx1"/>
                </a:solidFill>
              </a:rPr>
              <a:t>lungcancer.ucla.edu</a:t>
            </a:r>
            <a:r>
              <a:rPr lang="en-US" altLang="zh-TW" sz="800" dirty="0">
                <a:solidFill>
                  <a:schemeClr val="tx1"/>
                </a:solidFill>
              </a:rPr>
              <a:t>/</a:t>
            </a:r>
            <a:r>
              <a:rPr lang="en-US" altLang="zh-TW" sz="800" dirty="0" err="1">
                <a:solidFill>
                  <a:schemeClr val="tx1"/>
                </a:solidFill>
              </a:rPr>
              <a:t>adm_tests_lung_vent.html</a:t>
            </a:r>
            <a:r>
              <a:rPr lang="zh-TW" altLang="en-US" sz="800" dirty="0">
                <a:solidFill>
                  <a:schemeClr val="tx1"/>
                </a:solidFill>
              </a:rPr>
              <a:t>、</a:t>
            </a:r>
            <a:r>
              <a:rPr lang="en-US" altLang="zh-TW" sz="800" dirty="0" err="1">
                <a:solidFill>
                  <a:schemeClr val="tx1"/>
                </a:solidFill>
              </a:rPr>
              <a:t>www.phoenix-cardiology.com</a:t>
            </a:r>
            <a:r>
              <a:rPr lang="en-US" altLang="zh-TW" sz="800" dirty="0">
                <a:solidFill>
                  <a:schemeClr val="tx1"/>
                </a:solidFill>
              </a:rPr>
              <a:t>/blog/2012/</a:t>
            </a:r>
            <a:r>
              <a:rPr lang="en-US" altLang="zh-TW" sz="800" dirty="0" err="1">
                <a:solidFill>
                  <a:schemeClr val="tx1"/>
                </a:solidFill>
              </a:rPr>
              <a:t>december</a:t>
            </a:r>
            <a:r>
              <a:rPr lang="en-US" altLang="zh-TW" sz="800" dirty="0">
                <a:solidFill>
                  <a:schemeClr val="tx1"/>
                </a:solidFill>
              </a:rPr>
              <a:t>/the-role-of-nuclear-testing-in-cardiac-</a:t>
            </a:r>
            <a:r>
              <a:rPr lang="en-US" altLang="zh-TW" sz="800" dirty="0" err="1">
                <a:solidFill>
                  <a:schemeClr val="tx1"/>
                </a:solidFill>
              </a:rPr>
              <a:t>care.aspx</a:t>
            </a:r>
            <a:r>
              <a:rPr lang="zh-TW" altLang="en-US" sz="800" dirty="0">
                <a:solidFill>
                  <a:schemeClr val="tx1"/>
                </a:solidFill>
              </a:rPr>
              <a:t>、</a:t>
            </a:r>
            <a:r>
              <a:rPr lang="en-US" altLang="zh-TW" sz="800" dirty="0" err="1">
                <a:solidFill>
                  <a:schemeClr val="tx1"/>
                </a:solidFill>
              </a:rPr>
              <a:t>www.heart-consult.com</a:t>
            </a:r>
            <a:r>
              <a:rPr lang="zh-TW" altLang="en-US" sz="800" dirty="0">
                <a:solidFill>
                  <a:schemeClr val="tx1"/>
                </a:solidFill>
              </a:rPr>
              <a:t>、</a:t>
            </a:r>
            <a:r>
              <a:rPr lang="en-US" altLang="zh-TW" sz="800" dirty="0" err="1">
                <a:solidFill>
                  <a:schemeClr val="tx1"/>
                </a:solidFill>
              </a:rPr>
              <a:t>www.healthcare.siemens.com</a:t>
            </a:r>
            <a:endParaRPr lang="en-US" altLang="zh-TW" sz="800" dirty="0">
              <a:solidFill>
                <a:schemeClr val="tx1"/>
              </a:solidFill>
            </a:endParaRPr>
          </a:p>
          <a:p>
            <a:pPr>
              <a:spcBef>
                <a:spcPct val="0"/>
              </a:spcBef>
              <a:buClrTx/>
              <a:buSzTx/>
              <a:buFontTx/>
              <a:buNone/>
            </a:pPr>
            <a:endParaRPr lang="en-US" altLang="zh-TW" sz="800" dirty="0">
              <a:solidFill>
                <a:schemeClr val="tx1"/>
              </a:solidFill>
            </a:endParaRPr>
          </a:p>
        </p:txBody>
      </p:sp>
      <p:sp>
        <p:nvSpPr>
          <p:cNvPr id="67601" name="文字方塊 20"/>
          <p:cNvSpPr txBox="1">
            <a:spLocks noChangeArrowheads="1"/>
          </p:cNvSpPr>
          <p:nvPr/>
        </p:nvSpPr>
        <p:spPr bwMode="auto">
          <a:xfrm>
            <a:off x="1447800" y="2740025"/>
            <a:ext cx="6324600" cy="368300"/>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核子醫學診斷示意圖：以心肌功能檢查為例</a:t>
            </a:r>
          </a:p>
        </p:txBody>
      </p:sp>
      <p:sp>
        <p:nvSpPr>
          <p:cNvPr id="2" name="投影片編號版面配置區 1">
            <a:extLst>
              <a:ext uri="{FF2B5EF4-FFF2-40B4-BE49-F238E27FC236}">
                <a16:creationId xmlns:a16="http://schemas.microsoft.com/office/drawing/2014/main" id="{A5FC91D8-EBFA-6B48-BD1B-42EAD7C7C52B}"/>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34</a:t>
            </a:fld>
            <a:endParaRPr lang="en-US" altLang="zh-TW">
              <a:solidFill>
                <a:srgbClr val="000000"/>
              </a:solidFill>
            </a:endParaRPr>
          </a:p>
        </p:txBody>
      </p:sp>
    </p:spTree>
    <p:extLst>
      <p:ext uri="{BB962C8B-B14F-4D97-AF65-F5344CB8AC3E}">
        <p14:creationId xmlns:p14="http://schemas.microsoft.com/office/powerpoint/2010/main" val="3888010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p:cNvSpPr>
            <a:spLocks noGrp="1"/>
          </p:cNvSpPr>
          <p:nvPr>
            <p:ph type="title"/>
          </p:nvPr>
        </p:nvSpPr>
        <p:spPr/>
        <p:txBody>
          <a:bodyPr/>
          <a:lstStyle/>
          <a:p>
            <a:r>
              <a:rPr lang="zh-TW" altLang="en-US"/>
              <a:t>醫療應用</a:t>
            </a:r>
            <a:r>
              <a:rPr lang="en-US" altLang="zh-TW"/>
              <a:t>-</a:t>
            </a:r>
            <a:r>
              <a:rPr lang="zh-TW" altLang="en-US">
                <a:solidFill>
                  <a:srgbClr val="C00000"/>
                </a:solidFill>
              </a:rPr>
              <a:t>動物輻射醫療</a:t>
            </a:r>
          </a:p>
        </p:txBody>
      </p:sp>
      <p:sp>
        <p:nvSpPr>
          <p:cNvPr id="69638" name="文字方塊 23"/>
          <p:cNvSpPr txBox="1">
            <a:spLocks noChangeArrowheads="1"/>
          </p:cNvSpPr>
          <p:nvPr/>
        </p:nvSpPr>
        <p:spPr bwMode="auto">
          <a:xfrm>
            <a:off x="3563938" y="1601788"/>
            <a:ext cx="1655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a:solidFill>
                  <a:schemeClr val="tx1"/>
                </a:solidFill>
              </a:rPr>
              <a:t>準備以</a:t>
            </a:r>
            <a:r>
              <a:rPr lang="en-US" altLang="zh-TW" sz="1800">
                <a:solidFill>
                  <a:schemeClr val="tx1"/>
                </a:solidFill>
              </a:rPr>
              <a:t>X</a:t>
            </a:r>
            <a:r>
              <a:rPr lang="zh-TW" altLang="en-US" sz="1800">
                <a:solidFill>
                  <a:schemeClr val="tx1"/>
                </a:solidFill>
              </a:rPr>
              <a:t>光機為受槍傷的丹頂鶴</a:t>
            </a:r>
            <a:r>
              <a:rPr lang="en-US" altLang="zh-TW" sz="1800">
                <a:solidFill>
                  <a:schemeClr val="tx1"/>
                </a:solidFill>
              </a:rPr>
              <a:t>(</a:t>
            </a:r>
            <a:r>
              <a:rPr lang="zh-TW" altLang="en-US" sz="1800">
                <a:solidFill>
                  <a:schemeClr val="tx1"/>
                </a:solidFill>
              </a:rPr>
              <a:t>丹丹</a:t>
            </a:r>
            <a:r>
              <a:rPr lang="en-US" altLang="zh-TW" sz="1800">
                <a:solidFill>
                  <a:schemeClr val="tx1"/>
                </a:solidFill>
              </a:rPr>
              <a:t>)</a:t>
            </a:r>
            <a:r>
              <a:rPr lang="zh-TW" altLang="en-US" sz="1800">
                <a:solidFill>
                  <a:schemeClr val="tx1"/>
                </a:solidFill>
              </a:rPr>
              <a:t>取出彈頭</a:t>
            </a:r>
          </a:p>
        </p:txBody>
      </p:sp>
      <p:pic>
        <p:nvPicPr>
          <p:cNvPr id="9" name="Picture 2"/>
          <p:cNvPicPr>
            <a:picLocks noChangeAspect="1" noChangeArrowheads="1"/>
          </p:cNvPicPr>
          <p:nvPr/>
        </p:nvPicPr>
        <p:blipFill>
          <a:blip r:embed="rId2"/>
          <a:srcRect/>
          <a:stretch>
            <a:fillRect/>
          </a:stretch>
        </p:blipFill>
        <p:spPr bwMode="auto">
          <a:xfrm>
            <a:off x="5065713" y="1527175"/>
            <a:ext cx="3959225" cy="29702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文字方塊 25"/>
          <p:cNvSpPr txBox="1">
            <a:spLocks noChangeArrowheads="1"/>
          </p:cNvSpPr>
          <p:nvPr/>
        </p:nvSpPr>
        <p:spPr bwMode="auto">
          <a:xfrm>
            <a:off x="2843213" y="3254290"/>
            <a:ext cx="1692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dirty="0">
                <a:solidFill>
                  <a:schemeClr val="tx1"/>
                </a:solidFill>
              </a:rPr>
              <a:t>利用移動式</a:t>
            </a:r>
            <a:r>
              <a:rPr lang="en-US" altLang="zh-TW" sz="1800" dirty="0">
                <a:solidFill>
                  <a:schemeClr val="tx1"/>
                </a:solidFill>
              </a:rPr>
              <a:t>X</a:t>
            </a:r>
            <a:r>
              <a:rPr lang="zh-TW" altLang="en-US" sz="1800" dirty="0">
                <a:solidFill>
                  <a:schemeClr val="tx1"/>
                </a:solidFill>
              </a:rPr>
              <a:t>光機為大熊貓進行身體檢查</a:t>
            </a:r>
          </a:p>
        </p:txBody>
      </p:sp>
      <p:sp>
        <p:nvSpPr>
          <p:cNvPr id="69641" name="文字方塊 26"/>
          <p:cNvSpPr txBox="1">
            <a:spLocks noChangeArrowheads="1"/>
          </p:cNvSpPr>
          <p:nvPr/>
        </p:nvSpPr>
        <p:spPr bwMode="auto">
          <a:xfrm>
            <a:off x="104855" y="4084038"/>
            <a:ext cx="14398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dirty="0">
                <a:solidFill>
                  <a:schemeClr val="tx1"/>
                </a:solidFill>
              </a:rPr>
              <a:t>圖片來源：</a:t>
            </a:r>
            <a:endParaRPr lang="en-US" altLang="zh-TW" sz="1000" dirty="0">
              <a:solidFill>
                <a:schemeClr val="tx1"/>
              </a:solidFill>
            </a:endParaRPr>
          </a:p>
          <a:p>
            <a:pPr eaLnBrk="1" hangingPunct="1">
              <a:spcBef>
                <a:spcPct val="0"/>
              </a:spcBef>
              <a:buClrTx/>
              <a:buSzTx/>
              <a:buFontTx/>
              <a:buNone/>
            </a:pPr>
            <a:r>
              <a:rPr lang="zh-TW" altLang="en-US" sz="1000" dirty="0">
                <a:solidFill>
                  <a:schemeClr val="tx1"/>
                </a:solidFill>
              </a:rPr>
              <a:t>台北市立動物園</a:t>
            </a:r>
          </a:p>
        </p:txBody>
      </p:sp>
      <p:pic>
        <p:nvPicPr>
          <p:cNvPr id="12" name="圖片 11" descr="大熊貓.jpg"/>
          <p:cNvPicPr>
            <a:picLocks noChangeAspect="1"/>
          </p:cNvPicPr>
          <p:nvPr/>
        </p:nvPicPr>
        <p:blipFill>
          <a:blip r:embed="rId3" cstate="print"/>
          <a:stretch>
            <a:fillRect/>
          </a:stretch>
        </p:blipFill>
        <p:spPr>
          <a:xfrm>
            <a:off x="241984" y="1270256"/>
            <a:ext cx="2826060" cy="3063363"/>
          </a:xfrm>
          <a:prstGeom prst="ellipse">
            <a:avLst/>
          </a:prstGeom>
          <a:ln>
            <a:noFill/>
          </a:ln>
          <a:effectLst>
            <a:softEdge rad="112500"/>
          </a:effectLst>
        </p:spPr>
      </p:pic>
      <p:pic>
        <p:nvPicPr>
          <p:cNvPr id="3" name="圖片 2" descr="一張含有 個人, 牆, 室內, 醫院病房 的圖片&#10;&#10;&#10;&#10;自動產生的描述">
            <a:extLst>
              <a:ext uri="{FF2B5EF4-FFF2-40B4-BE49-F238E27FC236}">
                <a16:creationId xmlns:a16="http://schemas.microsoft.com/office/drawing/2014/main" id="{69E89B59-4CD1-CD44-B2F3-F2D827061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435" y="4272393"/>
            <a:ext cx="4481031" cy="2519662"/>
          </a:xfrm>
          <a:prstGeom prst="rect">
            <a:avLst/>
          </a:prstGeom>
        </p:spPr>
      </p:pic>
      <p:sp>
        <p:nvSpPr>
          <p:cNvPr id="4" name="矩形 3">
            <a:extLst>
              <a:ext uri="{FF2B5EF4-FFF2-40B4-BE49-F238E27FC236}">
                <a16:creationId xmlns:a16="http://schemas.microsoft.com/office/drawing/2014/main" id="{8B206F14-DD8C-AD4C-BC85-6B44E3EADC28}"/>
              </a:ext>
            </a:extLst>
          </p:cNvPr>
          <p:cNvSpPr/>
          <p:nvPr/>
        </p:nvSpPr>
        <p:spPr>
          <a:xfrm>
            <a:off x="5862593" y="5386597"/>
            <a:ext cx="2026534" cy="923330"/>
          </a:xfrm>
          <a:prstGeom prst="rect">
            <a:avLst/>
          </a:prstGeom>
        </p:spPr>
        <p:txBody>
          <a:bodyPr wrap="square">
            <a:spAutoFit/>
          </a:bodyPr>
          <a:lstStyle/>
          <a:p>
            <a:pPr fontAlgn="base"/>
            <a:r>
              <a:rPr lang="zh-TW" altLang="en-US" dirty="0">
                <a:solidFill>
                  <a:srgbClr val="222222"/>
                </a:solidFill>
                <a:latin typeface="Arial" panose="020B0604020202020204" pitchFamily="34" charset="0"/>
              </a:rPr>
              <a:t>中台科大設首座</a:t>
            </a:r>
            <a:r>
              <a:rPr lang="en-US" altLang="zh-TW" dirty="0">
                <a:solidFill>
                  <a:srgbClr val="222222"/>
                </a:solidFill>
                <a:latin typeface="Arial" panose="020B0604020202020204" pitchFamily="34" charset="0"/>
              </a:rPr>
              <a:t> </a:t>
            </a:r>
            <a:r>
              <a:rPr lang="zh-TW" altLang="en-US" dirty="0">
                <a:solidFill>
                  <a:srgbClr val="222222"/>
                </a:solidFill>
                <a:latin typeface="Arial" panose="020B0604020202020204" pitchFamily="34" charset="0"/>
              </a:rPr>
              <a:t>動物放射治療中心 為毛小孩治癌</a:t>
            </a:r>
            <a:endParaRPr lang="zh-TW" altLang="en-US" i="0" dirty="0">
              <a:solidFill>
                <a:srgbClr val="222222"/>
              </a:solidFill>
              <a:effectLst/>
              <a:latin typeface="Arial" panose="020B0604020202020204" pitchFamily="34" charset="0"/>
            </a:endParaRPr>
          </a:p>
        </p:txBody>
      </p:sp>
      <p:sp>
        <p:nvSpPr>
          <p:cNvPr id="14" name="文字方塊 26">
            <a:extLst>
              <a:ext uri="{FF2B5EF4-FFF2-40B4-BE49-F238E27FC236}">
                <a16:creationId xmlns:a16="http://schemas.microsoft.com/office/drawing/2014/main" id="{D3808903-1F0B-AB40-A6A2-CEAD58AD4720}"/>
              </a:ext>
            </a:extLst>
          </p:cNvPr>
          <p:cNvSpPr txBox="1">
            <a:spLocks noChangeArrowheads="1"/>
          </p:cNvSpPr>
          <p:nvPr/>
        </p:nvSpPr>
        <p:spPr bwMode="auto">
          <a:xfrm>
            <a:off x="5877360" y="6309927"/>
            <a:ext cx="17732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CN" altLang="en-US" sz="1000" dirty="0">
                <a:solidFill>
                  <a:schemeClr val="tx1"/>
                </a:solidFill>
              </a:rPr>
              <a:t>資料</a:t>
            </a:r>
            <a:r>
              <a:rPr lang="zh-TW" altLang="en-US" sz="1000" dirty="0">
                <a:solidFill>
                  <a:schemeClr val="tx1"/>
                </a:solidFill>
              </a:rPr>
              <a:t>來源：</a:t>
            </a:r>
            <a:endParaRPr lang="en-US" altLang="zh-TW" sz="1000" dirty="0">
              <a:solidFill>
                <a:schemeClr val="tx1"/>
              </a:solidFill>
            </a:endParaRPr>
          </a:p>
          <a:p>
            <a:pPr eaLnBrk="1" hangingPunct="1">
              <a:spcBef>
                <a:spcPct val="0"/>
              </a:spcBef>
              <a:buClrTx/>
              <a:buSzTx/>
              <a:buFontTx/>
              <a:buNone/>
            </a:pPr>
            <a:r>
              <a:rPr lang="en-US" altLang="zh-TW" sz="1000" dirty="0">
                <a:solidFill>
                  <a:schemeClr val="tx1"/>
                </a:solidFill>
              </a:rPr>
              <a:t>1050428</a:t>
            </a:r>
            <a:r>
              <a:rPr lang="zh-TW" altLang="en-US" sz="1000" dirty="0">
                <a:solidFill>
                  <a:schemeClr val="tx1"/>
                </a:solidFill>
              </a:rPr>
              <a:t>自由時報電子報</a:t>
            </a:r>
          </a:p>
        </p:txBody>
      </p:sp>
      <p:sp>
        <p:nvSpPr>
          <p:cNvPr id="5" name="投影片編號版面配置區 4">
            <a:extLst>
              <a:ext uri="{FF2B5EF4-FFF2-40B4-BE49-F238E27FC236}">
                <a16:creationId xmlns:a16="http://schemas.microsoft.com/office/drawing/2014/main" id="{7BFCA6AB-9080-B846-9D73-C2DB3B4017D7}"/>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35</a:t>
            </a:fld>
            <a:endParaRPr lang="en-US" altLang="zh-TW">
              <a:solidFill>
                <a:srgbClr val="000000"/>
              </a:solidFill>
            </a:endParaRPr>
          </a:p>
        </p:txBody>
      </p:sp>
    </p:spTree>
    <p:extLst>
      <p:ext uri="{BB962C8B-B14F-4D97-AF65-F5344CB8AC3E}">
        <p14:creationId xmlns:p14="http://schemas.microsoft.com/office/powerpoint/2010/main" val="563670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p:cNvSpPr>
            <a:spLocks noGrp="1"/>
          </p:cNvSpPr>
          <p:nvPr>
            <p:ph type="title"/>
          </p:nvPr>
        </p:nvSpPr>
        <p:spPr/>
        <p:txBody>
          <a:bodyPr/>
          <a:lstStyle/>
          <a:p>
            <a:r>
              <a:rPr lang="zh-TW" altLang="en-US"/>
              <a:t>農業應用</a:t>
            </a:r>
            <a:endParaRPr lang="zh-TW" altLang="en-US">
              <a:solidFill>
                <a:srgbClr val="C00000"/>
              </a:solidFill>
            </a:endParaRPr>
          </a:p>
        </p:txBody>
      </p:sp>
      <p:sp>
        <p:nvSpPr>
          <p:cNvPr id="70659" name="內容版面配置區 2"/>
          <p:cNvSpPr>
            <a:spLocks noGrp="1"/>
          </p:cNvSpPr>
          <p:nvPr>
            <p:ph idx="1"/>
          </p:nvPr>
        </p:nvSpPr>
        <p:spPr>
          <a:xfrm>
            <a:off x="611188" y="1600200"/>
            <a:ext cx="7848600" cy="4352925"/>
          </a:xfrm>
        </p:spPr>
        <p:txBody>
          <a:bodyPr/>
          <a:lstStyle/>
          <a:p>
            <a:r>
              <a:rPr lang="zh-TW" altLang="en-US" dirty="0"/>
              <a:t>利用輻射進行食品照射及突變育種。</a:t>
            </a:r>
            <a:endParaRPr lang="en-US" altLang="zh-TW" dirty="0"/>
          </a:p>
          <a:p>
            <a:pPr lvl="1"/>
            <a:r>
              <a:rPr lang="zh-TW" altLang="en-US" dirty="0"/>
              <a:t>食品照射：抑制發芽、延緩成熟、防治蟲害。</a:t>
            </a:r>
            <a:endParaRPr lang="en-US" altLang="zh-TW" dirty="0"/>
          </a:p>
          <a:p>
            <a:pPr lvl="1"/>
            <a:r>
              <a:rPr lang="zh-TW" altLang="en-US" dirty="0"/>
              <a:t>突變育種：輻射照射可促使植物基因突變，以提高農作物產量、改進品種、增加抗病能力等。</a:t>
            </a:r>
          </a:p>
          <a:p>
            <a:pPr lvl="1"/>
            <a:endParaRPr lang="zh-TW" altLang="en-US" dirty="0"/>
          </a:p>
          <a:p>
            <a:pPr lvl="1"/>
            <a:endParaRPr lang="zh-TW" altLang="en-US" dirty="0"/>
          </a:p>
        </p:txBody>
      </p:sp>
      <p:pic>
        <p:nvPicPr>
          <p:cNvPr id="70661" name="Picture 6" descr="馬鈴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3363913"/>
            <a:ext cx="27400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588" y="3975100"/>
            <a:ext cx="2030412"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文字方塊 7"/>
          <p:cNvSpPr txBox="1">
            <a:spLocks noChangeArrowheads="1"/>
          </p:cNvSpPr>
          <p:nvPr/>
        </p:nvSpPr>
        <p:spPr bwMode="auto">
          <a:xfrm>
            <a:off x="2541588" y="3363913"/>
            <a:ext cx="2030412" cy="646112"/>
          </a:xfrm>
          <a:prstGeom prst="rect">
            <a:avLst/>
          </a:prstGeom>
          <a:solidFill>
            <a:srgbClr val="EECF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a:solidFill>
                  <a:schemeClr val="tx1"/>
                </a:solidFill>
              </a:rPr>
              <a:t>食品包裝標示之            輻射照射處理標章</a:t>
            </a:r>
          </a:p>
        </p:txBody>
      </p:sp>
      <p:pic>
        <p:nvPicPr>
          <p:cNvPr id="706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325" y="5065713"/>
            <a:ext cx="2347913"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cmpd="tri">
                <a:solidFill>
                  <a:srgbClr val="000000"/>
                </a:solidFill>
                <a:miter lim="800000"/>
                <a:headEnd/>
                <a:tailEnd/>
              </a14:hiddenLine>
            </a:ext>
          </a:extLst>
        </p:spPr>
      </p:pic>
      <p:pic>
        <p:nvPicPr>
          <p:cNvPr id="10" name="Picture 3"/>
          <p:cNvPicPr>
            <a:picLocks noChangeAspect="1" noChangeArrowheads="1"/>
          </p:cNvPicPr>
          <p:nvPr/>
        </p:nvPicPr>
        <p:blipFill>
          <a:blip r:embed="rId6"/>
          <a:srcRect/>
          <a:stretch>
            <a:fillRect/>
          </a:stretch>
        </p:blipFill>
        <p:spPr bwMode="auto">
          <a:xfrm>
            <a:off x="4670425" y="3546475"/>
            <a:ext cx="2203450" cy="24241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7"/>
          <a:srcRect/>
          <a:stretch>
            <a:fillRect/>
          </a:stretch>
        </p:blipFill>
        <p:spPr bwMode="auto">
          <a:xfrm>
            <a:off x="6969125" y="3530600"/>
            <a:ext cx="2065338" cy="24526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7" name="文字方塊 12"/>
          <p:cNvSpPr txBox="1">
            <a:spLocks noChangeArrowheads="1"/>
          </p:cNvSpPr>
          <p:nvPr/>
        </p:nvSpPr>
        <p:spPr bwMode="auto">
          <a:xfrm>
            <a:off x="5726113" y="6049963"/>
            <a:ext cx="3230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a:solidFill>
                  <a:schemeClr val="tx1"/>
                </a:solidFill>
              </a:rPr>
              <a:t>聖誕紅桃園核研</a:t>
            </a:r>
            <a:r>
              <a:rPr lang="en-US" altLang="zh-TW" sz="1800">
                <a:solidFill>
                  <a:schemeClr val="tx1"/>
                </a:solidFill>
              </a:rPr>
              <a:t>1</a:t>
            </a:r>
            <a:r>
              <a:rPr lang="zh-TW" altLang="en-US" sz="1800">
                <a:solidFill>
                  <a:schemeClr val="tx1"/>
                </a:solidFill>
              </a:rPr>
              <a:t>號</a:t>
            </a:r>
            <a:r>
              <a:rPr lang="en-US" altLang="zh-TW" sz="1800">
                <a:solidFill>
                  <a:schemeClr val="tx1"/>
                </a:solidFill>
              </a:rPr>
              <a:t>(</a:t>
            </a:r>
            <a:r>
              <a:rPr lang="zh-TW" altLang="en-US" sz="1800">
                <a:solidFill>
                  <a:schemeClr val="tx1"/>
                </a:solidFill>
              </a:rPr>
              <a:t>小桃紅</a:t>
            </a:r>
            <a:r>
              <a:rPr lang="en-US" altLang="zh-TW" sz="1800">
                <a:solidFill>
                  <a:schemeClr val="tx1"/>
                </a:solidFill>
              </a:rPr>
              <a:t>)</a:t>
            </a:r>
            <a:r>
              <a:rPr lang="zh-TW" altLang="en-US" sz="1800">
                <a:solidFill>
                  <a:schemeClr val="tx1"/>
                </a:solidFill>
              </a:rPr>
              <a:t>及</a:t>
            </a:r>
            <a:r>
              <a:rPr lang="en-US" altLang="zh-TW" sz="1800">
                <a:solidFill>
                  <a:schemeClr val="tx1"/>
                </a:solidFill>
              </a:rPr>
              <a:t>2</a:t>
            </a:r>
            <a:r>
              <a:rPr lang="zh-TW" altLang="en-US" sz="1800">
                <a:solidFill>
                  <a:schemeClr val="tx1"/>
                </a:solidFill>
              </a:rPr>
              <a:t>號</a:t>
            </a:r>
            <a:r>
              <a:rPr lang="en-US" altLang="zh-TW" sz="1800">
                <a:solidFill>
                  <a:schemeClr val="tx1"/>
                </a:solidFill>
              </a:rPr>
              <a:t>(</a:t>
            </a:r>
            <a:r>
              <a:rPr lang="zh-TW" altLang="en-US" sz="1800">
                <a:solidFill>
                  <a:schemeClr val="tx1"/>
                </a:solidFill>
              </a:rPr>
              <a:t>粉紅佳人</a:t>
            </a:r>
            <a:r>
              <a:rPr lang="en-US" altLang="zh-TW" sz="1800">
                <a:solidFill>
                  <a:schemeClr val="tx1"/>
                </a:solidFill>
              </a:rPr>
              <a:t>)</a:t>
            </a:r>
            <a:r>
              <a:rPr lang="zh-TW" altLang="en-US" sz="1800">
                <a:solidFill>
                  <a:schemeClr val="tx1"/>
                </a:solidFill>
              </a:rPr>
              <a:t>新品種之育成</a:t>
            </a:r>
          </a:p>
        </p:txBody>
      </p:sp>
      <p:sp>
        <p:nvSpPr>
          <p:cNvPr id="70668" name="文字方塊 12"/>
          <p:cNvSpPr txBox="1">
            <a:spLocks noChangeArrowheads="1"/>
          </p:cNvSpPr>
          <p:nvPr/>
        </p:nvSpPr>
        <p:spPr bwMode="auto">
          <a:xfrm>
            <a:off x="2541588" y="6037263"/>
            <a:ext cx="1276350" cy="646112"/>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食品照射</a:t>
            </a:r>
            <a:endParaRPr lang="en-US" altLang="zh-TW" sz="1800" b="1">
              <a:solidFill>
                <a:schemeClr val="tx1"/>
              </a:solidFill>
            </a:endParaRPr>
          </a:p>
          <a:p>
            <a:pPr algn="ctr">
              <a:spcBef>
                <a:spcPct val="0"/>
              </a:spcBef>
              <a:buClrTx/>
              <a:buSzTx/>
              <a:buFontTx/>
              <a:buNone/>
            </a:pPr>
            <a:r>
              <a:rPr lang="zh-TW" altLang="en-US" sz="1800" b="1">
                <a:solidFill>
                  <a:schemeClr val="tx1"/>
                </a:solidFill>
              </a:rPr>
              <a:t>抑制發芽</a:t>
            </a:r>
          </a:p>
        </p:txBody>
      </p:sp>
      <p:sp>
        <p:nvSpPr>
          <p:cNvPr id="70669" name="文字方塊 13"/>
          <p:cNvSpPr txBox="1">
            <a:spLocks noChangeArrowheads="1"/>
          </p:cNvSpPr>
          <p:nvPr/>
        </p:nvSpPr>
        <p:spPr bwMode="auto">
          <a:xfrm>
            <a:off x="4683125" y="6049963"/>
            <a:ext cx="1120775" cy="646112"/>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突變育種</a:t>
            </a:r>
            <a:endParaRPr lang="en-US" altLang="zh-TW" sz="1800" b="1">
              <a:solidFill>
                <a:schemeClr val="tx1"/>
              </a:solidFill>
            </a:endParaRPr>
          </a:p>
          <a:p>
            <a:pPr algn="ctr">
              <a:spcBef>
                <a:spcPct val="0"/>
              </a:spcBef>
              <a:buClrTx/>
              <a:buSzTx/>
              <a:buFontTx/>
              <a:buNone/>
            </a:pPr>
            <a:r>
              <a:rPr lang="zh-TW" altLang="en-US" sz="1800" b="1">
                <a:solidFill>
                  <a:schemeClr val="tx1"/>
                </a:solidFill>
              </a:rPr>
              <a:t>改進品種</a:t>
            </a:r>
          </a:p>
        </p:txBody>
      </p:sp>
      <p:sp>
        <p:nvSpPr>
          <p:cNvPr id="2" name="投影片編號版面配置區 1">
            <a:extLst>
              <a:ext uri="{FF2B5EF4-FFF2-40B4-BE49-F238E27FC236}">
                <a16:creationId xmlns:a16="http://schemas.microsoft.com/office/drawing/2014/main" id="{F12FF445-4444-574B-A104-49B1D8124AE6}"/>
              </a:ext>
            </a:extLst>
          </p:cNvPr>
          <p:cNvSpPr>
            <a:spLocks noGrp="1"/>
          </p:cNvSpPr>
          <p:nvPr>
            <p:ph type="sldNum" sz="quarter" idx="12"/>
          </p:nvPr>
        </p:nvSpPr>
        <p:spPr>
          <a:xfrm>
            <a:off x="7010400" y="6335713"/>
            <a:ext cx="2133600" cy="476250"/>
          </a:xfrm>
        </p:spPr>
        <p:txBody>
          <a:bodyPr/>
          <a:lstStyle/>
          <a:p>
            <a:pPr>
              <a:defRPr/>
            </a:pPr>
            <a:fld id="{A3118C38-2D54-485E-800D-7E711A003A40}" type="slidenum">
              <a:rPr lang="en-US" altLang="zh-TW" smtClean="0">
                <a:solidFill>
                  <a:srgbClr val="000000"/>
                </a:solidFill>
              </a:rPr>
              <a:pPr>
                <a:defRPr/>
              </a:pPr>
              <a:t>36</a:t>
            </a:fld>
            <a:endParaRPr lang="en-US" altLang="zh-TW" dirty="0">
              <a:solidFill>
                <a:srgbClr val="000000"/>
              </a:solidFill>
            </a:endParaRPr>
          </a:p>
        </p:txBody>
      </p:sp>
    </p:spTree>
    <p:extLst>
      <p:ext uri="{BB962C8B-B14F-4D97-AF65-F5344CB8AC3E}">
        <p14:creationId xmlns:p14="http://schemas.microsoft.com/office/powerpoint/2010/main" val="42688331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標題 1"/>
          <p:cNvSpPr>
            <a:spLocks noGrp="1"/>
          </p:cNvSpPr>
          <p:nvPr>
            <p:ph type="title"/>
          </p:nvPr>
        </p:nvSpPr>
        <p:spPr/>
        <p:txBody>
          <a:bodyPr/>
          <a:lstStyle/>
          <a:p>
            <a:r>
              <a:rPr lang="zh-TW" altLang="en-US" dirty="0"/>
              <a:t>工業應用</a:t>
            </a:r>
            <a:endParaRPr lang="zh-TW" altLang="en-US" sz="2400" dirty="0"/>
          </a:p>
        </p:txBody>
      </p:sp>
      <p:sp>
        <p:nvSpPr>
          <p:cNvPr id="72707" name="內容版面配置區 2"/>
          <p:cNvSpPr>
            <a:spLocks noGrp="1"/>
          </p:cNvSpPr>
          <p:nvPr>
            <p:ph idx="1"/>
          </p:nvPr>
        </p:nvSpPr>
        <p:spPr>
          <a:xfrm>
            <a:off x="611188" y="1600200"/>
            <a:ext cx="7848600" cy="4352925"/>
          </a:xfrm>
        </p:spPr>
        <p:txBody>
          <a:bodyPr/>
          <a:lstStyle/>
          <a:p>
            <a:r>
              <a:rPr lang="zh-TW" altLang="en-US" dirty="0"/>
              <a:t>工業應用上，除了核能發電，也有利用輻射照射醫療器材滅菌、塑料材質改進。</a:t>
            </a:r>
          </a:p>
          <a:p>
            <a:endParaRPr lang="zh-TW" altLang="en-US" dirty="0"/>
          </a:p>
        </p:txBody>
      </p:sp>
      <p:pic>
        <p:nvPicPr>
          <p:cNvPr id="7" name="Picture 2"/>
          <p:cNvPicPr>
            <a:picLocks noChangeAspect="1" noChangeArrowheads="1"/>
          </p:cNvPicPr>
          <p:nvPr/>
        </p:nvPicPr>
        <p:blipFill>
          <a:blip r:embed="rId3" cstate="print"/>
          <a:srcRect/>
          <a:stretch>
            <a:fillRect/>
          </a:stretch>
        </p:blipFill>
        <p:spPr bwMode="auto">
          <a:xfrm>
            <a:off x="4214781" y="4010310"/>
            <a:ext cx="2996284" cy="2115853"/>
          </a:xfrm>
          <a:prstGeom prst="ellipse">
            <a:avLst/>
          </a:prstGeom>
          <a:ln>
            <a:noFill/>
          </a:ln>
          <a:effectLst>
            <a:softEdge rad="112500"/>
          </a:effectLst>
        </p:spPr>
      </p:pic>
      <p:pic>
        <p:nvPicPr>
          <p:cNvPr id="72710" name="Picture 21" descr="appe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488" y="2530475"/>
            <a:ext cx="388937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文字方塊 26"/>
          <p:cNvSpPr txBox="1">
            <a:spLocks noChangeArrowheads="1"/>
          </p:cNvSpPr>
          <p:nvPr/>
        </p:nvSpPr>
        <p:spPr bwMode="auto">
          <a:xfrm>
            <a:off x="6932613" y="6084888"/>
            <a:ext cx="2425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dirty="0">
                <a:solidFill>
                  <a:schemeClr val="tx1"/>
                </a:solidFill>
              </a:rPr>
              <a:t>圖片來源：中國生化公司網站 </a:t>
            </a:r>
          </a:p>
        </p:txBody>
      </p:sp>
      <p:pic>
        <p:nvPicPr>
          <p:cNvPr id="72712" name="Picture 1047" descr="061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111500"/>
            <a:ext cx="402431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300" y="3657600"/>
            <a:ext cx="23717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cmpd="tri">
                <a:solidFill>
                  <a:srgbClr val="000000"/>
                </a:solidFill>
                <a:miter lim="800000"/>
                <a:headEnd/>
                <a:tailEnd/>
              </a14:hiddenLine>
            </a:ext>
          </a:extLst>
        </p:spPr>
      </p:pic>
      <p:sp>
        <p:nvSpPr>
          <p:cNvPr id="72714" name="文字方塊 9"/>
          <p:cNvSpPr txBox="1">
            <a:spLocks noChangeArrowheads="1"/>
          </p:cNvSpPr>
          <p:nvPr/>
        </p:nvSpPr>
        <p:spPr bwMode="auto">
          <a:xfrm>
            <a:off x="6718300" y="5170488"/>
            <a:ext cx="2686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a:solidFill>
                  <a:schemeClr val="tx1"/>
                </a:solidFill>
              </a:rPr>
              <a:t>醫療器材經照射處理    之外箱包裝辨識貼紙</a:t>
            </a:r>
          </a:p>
        </p:txBody>
      </p:sp>
      <p:sp>
        <p:nvSpPr>
          <p:cNvPr id="72715" name="文字方塊 12"/>
          <p:cNvSpPr txBox="1">
            <a:spLocks noChangeArrowheads="1"/>
          </p:cNvSpPr>
          <p:nvPr/>
        </p:nvSpPr>
        <p:spPr bwMode="auto">
          <a:xfrm>
            <a:off x="1550988" y="2768600"/>
            <a:ext cx="1570037" cy="368300"/>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鈷</a:t>
            </a:r>
            <a:r>
              <a:rPr lang="en-US" altLang="zh-TW" sz="1800" b="1">
                <a:solidFill>
                  <a:schemeClr val="tx1"/>
                </a:solidFill>
              </a:rPr>
              <a:t>-60</a:t>
            </a:r>
            <a:r>
              <a:rPr lang="zh-TW" altLang="en-US" sz="1800" b="1">
                <a:solidFill>
                  <a:schemeClr val="tx1"/>
                </a:solidFill>
              </a:rPr>
              <a:t>照射廠</a:t>
            </a:r>
          </a:p>
        </p:txBody>
      </p:sp>
      <p:sp>
        <p:nvSpPr>
          <p:cNvPr id="15" name="摺角紙張 14"/>
          <p:cNvSpPr>
            <a:spLocks noChangeArrowheads="1"/>
          </p:cNvSpPr>
          <p:nvPr/>
        </p:nvSpPr>
        <p:spPr bwMode="auto">
          <a:xfrm>
            <a:off x="517525" y="4759325"/>
            <a:ext cx="3524250" cy="1389063"/>
          </a:xfrm>
          <a:prstGeom prst="foldedCorner">
            <a:avLst>
              <a:gd name="adj" fmla="val 16667"/>
            </a:avLst>
          </a:prstGeom>
          <a:solidFill>
            <a:srgbClr val="EECFB1"/>
          </a:solidFill>
          <a:ln w="9525">
            <a:solidFill>
              <a:srgbClr val="FF9300"/>
            </a:solidFill>
            <a:round/>
            <a:headEnd/>
            <a:tailEnd/>
          </a:ln>
          <a:effectLst>
            <a:outerShdw blurRad="40000" dist="23000" dir="5400000" rotWithShape="0">
              <a:srgbClr val="808080">
                <a:alpha val="34999"/>
              </a:srgbClr>
            </a:outerShdw>
          </a:effec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a:latin typeface="微軟正黑體" pitchFamily="34" charset="-120"/>
                <a:ea typeface="微軟正黑體" pitchFamily="34" charset="-120"/>
              </a:rPr>
              <a:t>鈷</a:t>
            </a:r>
            <a:r>
              <a:rPr lang="en-US" altLang="zh-TW">
                <a:latin typeface="微軟正黑體" pitchFamily="34" charset="-120"/>
                <a:ea typeface="微軟正黑體" pitchFamily="34" charset="-120"/>
              </a:rPr>
              <a:t>-60</a:t>
            </a:r>
            <a:r>
              <a:rPr lang="zh-TW" altLang="en-US">
                <a:latin typeface="微軟正黑體" pitchFamily="34" charset="-120"/>
                <a:ea typeface="微軟正黑體" pitchFamily="34" charset="-120"/>
              </a:rPr>
              <a:t>照射廠：利用大量</a:t>
            </a:r>
            <a:r>
              <a:rPr lang="en-US" altLang="zh-TW">
                <a:latin typeface="微軟正黑體" pitchFamily="34" charset="-120"/>
                <a:ea typeface="微軟正黑體" pitchFamily="34" charset="-120"/>
              </a:rPr>
              <a:t>Co-60</a:t>
            </a:r>
            <a:r>
              <a:rPr lang="zh-TW" altLang="en-US">
                <a:latin typeface="微軟正黑體" pitchFamily="34" charset="-120"/>
                <a:ea typeface="微軟正黑體" pitchFamily="34" charset="-120"/>
              </a:rPr>
              <a:t>射源進行產品照射</a:t>
            </a:r>
            <a:r>
              <a:rPr lang="en-US" altLang="zh-TW">
                <a:latin typeface="微軟正黑體" pitchFamily="34" charset="-120"/>
                <a:ea typeface="微軟正黑體" pitchFamily="34" charset="-120"/>
              </a:rPr>
              <a:t>(</a:t>
            </a:r>
            <a:r>
              <a:rPr lang="zh-TW" altLang="en-US">
                <a:latin typeface="微軟正黑體" pitchFamily="34" charset="-120"/>
                <a:ea typeface="微軟正黑體" pitchFamily="34" charset="-120"/>
              </a:rPr>
              <a:t>食品照射、醫材照射等</a:t>
            </a:r>
            <a:r>
              <a:rPr lang="en-US" altLang="zh-TW">
                <a:latin typeface="微軟正黑體" pitchFamily="34" charset="-120"/>
                <a:ea typeface="微軟正黑體" pitchFamily="34" charset="-120"/>
              </a:rPr>
              <a:t>)</a:t>
            </a:r>
            <a:r>
              <a:rPr lang="zh-TW" altLang="en-US">
                <a:latin typeface="微軟正黑體" pitchFamily="34" charset="-120"/>
                <a:ea typeface="微軟正黑體" pitchFamily="34" charset="-120"/>
              </a:rPr>
              <a:t>，產品由傳送帶送入照射室。</a:t>
            </a:r>
          </a:p>
        </p:txBody>
      </p:sp>
      <p:sp>
        <p:nvSpPr>
          <p:cNvPr id="72717" name="文字方塊 11"/>
          <p:cNvSpPr txBox="1">
            <a:spLocks noChangeArrowheads="1"/>
          </p:cNvSpPr>
          <p:nvPr/>
        </p:nvSpPr>
        <p:spPr bwMode="auto">
          <a:xfrm>
            <a:off x="611188" y="3448373"/>
            <a:ext cx="219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b="1" dirty="0">
                <a:solidFill>
                  <a:schemeClr val="bg1"/>
                </a:solidFill>
              </a:rPr>
              <a:t>照射產品</a:t>
            </a:r>
          </a:p>
        </p:txBody>
      </p:sp>
      <p:sp>
        <p:nvSpPr>
          <p:cNvPr id="72718" name="文字方塊 26"/>
          <p:cNvSpPr txBox="1">
            <a:spLocks noChangeArrowheads="1"/>
          </p:cNvSpPr>
          <p:nvPr/>
        </p:nvSpPr>
        <p:spPr bwMode="auto">
          <a:xfrm>
            <a:off x="517525" y="5878513"/>
            <a:ext cx="1439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dirty="0">
                <a:solidFill>
                  <a:schemeClr val="tx1"/>
                </a:solidFill>
              </a:rPr>
              <a:t>資料來源：核研所</a:t>
            </a:r>
            <a:endParaRPr lang="en-US" altLang="zh-TW" sz="1000" dirty="0">
              <a:solidFill>
                <a:schemeClr val="tx1"/>
              </a:solidFill>
            </a:endParaRPr>
          </a:p>
        </p:txBody>
      </p:sp>
      <p:sp>
        <p:nvSpPr>
          <p:cNvPr id="2" name="投影片編號版面配置區 1">
            <a:extLst>
              <a:ext uri="{FF2B5EF4-FFF2-40B4-BE49-F238E27FC236}">
                <a16:creationId xmlns:a16="http://schemas.microsoft.com/office/drawing/2014/main" id="{3141D646-9AAE-C444-A1C0-0F4476EC7B21}"/>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37</a:t>
            </a:fld>
            <a:endParaRPr lang="en-US" altLang="zh-TW">
              <a:solidFill>
                <a:srgbClr val="000000"/>
              </a:solidFill>
            </a:endParaRPr>
          </a:p>
        </p:txBody>
      </p:sp>
    </p:spTree>
    <p:extLst>
      <p:ext uri="{BB962C8B-B14F-4D97-AF65-F5344CB8AC3E}">
        <p14:creationId xmlns:p14="http://schemas.microsoft.com/office/powerpoint/2010/main" val="4700741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1"/>
          <p:cNvSpPr>
            <a:spLocks noGrp="1"/>
          </p:cNvSpPr>
          <p:nvPr>
            <p:ph type="title"/>
          </p:nvPr>
        </p:nvSpPr>
        <p:spPr/>
        <p:txBody>
          <a:bodyPr/>
          <a:lstStyle/>
          <a:p>
            <a:r>
              <a:rPr lang="zh-TW" altLang="en-US"/>
              <a:t>工業應用</a:t>
            </a:r>
            <a:endParaRPr lang="zh-TW" altLang="en-US" sz="2800"/>
          </a:p>
        </p:txBody>
      </p:sp>
      <p:sp>
        <p:nvSpPr>
          <p:cNvPr id="74755" name="內容版面配置區 2"/>
          <p:cNvSpPr>
            <a:spLocks noGrp="1"/>
          </p:cNvSpPr>
          <p:nvPr>
            <p:ph idx="1"/>
          </p:nvPr>
        </p:nvSpPr>
        <p:spPr>
          <a:xfrm>
            <a:off x="611188" y="1600200"/>
            <a:ext cx="7848600" cy="4352925"/>
          </a:xfrm>
        </p:spPr>
        <p:txBody>
          <a:bodyPr/>
          <a:lstStyle/>
          <a:p>
            <a:r>
              <a:rPr lang="zh-TW" altLang="en-US" dirty="0"/>
              <a:t>輻射在工業的應用上，還常用於非破壞檢測</a:t>
            </a:r>
            <a:r>
              <a:rPr lang="en-US" altLang="zh-TW" dirty="0"/>
              <a:t>(</a:t>
            </a:r>
            <a:r>
              <a:rPr lang="zh-TW" altLang="en-US" dirty="0"/>
              <a:t>放射線照像</a:t>
            </a:r>
            <a:r>
              <a:rPr lang="en-US" altLang="zh-TW" dirty="0"/>
              <a:t>)</a:t>
            </a:r>
            <a:r>
              <a:rPr lang="zh-TW" altLang="en-US" dirty="0"/>
              <a:t>、品管篩檢等。</a:t>
            </a:r>
          </a:p>
          <a:p>
            <a:endParaRPr lang="zh-TW" altLang="en-US" dirty="0"/>
          </a:p>
          <a:p>
            <a:endParaRPr lang="zh-TW" altLang="en-US" dirty="0"/>
          </a:p>
        </p:txBody>
      </p:sp>
      <p:sp>
        <p:nvSpPr>
          <p:cNvPr id="74756" name="投影片編號版面配置區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F58F1E5D-A34E-440C-99F9-15AA9FEE70AE}" type="slidenum">
              <a:rPr lang="en-US" altLang="zh-TW" sz="1400" smtClean="0">
                <a:solidFill>
                  <a:schemeClr val="tx1"/>
                </a:solidFill>
              </a:rPr>
              <a:pPr>
                <a:spcBef>
                  <a:spcPct val="0"/>
                </a:spcBef>
                <a:buClrTx/>
                <a:buSzTx/>
                <a:buFontTx/>
                <a:buNone/>
              </a:pPr>
              <a:t>38</a:t>
            </a:fld>
            <a:endParaRPr lang="en-US" altLang="zh-TW" sz="1400">
              <a:solidFill>
                <a:schemeClr val="tx1"/>
              </a:solidFill>
            </a:endParaRPr>
          </a:p>
        </p:txBody>
      </p:sp>
      <p:pic>
        <p:nvPicPr>
          <p:cNvPr id="5" name="Picture 4" descr="春源鋼鐵大直橋改建工程RT"/>
          <p:cNvPicPr>
            <a:picLocks noChangeAspect="1" noChangeArrowheads="1"/>
          </p:cNvPicPr>
          <p:nvPr/>
        </p:nvPicPr>
        <p:blipFill>
          <a:blip r:embed="rId3"/>
          <a:srcRect/>
          <a:stretch>
            <a:fillRect/>
          </a:stretch>
        </p:blipFill>
        <p:spPr bwMode="auto">
          <a:xfrm>
            <a:off x="123825" y="2562225"/>
            <a:ext cx="3019425" cy="21939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文字方塊 9"/>
          <p:cNvSpPr txBox="1">
            <a:spLocks noChangeArrowheads="1"/>
          </p:cNvSpPr>
          <p:nvPr/>
        </p:nvSpPr>
        <p:spPr bwMode="auto">
          <a:xfrm>
            <a:off x="1608138" y="4403725"/>
            <a:ext cx="2195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b="1" dirty="0">
                <a:solidFill>
                  <a:schemeClr val="bg1"/>
                </a:solidFill>
              </a:rPr>
              <a:t>橋梁焊接檢測</a:t>
            </a:r>
          </a:p>
        </p:txBody>
      </p:sp>
      <p:pic>
        <p:nvPicPr>
          <p:cNvPr id="8" name="Picture 13" descr="非破壞"/>
          <p:cNvPicPr>
            <a:picLocks noChangeAspect="1" noChangeArrowheads="1"/>
          </p:cNvPicPr>
          <p:nvPr/>
        </p:nvPicPr>
        <p:blipFill>
          <a:blip r:embed="rId4"/>
          <a:srcRect/>
          <a:stretch>
            <a:fillRect/>
          </a:stretch>
        </p:blipFill>
        <p:spPr bwMode="auto">
          <a:xfrm>
            <a:off x="125413" y="4821238"/>
            <a:ext cx="2478087" cy="18478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文字方塊 8"/>
          <p:cNvSpPr txBox="1">
            <a:spLocks noChangeArrowheads="1"/>
          </p:cNvSpPr>
          <p:nvPr/>
        </p:nvSpPr>
        <p:spPr bwMode="auto">
          <a:xfrm>
            <a:off x="1390650" y="6332538"/>
            <a:ext cx="2195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a:solidFill>
                  <a:schemeClr val="tx1"/>
                </a:solidFill>
              </a:rPr>
              <a:t>管路檢測</a:t>
            </a:r>
          </a:p>
        </p:txBody>
      </p:sp>
      <p:sp>
        <p:nvSpPr>
          <p:cNvPr id="74761" name="文字方塊 11"/>
          <p:cNvSpPr txBox="1">
            <a:spLocks noChangeArrowheads="1"/>
          </p:cNvSpPr>
          <p:nvPr/>
        </p:nvSpPr>
        <p:spPr bwMode="auto">
          <a:xfrm>
            <a:off x="3000375" y="3013075"/>
            <a:ext cx="1352550" cy="646113"/>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非破壞檢測</a:t>
            </a:r>
            <a:endParaRPr lang="en-US" altLang="zh-TW" sz="1800" b="1">
              <a:solidFill>
                <a:schemeClr val="tx1"/>
              </a:solidFill>
            </a:endParaRPr>
          </a:p>
          <a:p>
            <a:pPr algn="ctr">
              <a:spcBef>
                <a:spcPct val="0"/>
              </a:spcBef>
              <a:buClrTx/>
              <a:buSzTx/>
              <a:buFontTx/>
              <a:buNone/>
            </a:pPr>
            <a:r>
              <a:rPr lang="zh-TW" altLang="en-US" sz="1800" b="1">
                <a:solidFill>
                  <a:schemeClr val="tx1"/>
                </a:solidFill>
              </a:rPr>
              <a:t>放射線照相</a:t>
            </a:r>
          </a:p>
        </p:txBody>
      </p:sp>
      <p:pic>
        <p:nvPicPr>
          <p:cNvPr id="13" name="Picture 3"/>
          <p:cNvPicPr>
            <a:picLocks noChangeAspect="1" noChangeArrowheads="1"/>
          </p:cNvPicPr>
          <p:nvPr/>
        </p:nvPicPr>
        <p:blipFill>
          <a:blip r:embed="rId5"/>
          <a:srcRect/>
          <a:stretch>
            <a:fillRect/>
          </a:stretch>
        </p:blipFill>
        <p:spPr bwMode="auto">
          <a:xfrm>
            <a:off x="5562600" y="2152650"/>
            <a:ext cx="3429000" cy="25669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文字方塊 11"/>
          <p:cNvSpPr txBox="1">
            <a:spLocks noChangeArrowheads="1"/>
          </p:cNvSpPr>
          <p:nvPr/>
        </p:nvSpPr>
        <p:spPr bwMode="auto">
          <a:xfrm>
            <a:off x="5562600" y="4129088"/>
            <a:ext cx="2193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b="1" dirty="0">
                <a:solidFill>
                  <a:schemeClr val="bg1"/>
                </a:solidFill>
              </a:rPr>
              <a:t>飲料工廠利用                    輻射做品管篩選</a:t>
            </a:r>
          </a:p>
        </p:txBody>
      </p:sp>
      <p:pic>
        <p:nvPicPr>
          <p:cNvPr id="15" name="圖片 2"/>
          <p:cNvPicPr>
            <a:picLocks noChangeAspect="1"/>
          </p:cNvPicPr>
          <p:nvPr/>
        </p:nvPicPr>
        <p:blipFill>
          <a:blip r:embed="rId6"/>
          <a:srcRect/>
          <a:stretch>
            <a:fillRect/>
          </a:stretch>
        </p:blipFill>
        <p:spPr bwMode="auto">
          <a:xfrm>
            <a:off x="6324600" y="4778375"/>
            <a:ext cx="2311400" cy="20843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5" name="文字方塊 11"/>
          <p:cNvSpPr txBox="1">
            <a:spLocks noChangeArrowheads="1"/>
          </p:cNvSpPr>
          <p:nvPr/>
        </p:nvSpPr>
        <p:spPr bwMode="auto">
          <a:xfrm>
            <a:off x="6264275" y="64770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b="1" dirty="0">
                <a:solidFill>
                  <a:schemeClr val="bg1"/>
                </a:solidFill>
              </a:rPr>
              <a:t>食品異物檢測</a:t>
            </a:r>
          </a:p>
        </p:txBody>
      </p:sp>
      <p:sp>
        <p:nvSpPr>
          <p:cNvPr id="74766" name="文字方塊 16"/>
          <p:cNvSpPr txBox="1">
            <a:spLocks noChangeArrowheads="1"/>
          </p:cNvSpPr>
          <p:nvPr/>
        </p:nvSpPr>
        <p:spPr bwMode="auto">
          <a:xfrm>
            <a:off x="4778375" y="2352675"/>
            <a:ext cx="1123950" cy="368300"/>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品管篩檢</a:t>
            </a:r>
          </a:p>
        </p:txBody>
      </p:sp>
      <p:pic>
        <p:nvPicPr>
          <p:cNvPr id="74767" name="圖片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313" y="5070475"/>
            <a:ext cx="274002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8" name="文字方塊 8"/>
          <p:cNvSpPr txBox="1">
            <a:spLocks noChangeArrowheads="1"/>
          </p:cNvSpPr>
          <p:nvPr/>
        </p:nvSpPr>
        <p:spPr bwMode="auto">
          <a:xfrm>
            <a:off x="2584450" y="5053013"/>
            <a:ext cx="297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a:solidFill>
                  <a:schemeClr val="tx1"/>
                </a:solidFill>
              </a:rPr>
              <a:t>銥</a:t>
            </a:r>
            <a:r>
              <a:rPr lang="en-US" altLang="zh-TW" sz="1800">
                <a:solidFill>
                  <a:schemeClr val="tx1"/>
                </a:solidFill>
              </a:rPr>
              <a:t>-192</a:t>
            </a:r>
            <a:r>
              <a:rPr lang="zh-TW" altLang="en-US" sz="1800">
                <a:solidFill>
                  <a:schemeClr val="tx1"/>
                </a:solidFill>
              </a:rPr>
              <a:t>放射線照相設備</a:t>
            </a:r>
          </a:p>
        </p:txBody>
      </p:sp>
      <p:sp>
        <p:nvSpPr>
          <p:cNvPr id="17" name="投影片編號版面配置區 1">
            <a:extLst>
              <a:ext uri="{FF2B5EF4-FFF2-40B4-BE49-F238E27FC236}">
                <a16:creationId xmlns:a16="http://schemas.microsoft.com/office/drawing/2014/main" id="{B155DBA9-8FD3-5B45-AF46-D375A8ACFF96}"/>
              </a:ext>
            </a:extLst>
          </p:cNvPr>
          <p:cNvSpPr>
            <a:spLocks noGrp="1"/>
          </p:cNvSpPr>
          <p:nvPr>
            <p:ph type="sldNum" sz="quarter" idx="12"/>
          </p:nvPr>
        </p:nvSpPr>
        <p:spPr>
          <a:xfrm>
            <a:off x="6858000" y="6245225"/>
            <a:ext cx="2133600" cy="476250"/>
          </a:xfrm>
        </p:spPr>
        <p:txBody>
          <a:bodyPr/>
          <a:lstStyle/>
          <a:p>
            <a:pPr>
              <a:defRPr/>
            </a:pPr>
            <a:r>
              <a:rPr lang="en-US" altLang="zh-TW" dirty="0" smtClean="0">
                <a:solidFill>
                  <a:srgbClr val="000000"/>
                </a:solidFill>
              </a:rPr>
              <a:t>38</a:t>
            </a:r>
            <a:endParaRPr lang="en-US" altLang="zh-TW" dirty="0">
              <a:solidFill>
                <a:srgbClr val="000000"/>
              </a:solidFill>
            </a:endParaRPr>
          </a:p>
        </p:txBody>
      </p:sp>
    </p:spTree>
    <p:extLst>
      <p:ext uri="{BB962C8B-B14F-4D97-AF65-F5344CB8AC3E}">
        <p14:creationId xmlns:p14="http://schemas.microsoft.com/office/powerpoint/2010/main" val="20203107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標題 1"/>
          <p:cNvSpPr>
            <a:spLocks noGrp="1"/>
          </p:cNvSpPr>
          <p:nvPr>
            <p:ph type="title"/>
          </p:nvPr>
        </p:nvSpPr>
        <p:spPr/>
        <p:txBody>
          <a:bodyPr/>
          <a:lstStyle/>
          <a:p>
            <a:r>
              <a:rPr lang="zh-TW" altLang="en-US"/>
              <a:t>工業應用</a:t>
            </a:r>
            <a:endParaRPr lang="zh-TW" altLang="en-US" sz="2400"/>
          </a:p>
        </p:txBody>
      </p:sp>
      <p:sp>
        <p:nvSpPr>
          <p:cNvPr id="76803" name="內容版面配置區 2"/>
          <p:cNvSpPr>
            <a:spLocks noGrp="1"/>
          </p:cNvSpPr>
          <p:nvPr>
            <p:ph idx="1"/>
          </p:nvPr>
        </p:nvSpPr>
        <p:spPr/>
        <p:txBody>
          <a:bodyPr/>
          <a:lstStyle/>
          <a:p>
            <a:r>
              <a:rPr lang="zh-TW" altLang="en-US"/>
              <a:t>土壤密度、溼度的檢測，以及成分的分析，也是工業界經常使用輻射的領域。</a:t>
            </a:r>
          </a:p>
        </p:txBody>
      </p:sp>
      <p:sp>
        <p:nvSpPr>
          <p:cNvPr id="76804" name="投影片編號版面配置區 3"/>
          <p:cNvSpPr>
            <a:spLocks noGrp="1"/>
          </p:cNvSpPr>
          <p:nvPr>
            <p:ph type="sldNum" sz="quarter" idx="10"/>
          </p:nvPr>
        </p:nvSpPr>
        <p:spPr>
          <a:xfrm>
            <a:off x="8077200" y="6473825"/>
            <a:ext cx="9144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E48019CA-3230-4847-BC68-43CBE6148888}" type="slidenum">
              <a:rPr lang="en-US" altLang="zh-TW" sz="1400" smtClean="0">
                <a:solidFill>
                  <a:schemeClr val="tx1"/>
                </a:solidFill>
              </a:rPr>
              <a:pPr>
                <a:spcBef>
                  <a:spcPct val="0"/>
                </a:spcBef>
                <a:buClrTx/>
                <a:buSzTx/>
                <a:buFontTx/>
                <a:buNone/>
              </a:pPr>
              <a:t>39</a:t>
            </a:fld>
            <a:endParaRPr lang="en-US" altLang="zh-TW" sz="1400">
              <a:solidFill>
                <a:schemeClr val="tx1"/>
              </a:solidFill>
            </a:endParaRPr>
          </a:p>
        </p:txBody>
      </p:sp>
      <p:pic>
        <p:nvPicPr>
          <p:cNvPr id="76805" name="Picture 2" descr="http://www.nrc.gov/images/materials/miau/density-gau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38425"/>
            <a:ext cx="61722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文字方塊 5"/>
          <p:cNvSpPr txBox="1">
            <a:spLocks noChangeArrowheads="1"/>
          </p:cNvSpPr>
          <p:nvPr/>
        </p:nvSpPr>
        <p:spPr bwMode="auto">
          <a:xfrm>
            <a:off x="3048000" y="2819400"/>
            <a:ext cx="1724025" cy="369888"/>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dirty="0">
                <a:solidFill>
                  <a:schemeClr val="tx1"/>
                </a:solidFill>
              </a:rPr>
              <a:t>土壤密度檢測</a:t>
            </a:r>
          </a:p>
        </p:txBody>
      </p:sp>
      <p:sp>
        <p:nvSpPr>
          <p:cNvPr id="76807" name="文字方塊 26"/>
          <p:cNvSpPr txBox="1">
            <a:spLocks noChangeArrowheads="1"/>
          </p:cNvSpPr>
          <p:nvPr/>
        </p:nvSpPr>
        <p:spPr bwMode="auto">
          <a:xfrm>
            <a:off x="190500" y="6483350"/>
            <a:ext cx="167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a:solidFill>
                  <a:schemeClr val="tx1"/>
                </a:solidFill>
              </a:rPr>
              <a:t>圖片來源：</a:t>
            </a:r>
            <a:r>
              <a:rPr lang="en-US" altLang="zh-TW" sz="1000">
                <a:solidFill>
                  <a:schemeClr val="tx1"/>
                </a:solidFill>
              </a:rPr>
              <a:t>NRC</a:t>
            </a:r>
            <a:r>
              <a:rPr lang="zh-TW" altLang="en-US" sz="1000">
                <a:solidFill>
                  <a:schemeClr val="tx1"/>
                </a:solidFill>
              </a:rPr>
              <a:t>網站</a:t>
            </a:r>
            <a:endParaRPr lang="en-US" altLang="zh-TW" sz="1000">
              <a:solidFill>
                <a:schemeClr val="tx1"/>
              </a:solidFill>
            </a:endParaRPr>
          </a:p>
        </p:txBody>
      </p:sp>
      <p:pic>
        <p:nvPicPr>
          <p:cNvPr id="76808" name="圖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457450"/>
            <a:ext cx="26670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文字方塊 8"/>
          <p:cNvSpPr txBox="1">
            <a:spLocks noChangeArrowheads="1"/>
          </p:cNvSpPr>
          <p:nvPr/>
        </p:nvSpPr>
        <p:spPr bwMode="auto">
          <a:xfrm>
            <a:off x="6872288" y="2220913"/>
            <a:ext cx="1724025" cy="369887"/>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黃金成份分析</a:t>
            </a:r>
          </a:p>
        </p:txBody>
      </p:sp>
      <p:sp>
        <p:nvSpPr>
          <p:cNvPr id="76810" name="文字方塊 26"/>
          <p:cNvSpPr txBox="1">
            <a:spLocks noChangeArrowheads="1"/>
          </p:cNvSpPr>
          <p:nvPr/>
        </p:nvSpPr>
        <p:spPr bwMode="auto">
          <a:xfrm>
            <a:off x="6324600" y="6248400"/>
            <a:ext cx="264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dirty="0">
                <a:solidFill>
                  <a:schemeClr val="tx1"/>
                </a:solidFill>
              </a:rPr>
              <a:t>圖片來源：</a:t>
            </a:r>
            <a:r>
              <a:rPr lang="en-US" altLang="zh-TW" sz="1000" dirty="0">
                <a:solidFill>
                  <a:schemeClr val="tx1"/>
                </a:solidFill>
              </a:rPr>
              <a:t>Golden Eagle PMX</a:t>
            </a:r>
            <a:r>
              <a:rPr lang="zh-TW" altLang="en-US" sz="1000" dirty="0">
                <a:solidFill>
                  <a:schemeClr val="tx1"/>
                </a:solidFill>
              </a:rPr>
              <a:t>網站</a:t>
            </a:r>
            <a:endParaRPr lang="en-US" altLang="zh-TW" sz="1000" dirty="0">
              <a:solidFill>
                <a:schemeClr val="tx1"/>
              </a:solidFill>
            </a:endParaRPr>
          </a:p>
        </p:txBody>
      </p:sp>
    </p:spTree>
    <p:extLst>
      <p:ext uri="{BB962C8B-B14F-4D97-AF65-F5344CB8AC3E}">
        <p14:creationId xmlns:p14="http://schemas.microsoft.com/office/powerpoint/2010/main" val="1812571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000" b="1" dirty="0"/>
              <a:t>請問，您對「輻射」認識多少呢？</a:t>
            </a:r>
          </a:p>
        </p:txBody>
      </p:sp>
      <p:sp>
        <p:nvSpPr>
          <p:cNvPr id="5" name="文字方塊 4"/>
          <p:cNvSpPr txBox="1"/>
          <p:nvPr/>
        </p:nvSpPr>
        <p:spPr>
          <a:xfrm>
            <a:off x="3224213" y="2271713"/>
            <a:ext cx="2695575" cy="1323975"/>
          </a:xfrm>
          <a:prstGeom prst="rect">
            <a:avLst/>
          </a:prstGeom>
          <a:noFill/>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4000" b="1">
                <a:solidFill>
                  <a:srgbClr val="C00000"/>
                </a:solidFill>
                <a:effectLst>
                  <a:outerShdw blurRad="38100" dist="38100" dir="2700000" algn="tl">
                    <a:srgbClr val="000000"/>
                  </a:outerShdw>
                </a:effectLst>
                <a:latin typeface="微軟正黑體" pitchFamily="34" charset="-120"/>
                <a:ea typeface="微軟正黑體" pitchFamily="34" charset="-120"/>
              </a:rPr>
              <a:t>輻射</a:t>
            </a:r>
            <a:endParaRPr lang="en-US" altLang="zh-TW" sz="4000" b="1">
              <a:solidFill>
                <a:srgbClr val="C00000"/>
              </a:solidFill>
              <a:effectLst>
                <a:outerShdw blurRad="38100" dist="38100" dir="2700000" algn="tl">
                  <a:srgbClr val="000000"/>
                </a:outerShdw>
              </a:effectLst>
              <a:latin typeface="微軟正黑體" pitchFamily="34" charset="-120"/>
              <a:ea typeface="微軟正黑體" pitchFamily="34" charset="-120"/>
            </a:endParaRPr>
          </a:p>
          <a:p>
            <a:pPr algn="ctr">
              <a:defRPr/>
            </a:pPr>
            <a:r>
              <a:rPr lang="en-US" altLang="zh-TW" sz="4000" b="1">
                <a:solidFill>
                  <a:srgbClr val="C00000"/>
                </a:solidFill>
                <a:effectLst>
                  <a:outerShdw blurRad="38100" dist="38100" dir="2700000" algn="tl">
                    <a:srgbClr val="000000"/>
                  </a:outerShdw>
                </a:effectLst>
                <a:latin typeface="微軟正黑體" pitchFamily="34" charset="-120"/>
                <a:ea typeface="微軟正黑體" pitchFamily="34" charset="-120"/>
              </a:rPr>
              <a:t>Radiation</a:t>
            </a:r>
            <a:endParaRPr lang="zh-TW" altLang="en-US" sz="4000" b="1">
              <a:solidFill>
                <a:srgbClr val="C00000"/>
              </a:solidFill>
              <a:effectLst>
                <a:outerShdw blurRad="38100" dist="38100" dir="2700000" algn="tl">
                  <a:srgbClr val="000000"/>
                </a:outerShdw>
              </a:effectLst>
              <a:latin typeface="微軟正黑體" pitchFamily="34" charset="-120"/>
              <a:ea typeface="微軟正黑體" pitchFamily="34" charset="-120"/>
            </a:endParaRPr>
          </a:p>
        </p:txBody>
      </p:sp>
      <p:pic>
        <p:nvPicPr>
          <p:cNvPr id="6" name="圖片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05200"/>
            <a:ext cx="35242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6"/>
          <p:cNvGrpSpPr>
            <a:grpSpLocks/>
          </p:cNvGrpSpPr>
          <p:nvPr/>
        </p:nvGrpSpPr>
        <p:grpSpPr bwMode="auto">
          <a:xfrm>
            <a:off x="268288" y="3563938"/>
            <a:ext cx="8675687" cy="3105150"/>
            <a:chOff x="200410" y="3707586"/>
            <a:chExt cx="8675572" cy="3104901"/>
          </a:xfrm>
        </p:grpSpPr>
        <p:pic>
          <p:nvPicPr>
            <p:cNvPr id="8" name="圖片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369051"/>
              <a:ext cx="2563988" cy="173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834704">
              <a:off x="219803" y="3707586"/>
              <a:ext cx="1426547" cy="20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410" y="5647711"/>
              <a:ext cx="1665743" cy="114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26"/>
            <p:cNvSpPr txBox="1">
              <a:spLocks noChangeArrowheads="1"/>
            </p:cNvSpPr>
            <p:nvPr/>
          </p:nvSpPr>
          <p:spPr bwMode="auto">
            <a:xfrm>
              <a:off x="1003674" y="5272735"/>
              <a:ext cx="676266" cy="36985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a:solidFill>
                    <a:srgbClr val="000000"/>
                  </a:solidFill>
                  <a:ea typeface="華康儷中黑"/>
                  <a:cs typeface="華康儷中黑"/>
                </a:rPr>
                <a:t>手機</a:t>
              </a:r>
            </a:p>
          </p:txBody>
        </p:sp>
        <p:sp>
          <p:nvSpPr>
            <p:cNvPr id="12" name="文字方塊 26"/>
            <p:cNvSpPr txBox="1">
              <a:spLocks noChangeArrowheads="1"/>
            </p:cNvSpPr>
            <p:nvPr/>
          </p:nvSpPr>
          <p:spPr bwMode="auto">
            <a:xfrm>
              <a:off x="2972148" y="5991815"/>
              <a:ext cx="1135047" cy="36985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a:solidFill>
                    <a:srgbClr val="000000"/>
                  </a:solidFill>
                  <a:ea typeface="華康儷中黑"/>
                  <a:cs typeface="華康儷中黑"/>
                </a:rPr>
                <a:t>基地台</a:t>
              </a:r>
            </a:p>
          </p:txBody>
        </p:sp>
        <p:sp>
          <p:nvSpPr>
            <p:cNvPr id="13" name="文字方塊 26"/>
            <p:cNvSpPr txBox="1">
              <a:spLocks noChangeArrowheads="1"/>
            </p:cNvSpPr>
            <p:nvPr/>
          </p:nvSpPr>
          <p:spPr bwMode="auto">
            <a:xfrm>
              <a:off x="1711690" y="6442629"/>
              <a:ext cx="1135047" cy="36985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a:solidFill>
                    <a:srgbClr val="000000"/>
                  </a:solidFill>
                  <a:ea typeface="華康儷中黑"/>
                  <a:cs typeface="華康儷中黑"/>
                </a:rPr>
                <a:t>微波爐</a:t>
              </a:r>
            </a:p>
          </p:txBody>
        </p:sp>
        <p:pic>
          <p:nvPicPr>
            <p:cNvPr id="14" name="圖片 13"/>
            <p:cNvPicPr>
              <a:picLocks noChangeAspect="1"/>
            </p:cNvPicPr>
            <p:nvPr/>
          </p:nvPicPr>
          <p:blipFill>
            <a:blip r:embed="rId7"/>
            <a:srcRect/>
            <a:stretch>
              <a:fillRect/>
            </a:stretch>
          </p:blipFill>
          <p:spPr bwMode="auto">
            <a:xfrm>
              <a:off x="6858297" y="4136177"/>
              <a:ext cx="2017685" cy="158737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5" name="圖片 14"/>
            <p:cNvPicPr>
              <a:picLocks noChangeAspect="1"/>
            </p:cNvPicPr>
            <p:nvPr/>
          </p:nvPicPr>
          <p:blipFill>
            <a:blip r:embed="rId8"/>
            <a:srcRect/>
            <a:stretch>
              <a:fillRect/>
            </a:stretch>
          </p:blipFill>
          <p:spPr bwMode="auto">
            <a:xfrm>
              <a:off x="4842198" y="5221940"/>
              <a:ext cx="1936724" cy="145720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6" name="文字方塊 26"/>
            <p:cNvSpPr txBox="1">
              <a:spLocks noChangeArrowheads="1"/>
            </p:cNvSpPr>
            <p:nvPr/>
          </p:nvSpPr>
          <p:spPr bwMode="auto">
            <a:xfrm>
              <a:off x="5243830" y="4867955"/>
              <a:ext cx="1135048" cy="36827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dirty="0">
                  <a:solidFill>
                    <a:srgbClr val="000000"/>
                  </a:solidFill>
                  <a:ea typeface="華康儷中黑"/>
                  <a:cs typeface="華康儷中黑"/>
                </a:rPr>
                <a:t>手部</a:t>
              </a:r>
              <a:r>
                <a:rPr lang="en-US" altLang="zh-TW" sz="1800" dirty="0">
                  <a:solidFill>
                    <a:srgbClr val="3333FF"/>
                  </a:solidFill>
                  <a:ea typeface="華康儷中黑"/>
                  <a:cs typeface="華康儷中黑"/>
                </a:rPr>
                <a:t>X</a:t>
              </a:r>
              <a:r>
                <a:rPr lang="zh-TW" altLang="en-US" sz="1800" dirty="0">
                  <a:solidFill>
                    <a:srgbClr val="3333FF"/>
                  </a:solidFill>
                  <a:ea typeface="華康儷中黑"/>
                  <a:cs typeface="華康儷中黑"/>
                </a:rPr>
                <a:t>光</a:t>
              </a:r>
            </a:p>
          </p:txBody>
        </p:sp>
        <p:sp>
          <p:nvSpPr>
            <p:cNvPr id="17" name="文字方塊 26"/>
            <p:cNvSpPr txBox="1">
              <a:spLocks noChangeArrowheads="1"/>
            </p:cNvSpPr>
            <p:nvPr/>
          </p:nvSpPr>
          <p:spPr bwMode="auto">
            <a:xfrm>
              <a:off x="7323428" y="5667991"/>
              <a:ext cx="1135048" cy="36827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800" dirty="0">
                  <a:solidFill>
                    <a:srgbClr val="000000"/>
                  </a:solidFill>
                  <a:ea typeface="華康儷中黑"/>
                  <a:cs typeface="華康儷中黑"/>
                </a:rPr>
                <a:t>胸部</a:t>
              </a:r>
              <a:r>
                <a:rPr lang="en-US" altLang="zh-TW" sz="1800" dirty="0">
                  <a:solidFill>
                    <a:srgbClr val="3333FF"/>
                  </a:solidFill>
                  <a:ea typeface="華康儷中黑"/>
                  <a:cs typeface="華康儷中黑"/>
                </a:rPr>
                <a:t>X</a:t>
              </a:r>
              <a:r>
                <a:rPr lang="zh-TW" altLang="en-US" sz="1800" dirty="0">
                  <a:solidFill>
                    <a:srgbClr val="3333FF"/>
                  </a:solidFill>
                  <a:ea typeface="華康儷中黑"/>
                  <a:cs typeface="華康儷中黑"/>
                </a:rPr>
                <a:t>光</a:t>
              </a:r>
            </a:p>
          </p:txBody>
        </p:sp>
      </p:grpSp>
      <p:grpSp>
        <p:nvGrpSpPr>
          <p:cNvPr id="18" name="群組 17"/>
          <p:cNvGrpSpPr>
            <a:grpSpLocks/>
          </p:cNvGrpSpPr>
          <p:nvPr/>
        </p:nvGrpSpPr>
        <p:grpSpPr bwMode="auto">
          <a:xfrm>
            <a:off x="95250" y="1862138"/>
            <a:ext cx="8743950" cy="2989262"/>
            <a:chOff x="95731" y="1861577"/>
            <a:chExt cx="8743469" cy="2989502"/>
          </a:xfrm>
        </p:grpSpPr>
        <p:sp>
          <p:nvSpPr>
            <p:cNvPr id="19" name="文字方塊 25"/>
            <p:cNvSpPr txBox="1">
              <a:spLocks noChangeArrowheads="1"/>
            </p:cNvSpPr>
            <p:nvPr/>
          </p:nvSpPr>
          <p:spPr bwMode="auto">
            <a:xfrm>
              <a:off x="95731" y="2504182"/>
              <a:ext cx="26180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3200">
                  <a:solidFill>
                    <a:schemeClr val="tx1"/>
                  </a:solidFill>
                </a:rPr>
                <a:t>非游離輻射   </a:t>
              </a:r>
              <a:r>
                <a:rPr lang="en-US" altLang="zh-TW" sz="3200">
                  <a:solidFill>
                    <a:schemeClr val="tx1"/>
                  </a:solidFill>
                </a:rPr>
                <a:t>(</a:t>
              </a:r>
              <a:r>
                <a:rPr lang="zh-TW" altLang="en-US" sz="3200">
                  <a:solidFill>
                    <a:schemeClr val="tx1"/>
                  </a:solidFill>
                </a:rPr>
                <a:t>電磁波</a:t>
              </a:r>
              <a:r>
                <a:rPr lang="en-US" altLang="zh-TW" sz="3200">
                  <a:solidFill>
                    <a:schemeClr val="tx1"/>
                  </a:solidFill>
                </a:rPr>
                <a:t>)</a:t>
              </a:r>
              <a:endParaRPr lang="zh-TW" altLang="en-US" sz="3200">
                <a:solidFill>
                  <a:schemeClr val="tx1"/>
                </a:solidFill>
              </a:endParaRPr>
            </a:p>
          </p:txBody>
        </p:sp>
        <p:sp>
          <p:nvSpPr>
            <p:cNvPr id="20" name="文字方塊 26"/>
            <p:cNvSpPr txBox="1">
              <a:spLocks noChangeArrowheads="1"/>
            </p:cNvSpPr>
            <p:nvPr/>
          </p:nvSpPr>
          <p:spPr bwMode="auto">
            <a:xfrm>
              <a:off x="6149468" y="2374194"/>
              <a:ext cx="26897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3200" dirty="0">
                  <a:solidFill>
                    <a:srgbClr val="3333FF"/>
                  </a:solidFill>
                </a:rPr>
                <a:t>游離輻射         </a:t>
              </a:r>
              <a:r>
                <a:rPr lang="en-US" altLang="zh-TW" sz="3200" dirty="0">
                  <a:solidFill>
                    <a:srgbClr val="3333FF"/>
                  </a:solidFill>
                </a:rPr>
                <a:t>( </a:t>
              </a:r>
              <a:r>
                <a:rPr lang="el-GR" altLang="zh-TW" sz="3200" dirty="0">
                  <a:solidFill>
                    <a:srgbClr val="3333FF"/>
                  </a:solidFill>
                </a:rPr>
                <a:t>Χ</a:t>
              </a:r>
              <a:r>
                <a:rPr lang="zh-TW" altLang="en-US" sz="3200" dirty="0">
                  <a:solidFill>
                    <a:srgbClr val="3333FF"/>
                  </a:solidFill>
                </a:rPr>
                <a:t>射線、     加馬</a:t>
              </a:r>
              <a:r>
                <a:rPr lang="en-US" altLang="zh-TW" sz="3200" dirty="0">
                  <a:solidFill>
                    <a:srgbClr val="3333FF"/>
                  </a:solidFill>
                </a:rPr>
                <a:t>(</a:t>
              </a:r>
              <a:r>
                <a:rPr lang="en-US" altLang="zh-TW" sz="3200" dirty="0">
                  <a:solidFill>
                    <a:srgbClr val="3333FF"/>
                  </a:solidFill>
                  <a:sym typeface="Symbol" panose="05050102010706020507" pitchFamily="18" charset="2"/>
                </a:rPr>
                <a:t></a:t>
              </a:r>
              <a:r>
                <a:rPr lang="en-US" altLang="zh-TW" sz="3200" dirty="0">
                  <a:solidFill>
                    <a:srgbClr val="3333FF"/>
                  </a:solidFill>
                </a:rPr>
                <a:t>)</a:t>
              </a:r>
              <a:r>
                <a:rPr lang="zh-TW" altLang="en-US" sz="3200" dirty="0">
                  <a:solidFill>
                    <a:srgbClr val="3333FF"/>
                  </a:solidFill>
                </a:rPr>
                <a:t>射線</a:t>
              </a:r>
              <a:r>
                <a:rPr lang="en-US" altLang="zh-TW" sz="3200" dirty="0">
                  <a:solidFill>
                    <a:srgbClr val="3333FF"/>
                  </a:solidFill>
                </a:rPr>
                <a:t> )</a:t>
              </a:r>
              <a:endParaRPr lang="zh-TW" altLang="en-US" sz="3200" dirty="0">
                <a:solidFill>
                  <a:srgbClr val="3333FF"/>
                </a:solidFill>
              </a:endParaRPr>
            </a:p>
          </p:txBody>
        </p:sp>
        <p:sp>
          <p:nvSpPr>
            <p:cNvPr id="21" name="弧形向下箭號 39"/>
            <p:cNvSpPr/>
            <p:nvPr/>
          </p:nvSpPr>
          <p:spPr>
            <a:xfrm>
              <a:off x="5115130" y="1861577"/>
              <a:ext cx="1844574" cy="538205"/>
            </a:xfrm>
            <a:prstGeom prst="curved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2" name="弧形向下箭號 40"/>
            <p:cNvSpPr/>
            <p:nvPr/>
          </p:nvSpPr>
          <p:spPr>
            <a:xfrm flipH="1">
              <a:off x="1849823" y="1861577"/>
              <a:ext cx="2008077" cy="538205"/>
            </a:xfrm>
            <a:prstGeom prst="curved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C00000"/>
                </a:solidFill>
              </a:endParaRPr>
            </a:p>
          </p:txBody>
        </p:sp>
        <p:sp>
          <p:nvSpPr>
            <p:cNvPr id="23" name="文字方塊 22"/>
            <p:cNvSpPr txBox="1"/>
            <p:nvPr/>
          </p:nvSpPr>
          <p:spPr>
            <a:xfrm>
              <a:off x="3243571" y="4142997"/>
              <a:ext cx="2693839" cy="708082"/>
            </a:xfrm>
            <a:prstGeom prst="rect">
              <a:avLst/>
            </a:prstGeom>
            <a:noFill/>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4000" b="1">
                  <a:solidFill>
                    <a:srgbClr val="C00000"/>
                  </a:solidFill>
                  <a:effectLst>
                    <a:outerShdw blurRad="38100" dist="38100" dir="2700000" algn="tl">
                      <a:srgbClr val="000000"/>
                    </a:outerShdw>
                  </a:effectLst>
                  <a:latin typeface="微軟正黑體" pitchFamily="34" charset="-120"/>
                  <a:ea typeface="微軟正黑體" pitchFamily="34" charset="-120"/>
                </a:rPr>
                <a:t>能量</a:t>
              </a:r>
            </a:p>
          </p:txBody>
        </p:sp>
      </p:grpSp>
      <p:sp>
        <p:nvSpPr>
          <p:cNvPr id="24" name="文字方塊 23"/>
          <p:cNvSpPr txBox="1">
            <a:spLocks noChangeArrowheads="1"/>
          </p:cNvSpPr>
          <p:nvPr/>
        </p:nvSpPr>
        <p:spPr bwMode="auto">
          <a:xfrm>
            <a:off x="6855814" y="5857935"/>
            <a:ext cx="30501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800" dirty="0">
                <a:solidFill>
                  <a:schemeClr val="tx1"/>
                </a:solidFill>
              </a:rPr>
              <a:t>圖片來源：</a:t>
            </a:r>
            <a:endParaRPr lang="en-US" altLang="zh-TW" sz="800" dirty="0">
              <a:solidFill>
                <a:schemeClr val="tx1"/>
              </a:solidFill>
            </a:endParaRPr>
          </a:p>
          <a:p>
            <a:pPr>
              <a:spcBef>
                <a:spcPct val="0"/>
              </a:spcBef>
              <a:buClrTx/>
              <a:buSzTx/>
              <a:buFontTx/>
              <a:buNone/>
            </a:pPr>
            <a:r>
              <a:rPr lang="en-US" altLang="zh-TW" sz="800" dirty="0">
                <a:solidFill>
                  <a:schemeClr val="tx1"/>
                </a:solidFill>
              </a:rPr>
              <a:t>f4chinese.blogspot.tw</a:t>
            </a:r>
            <a:r>
              <a:rPr lang="zh-TW" altLang="en-US" sz="800" dirty="0">
                <a:solidFill>
                  <a:schemeClr val="tx1"/>
                </a:solidFill>
              </a:rPr>
              <a:t>、</a:t>
            </a:r>
            <a:r>
              <a:rPr lang="en-US" altLang="zh-TW" sz="800" dirty="0">
                <a:solidFill>
                  <a:schemeClr val="tx1"/>
                </a:solidFill>
                <a:hlinkClick r:id="rId9"/>
              </a:rPr>
              <a:t>www.pcdvd.com.tw/</a:t>
            </a:r>
            <a:r>
              <a:rPr lang="zh-TW" altLang="en-US" sz="800" dirty="0">
                <a:solidFill>
                  <a:schemeClr val="tx1"/>
                </a:solidFill>
              </a:rPr>
              <a:t>、</a:t>
            </a:r>
            <a:r>
              <a:rPr lang="en-US" altLang="zh-TW" sz="800" dirty="0">
                <a:solidFill>
                  <a:schemeClr val="tx1"/>
                </a:solidFill>
              </a:rPr>
              <a:t>tw.buy.yahoo.com</a:t>
            </a:r>
            <a:r>
              <a:rPr lang="zh-TW" altLang="en-US" sz="800" dirty="0">
                <a:solidFill>
                  <a:schemeClr val="tx1"/>
                </a:solidFill>
              </a:rPr>
              <a:t>、</a:t>
            </a:r>
            <a:r>
              <a:rPr lang="en-US" altLang="zh-TW" sz="800" dirty="0">
                <a:solidFill>
                  <a:schemeClr val="tx1"/>
                </a:solidFill>
              </a:rPr>
              <a:t>www.livescience.com</a:t>
            </a:r>
            <a:r>
              <a:rPr lang="zh-TW" altLang="en-US" sz="800" dirty="0">
                <a:solidFill>
                  <a:schemeClr val="tx1"/>
                </a:solidFill>
              </a:rPr>
              <a:t>、</a:t>
            </a:r>
            <a:r>
              <a:rPr lang="en-US" altLang="zh-TW" sz="800" dirty="0">
                <a:solidFill>
                  <a:schemeClr val="tx1"/>
                </a:solidFill>
              </a:rPr>
              <a:t>www.radiologyinfo.org</a:t>
            </a:r>
          </a:p>
          <a:p>
            <a:pPr>
              <a:spcBef>
                <a:spcPct val="0"/>
              </a:spcBef>
              <a:buClrTx/>
              <a:buSzTx/>
              <a:buFontTx/>
              <a:buNone/>
            </a:pPr>
            <a:endParaRPr lang="en-US" altLang="zh-TW" sz="800" dirty="0">
              <a:solidFill>
                <a:schemeClr val="tx1"/>
              </a:solidFill>
            </a:endParaRPr>
          </a:p>
          <a:p>
            <a:pPr>
              <a:spcBef>
                <a:spcPct val="0"/>
              </a:spcBef>
              <a:buClrTx/>
              <a:buSzTx/>
              <a:buFontTx/>
              <a:buNone/>
            </a:pPr>
            <a:endParaRPr lang="en-US" altLang="zh-TW" sz="800" dirty="0">
              <a:solidFill>
                <a:schemeClr val="tx1"/>
              </a:solidFill>
            </a:endParaRPr>
          </a:p>
        </p:txBody>
      </p:sp>
      <p:sp>
        <p:nvSpPr>
          <p:cNvPr id="3" name="投影片編號版面配置區 2"/>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a:t>
            </a:fld>
            <a:endParaRPr lang="en-US" altLang="zh-TW">
              <a:solidFill>
                <a:srgbClr val="000000"/>
              </a:solidFill>
            </a:endParaRPr>
          </a:p>
        </p:txBody>
      </p:sp>
    </p:spTree>
    <p:extLst>
      <p:ext uri="{BB962C8B-B14F-4D97-AF65-F5344CB8AC3E}">
        <p14:creationId xmlns:p14="http://schemas.microsoft.com/office/powerpoint/2010/main" val="37563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p:cNvSpPr>
            <a:spLocks noGrp="1"/>
          </p:cNvSpPr>
          <p:nvPr>
            <p:ph type="title"/>
          </p:nvPr>
        </p:nvSpPr>
        <p:spPr/>
        <p:txBody>
          <a:bodyPr/>
          <a:lstStyle/>
          <a:p>
            <a:r>
              <a:rPr lang="zh-TW" altLang="en-US" dirty="0"/>
              <a:t>科學應用</a:t>
            </a:r>
            <a:r>
              <a:rPr lang="en-US" altLang="zh-TW" sz="2400" dirty="0"/>
              <a:t>(1/4)</a:t>
            </a:r>
            <a:endParaRPr lang="zh-TW" altLang="en-US" sz="2400" dirty="0"/>
          </a:p>
        </p:txBody>
      </p:sp>
      <p:sp>
        <p:nvSpPr>
          <p:cNvPr id="78851" name="內容版面配置區 2"/>
          <p:cNvSpPr>
            <a:spLocks noGrp="1"/>
          </p:cNvSpPr>
          <p:nvPr>
            <p:ph idx="1"/>
          </p:nvPr>
        </p:nvSpPr>
        <p:spPr/>
        <p:txBody>
          <a:bodyPr/>
          <a:lstStyle/>
          <a:p>
            <a:r>
              <a:rPr lang="zh-TW" altLang="en-US"/>
              <a:t>科學領域，也會使用到輻射。</a:t>
            </a:r>
          </a:p>
        </p:txBody>
      </p:sp>
      <p:pic>
        <p:nvPicPr>
          <p:cNvPr id="78853" name="Picture 4" descr="http://www.aec.gov.tw/webpage/radtown/images/radtown/radtown_18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538413"/>
            <a:ext cx="354171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文字方塊 8"/>
          <p:cNvSpPr txBox="1">
            <a:spLocks noChangeArrowheads="1"/>
          </p:cNvSpPr>
          <p:nvPr/>
        </p:nvSpPr>
        <p:spPr bwMode="auto">
          <a:xfrm>
            <a:off x="2982913" y="4872038"/>
            <a:ext cx="205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b="1">
                <a:solidFill>
                  <a:schemeClr val="tx1"/>
                </a:solidFill>
              </a:rPr>
              <a:t>氣相層析儀</a:t>
            </a:r>
          </a:p>
        </p:txBody>
      </p:sp>
      <p:pic>
        <p:nvPicPr>
          <p:cNvPr id="12" name="圖片 6"/>
          <p:cNvPicPr>
            <a:picLocks noChangeAspect="1"/>
          </p:cNvPicPr>
          <p:nvPr/>
        </p:nvPicPr>
        <p:blipFill>
          <a:blip r:embed="rId4"/>
          <a:srcRect/>
          <a:stretch>
            <a:fillRect/>
          </a:stretch>
        </p:blipFill>
        <p:spPr bwMode="auto">
          <a:xfrm>
            <a:off x="52388" y="2525713"/>
            <a:ext cx="2614612" cy="348773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文字方塊 12"/>
          <p:cNvSpPr txBox="1">
            <a:spLocks noChangeArrowheads="1"/>
          </p:cNvSpPr>
          <p:nvPr/>
        </p:nvSpPr>
        <p:spPr bwMode="auto">
          <a:xfrm>
            <a:off x="392113" y="2370138"/>
            <a:ext cx="1916112" cy="338137"/>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600">
                <a:solidFill>
                  <a:schemeClr val="tx1"/>
                </a:solidFill>
              </a:rPr>
              <a:t> 非密封放射性物質</a:t>
            </a:r>
          </a:p>
        </p:txBody>
      </p:sp>
      <p:pic>
        <p:nvPicPr>
          <p:cNvPr id="14" name="Picture 2" descr="http://www.aec.gov.tw/webpage/radtown/images/radtown/radtown_18_1.jpg"/>
          <p:cNvPicPr>
            <a:picLocks noChangeAspect="1" noChangeArrowheads="1"/>
          </p:cNvPicPr>
          <p:nvPr/>
        </p:nvPicPr>
        <p:blipFill>
          <a:blip r:embed="rId5"/>
          <a:srcRect/>
          <a:stretch>
            <a:fillRect/>
          </a:stretch>
        </p:blipFill>
        <p:spPr bwMode="auto">
          <a:xfrm>
            <a:off x="2711450" y="2538413"/>
            <a:ext cx="2820988" cy="34861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文字方塊 14"/>
          <p:cNvSpPr txBox="1">
            <a:spLocks noChangeArrowheads="1"/>
          </p:cNvSpPr>
          <p:nvPr/>
        </p:nvSpPr>
        <p:spPr bwMode="auto">
          <a:xfrm>
            <a:off x="3228975" y="2405063"/>
            <a:ext cx="1916113" cy="338137"/>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en-US" altLang="zh-TW" sz="1600">
                <a:solidFill>
                  <a:schemeClr val="tx1"/>
                </a:solidFill>
              </a:rPr>
              <a:t>X</a:t>
            </a:r>
            <a:r>
              <a:rPr lang="zh-TW" altLang="en-US" sz="1600">
                <a:solidFill>
                  <a:schemeClr val="tx1"/>
                </a:solidFill>
              </a:rPr>
              <a:t>光繞射儀</a:t>
            </a:r>
          </a:p>
        </p:txBody>
      </p:sp>
      <p:sp>
        <p:nvSpPr>
          <p:cNvPr id="78859" name="文字方塊 16"/>
          <p:cNvSpPr txBox="1">
            <a:spLocks noChangeArrowheads="1"/>
          </p:cNvSpPr>
          <p:nvPr/>
        </p:nvSpPr>
        <p:spPr bwMode="auto">
          <a:xfrm>
            <a:off x="6067425" y="2432050"/>
            <a:ext cx="2554288" cy="338138"/>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600">
                <a:solidFill>
                  <a:schemeClr val="tx1"/>
                </a:solidFill>
              </a:rPr>
              <a:t>氣象層析儀</a:t>
            </a:r>
            <a:r>
              <a:rPr lang="en-US" altLang="zh-TW" sz="1600">
                <a:solidFill>
                  <a:schemeClr val="tx1"/>
                </a:solidFill>
              </a:rPr>
              <a:t>(</a:t>
            </a:r>
            <a:r>
              <a:rPr lang="zh-TW" altLang="en-US" sz="1600">
                <a:solidFill>
                  <a:schemeClr val="tx1"/>
                </a:solidFill>
              </a:rPr>
              <a:t>鎳</a:t>
            </a:r>
            <a:r>
              <a:rPr lang="en-US" altLang="zh-TW" sz="1600">
                <a:solidFill>
                  <a:schemeClr val="tx1"/>
                </a:solidFill>
              </a:rPr>
              <a:t>-63)</a:t>
            </a:r>
            <a:endParaRPr lang="zh-TW" altLang="en-US" sz="1600">
              <a:solidFill>
                <a:schemeClr val="tx1"/>
              </a:solidFill>
            </a:endParaRPr>
          </a:p>
        </p:txBody>
      </p:sp>
      <p:sp>
        <p:nvSpPr>
          <p:cNvPr id="2" name="投影片編號版面配置區 1">
            <a:extLst>
              <a:ext uri="{FF2B5EF4-FFF2-40B4-BE49-F238E27FC236}">
                <a16:creationId xmlns:a16="http://schemas.microsoft.com/office/drawing/2014/main" id="{4C377F20-97F4-CB4B-8737-017E8A754935}"/>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40</a:t>
            </a:fld>
            <a:endParaRPr lang="en-US" altLang="zh-TW">
              <a:solidFill>
                <a:srgbClr val="000000"/>
              </a:solidFill>
            </a:endParaRPr>
          </a:p>
        </p:txBody>
      </p:sp>
    </p:spTree>
    <p:extLst>
      <p:ext uri="{BB962C8B-B14F-4D97-AF65-F5344CB8AC3E}">
        <p14:creationId xmlns:p14="http://schemas.microsoft.com/office/powerpoint/2010/main" val="2900625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p:cNvSpPr>
            <a:spLocks noGrp="1"/>
          </p:cNvSpPr>
          <p:nvPr>
            <p:ph type="title"/>
          </p:nvPr>
        </p:nvSpPr>
        <p:spPr/>
        <p:txBody>
          <a:bodyPr/>
          <a:lstStyle/>
          <a:p>
            <a:r>
              <a:rPr lang="zh-TW" altLang="en-US" dirty="0"/>
              <a:t>科學應用</a:t>
            </a:r>
            <a:r>
              <a:rPr lang="en-US" altLang="zh-TW" sz="2400" dirty="0"/>
              <a:t>(2/4)</a:t>
            </a:r>
            <a:endParaRPr lang="zh-TW" altLang="en-US" sz="2400" dirty="0"/>
          </a:p>
        </p:txBody>
      </p:sp>
      <p:sp>
        <p:nvSpPr>
          <p:cNvPr id="80899" name="內容版面配置區 2"/>
          <p:cNvSpPr>
            <a:spLocks noGrp="1"/>
          </p:cNvSpPr>
          <p:nvPr>
            <p:ph idx="1"/>
          </p:nvPr>
        </p:nvSpPr>
        <p:spPr>
          <a:xfrm>
            <a:off x="381000" y="1600200"/>
            <a:ext cx="8380412" cy="4352925"/>
          </a:xfrm>
        </p:spPr>
        <p:txBody>
          <a:bodyPr/>
          <a:lstStyle/>
          <a:p>
            <a:r>
              <a:rPr lang="zh-TW" altLang="en-US" dirty="0"/>
              <a:t>同步輻射加速器所提供的同步加速光源目前已廣泛應用於材料科學、工業研究，對於提昇我國產業科技貢獻良多 ，被稱為現代「科學神燈」。</a:t>
            </a:r>
          </a:p>
          <a:p>
            <a:endParaRPr lang="zh-TW" altLang="en-US" dirty="0"/>
          </a:p>
        </p:txBody>
      </p:sp>
      <p:graphicFrame>
        <p:nvGraphicFramePr>
          <p:cNvPr id="5" name="表格 4"/>
          <p:cNvGraphicFramePr>
            <a:graphicFrameLocks noGrp="1"/>
          </p:cNvGraphicFramePr>
          <p:nvPr/>
        </p:nvGraphicFramePr>
        <p:xfrm>
          <a:off x="4572000" y="3354388"/>
          <a:ext cx="4419600" cy="1798638"/>
        </p:xfrm>
        <a:graphic>
          <a:graphicData uri="http://schemas.openxmlformats.org/drawingml/2006/table">
            <a:tbl>
              <a:tblPr/>
              <a:tblGrid>
                <a:gridCol w="1473200">
                  <a:extLst>
                    <a:ext uri="{9D8B030D-6E8A-4147-A177-3AD203B41FA5}">
                      <a16:colId xmlns:a16="http://schemas.microsoft.com/office/drawing/2014/main" val="20000"/>
                    </a:ext>
                  </a:extLst>
                </a:gridCol>
                <a:gridCol w="1220788">
                  <a:extLst>
                    <a:ext uri="{9D8B030D-6E8A-4147-A177-3AD203B41FA5}">
                      <a16:colId xmlns:a16="http://schemas.microsoft.com/office/drawing/2014/main" val="20001"/>
                    </a:ext>
                  </a:extLst>
                </a:gridCol>
                <a:gridCol w="1725612">
                  <a:extLst>
                    <a:ext uri="{9D8B030D-6E8A-4147-A177-3AD203B41FA5}">
                      <a16:colId xmlns:a16="http://schemas.microsoft.com/office/drawing/2014/main" val="20002"/>
                    </a:ext>
                  </a:extLst>
                </a:gridCol>
              </a:tblGrid>
              <a:tr h="396310">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itchFamily="34" charset="-120"/>
                          <a:ea typeface="微軟正黑體" pitchFamily="34" charset="-120"/>
                        </a:rPr>
                        <a:t>名稱</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E79"/>
                    </a:solidFill>
                  </a:tcPr>
                </a:tc>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itchFamily="34" charset="-120"/>
                          <a:ea typeface="微軟正黑體" pitchFamily="34" charset="-120"/>
                        </a:rPr>
                        <a:t>能量</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E79"/>
                    </a:solidFill>
                  </a:tcPr>
                </a:tc>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itchFamily="34" charset="-120"/>
                          <a:ea typeface="微軟正黑體" pitchFamily="34" charset="-120"/>
                        </a:rPr>
                        <a:t>說明</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E79"/>
                    </a:solidFill>
                  </a:tcPr>
                </a:tc>
                <a:extLst>
                  <a:ext uri="{0D108BD9-81ED-4DB2-BD59-A6C34878D82A}">
                    <a16:rowId xmlns:a16="http://schemas.microsoft.com/office/drawing/2014/main" val="10000"/>
                  </a:ext>
                </a:extLst>
              </a:tr>
              <a:tr h="701164">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微軟正黑體" pitchFamily="34" charset="-120"/>
                          <a:ea typeface="微軟正黑體" pitchFamily="34" charset="-120"/>
                        </a:rPr>
                        <a:t>台灣光源 </a:t>
                      </a:r>
                      <a:r>
                        <a:rPr kumimoji="0" lang="en-US" altLang="zh-TW" sz="2000" b="0" i="0" u="none" strike="noStrike" cap="none" normalizeH="0" baseline="0">
                          <a:ln>
                            <a:noFill/>
                          </a:ln>
                          <a:solidFill>
                            <a:schemeClr val="tx1"/>
                          </a:solidFill>
                          <a:effectLst/>
                          <a:latin typeface="微軟正黑體" pitchFamily="34" charset="-120"/>
                          <a:ea typeface="微軟正黑體" pitchFamily="34" charset="-120"/>
                        </a:rPr>
                        <a:t>(TLS</a:t>
                      </a:r>
                      <a:r>
                        <a:rPr kumimoji="0" lang="zh-TW" altLang="en-US" sz="2000" b="0" i="0" u="none" strike="noStrike" cap="none" normalizeH="0" baseline="0">
                          <a:ln>
                            <a:noFill/>
                          </a:ln>
                          <a:solidFill>
                            <a:schemeClr val="tx1"/>
                          </a:solidFill>
                          <a:effectLst/>
                          <a:latin typeface="微軟正黑體" pitchFamily="34" charset="-120"/>
                          <a:ea typeface="微軟正黑體" pitchFamily="34" charset="-120"/>
                        </a:rPr>
                        <a:t>）</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E79">
                        <a:alpha val="27058"/>
                      </a:srgbClr>
                    </a:solidFill>
                  </a:tcPr>
                </a:tc>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微軟正黑體" pitchFamily="34" charset="-120"/>
                          <a:ea typeface="微軟正黑體" pitchFamily="34" charset="-120"/>
                        </a:rPr>
                        <a:t>1.5GeV</a:t>
                      </a:r>
                      <a:endParaRPr kumimoji="0" lang="zh-TW" altLang="en-US" sz="2000" b="0" i="0" u="none" strike="noStrike" cap="none" normalizeH="0" baseline="0">
                        <a:ln>
                          <a:noFill/>
                        </a:ln>
                        <a:solidFill>
                          <a:schemeClr val="tx1"/>
                        </a:solidFill>
                        <a:effectLst/>
                        <a:latin typeface="微軟正黑體" pitchFamily="34" charset="-120"/>
                        <a:ea typeface="微軟正黑體" pitchFamily="34" charset="-12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E79">
                        <a:alpha val="27058"/>
                      </a:srgbClr>
                    </a:solidFill>
                  </a:tcPr>
                </a:tc>
                <a:tc>
                  <a:txBody>
                    <a:bodyPr/>
                    <a:lstStyle>
                      <a:lvl1pPr>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微軟正黑體" pitchFamily="34" charset="-120"/>
                          <a:ea typeface="微軟正黑體" pitchFamily="34" charset="-120"/>
                        </a:rPr>
                        <a:t>91</a:t>
                      </a:r>
                      <a:r>
                        <a:rPr kumimoji="0" lang="zh-TW" altLang="en-US" sz="2000" b="0" i="0" u="none" strike="noStrike" cap="none" normalizeH="0" baseline="0">
                          <a:ln>
                            <a:noFill/>
                          </a:ln>
                          <a:solidFill>
                            <a:schemeClr val="tx1"/>
                          </a:solidFill>
                          <a:effectLst/>
                          <a:latin typeface="微軟正黑體" pitchFamily="34" charset="-120"/>
                          <a:ea typeface="微軟正黑體" pitchFamily="34" charset="-120"/>
                        </a:rPr>
                        <a:t>年</a:t>
                      </a:r>
                      <a:r>
                        <a:rPr kumimoji="0" lang="en-US" altLang="zh-TW" sz="2000" b="0" i="0" u="none" strike="noStrike" cap="none" normalizeH="0" baseline="0">
                          <a:ln>
                            <a:noFill/>
                          </a:ln>
                          <a:solidFill>
                            <a:schemeClr val="tx1"/>
                          </a:solidFill>
                          <a:effectLst/>
                          <a:latin typeface="微軟正黑體" pitchFamily="34" charset="-120"/>
                          <a:ea typeface="微軟正黑體" pitchFamily="34" charset="-120"/>
                        </a:rPr>
                        <a:t>9</a:t>
                      </a:r>
                      <a:r>
                        <a:rPr kumimoji="0" lang="zh-TW" altLang="en-US" sz="2000" b="0" i="0" u="none" strike="noStrike" cap="none" normalizeH="0" baseline="0">
                          <a:ln>
                            <a:noFill/>
                          </a:ln>
                          <a:solidFill>
                            <a:schemeClr val="tx1"/>
                          </a:solidFill>
                          <a:effectLst/>
                          <a:latin typeface="微軟正黑體" pitchFamily="34" charset="-120"/>
                          <a:ea typeface="微軟正黑體" pitchFamily="34" charset="-120"/>
                        </a:rPr>
                        <a:t>月取得使用許可證</a:t>
                      </a:r>
                      <a:endParaRPr kumimoji="0" lang="en-US" altLang="zh-TW" sz="2000" b="0" i="0" u="none" strike="noStrike" cap="none" normalizeH="0" baseline="0">
                        <a:ln>
                          <a:noFill/>
                        </a:ln>
                        <a:solidFill>
                          <a:schemeClr val="tx1"/>
                        </a:solidFill>
                        <a:effectLst/>
                        <a:latin typeface="微軟正黑體" pitchFamily="34" charset="-120"/>
                        <a:ea typeface="微軟正黑體" pitchFamily="34" charset="-12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E79">
                        <a:alpha val="27058"/>
                      </a:srgbClr>
                    </a:solidFill>
                  </a:tcPr>
                </a:tc>
                <a:extLst>
                  <a:ext uri="{0D108BD9-81ED-4DB2-BD59-A6C34878D82A}">
                    <a16:rowId xmlns:a16="http://schemas.microsoft.com/office/drawing/2014/main" val="10001"/>
                  </a:ext>
                </a:extLst>
              </a:tr>
              <a:tr h="701164">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微軟正黑體" pitchFamily="34" charset="-120"/>
                          <a:ea typeface="微軟正黑體" pitchFamily="34" charset="-120"/>
                        </a:rPr>
                        <a:t>台灣光子源 </a:t>
                      </a:r>
                      <a:r>
                        <a:rPr kumimoji="0" lang="en-US" altLang="zh-TW" sz="2000" b="0" i="0" u="none" strike="noStrike" cap="none" normalizeH="0" baseline="0">
                          <a:ln>
                            <a:noFill/>
                          </a:ln>
                          <a:solidFill>
                            <a:schemeClr val="tx1"/>
                          </a:solidFill>
                          <a:effectLst/>
                          <a:latin typeface="微軟正黑體" pitchFamily="34" charset="-120"/>
                          <a:ea typeface="微軟正黑體" pitchFamily="34" charset="-120"/>
                        </a:rPr>
                        <a:t>(TPS</a:t>
                      </a:r>
                      <a:r>
                        <a:rPr kumimoji="0" lang="zh-TW" altLang="en-US" sz="2000" b="0" i="0" u="none" strike="noStrike" cap="none" normalizeH="0" baseline="0">
                          <a:ln>
                            <a:noFill/>
                          </a:ln>
                          <a:solidFill>
                            <a:schemeClr val="tx1"/>
                          </a:solidFill>
                          <a:effectLst/>
                          <a:latin typeface="微軟正黑體" pitchFamily="34" charset="-120"/>
                          <a:ea typeface="微軟正黑體" pitchFamily="34" charset="-120"/>
                        </a:rPr>
                        <a:t>）</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E79">
                        <a:alpha val="50195"/>
                      </a:srgbClr>
                    </a:solidFill>
                  </a:tcPr>
                </a:tc>
                <a:tc>
                  <a:txBody>
                    <a:bodyPr/>
                    <a:lstStyle>
                      <a:lvl1pPr>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微軟正黑體" pitchFamily="34" charset="-120"/>
                          <a:ea typeface="微軟正黑體" pitchFamily="34" charset="-120"/>
                        </a:rPr>
                        <a:t>3GeV</a:t>
                      </a:r>
                      <a:endParaRPr kumimoji="0" lang="zh-TW" altLang="en-US" sz="2000" b="0" i="0" u="none" strike="noStrike" cap="none" normalizeH="0" baseline="0">
                        <a:ln>
                          <a:noFill/>
                        </a:ln>
                        <a:solidFill>
                          <a:schemeClr val="tx1"/>
                        </a:solidFill>
                        <a:effectLst/>
                        <a:latin typeface="微軟正黑體" pitchFamily="34" charset="-120"/>
                        <a:ea typeface="微軟正黑體" pitchFamily="34" charset="-12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E79">
                        <a:alpha val="50195"/>
                      </a:srgbClr>
                    </a:solidFill>
                  </a:tcPr>
                </a:tc>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微軟正黑體" pitchFamily="34" charset="-120"/>
                          <a:ea typeface="微軟正黑體" pitchFamily="34" charset="-120"/>
                        </a:rPr>
                        <a:t>105</a:t>
                      </a:r>
                      <a:r>
                        <a:rPr kumimoji="0" lang="zh-TW" altLang="en-US" sz="2000" b="0" i="0" u="none" strike="noStrike" cap="none" normalizeH="0" baseline="0">
                          <a:ln>
                            <a:noFill/>
                          </a:ln>
                          <a:solidFill>
                            <a:schemeClr val="tx1"/>
                          </a:solidFill>
                          <a:effectLst/>
                          <a:latin typeface="微軟正黑體" pitchFamily="34" charset="-120"/>
                          <a:ea typeface="微軟正黑體" pitchFamily="34" charset="-120"/>
                        </a:rPr>
                        <a:t>年</a:t>
                      </a:r>
                      <a:r>
                        <a:rPr kumimoji="0" lang="en-US" altLang="zh-TW" sz="2000" b="0" i="0" u="none" strike="noStrike" cap="none" normalizeH="0" baseline="0">
                          <a:ln>
                            <a:noFill/>
                          </a:ln>
                          <a:solidFill>
                            <a:schemeClr val="tx1"/>
                          </a:solidFill>
                          <a:effectLst/>
                          <a:latin typeface="微軟正黑體" pitchFamily="34" charset="-120"/>
                          <a:ea typeface="微軟正黑體" pitchFamily="34" charset="-120"/>
                        </a:rPr>
                        <a:t>9</a:t>
                      </a:r>
                      <a:r>
                        <a:rPr kumimoji="0" lang="zh-TW" altLang="en-US" sz="2000" b="0" i="0" u="none" strike="noStrike" cap="none" normalizeH="0" baseline="0">
                          <a:ln>
                            <a:noFill/>
                          </a:ln>
                          <a:solidFill>
                            <a:schemeClr val="tx1"/>
                          </a:solidFill>
                          <a:effectLst/>
                          <a:latin typeface="微軟正黑體" pitchFamily="34" charset="-120"/>
                          <a:ea typeface="微軟正黑體" pitchFamily="34" charset="-120"/>
                        </a:rPr>
                        <a:t>月取得使用許可證</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E79">
                        <a:alpha val="50195"/>
                      </a:srgbClr>
                    </a:solidFill>
                  </a:tcPr>
                </a:tc>
                <a:extLst>
                  <a:ext uri="{0D108BD9-81ED-4DB2-BD59-A6C34878D82A}">
                    <a16:rowId xmlns:a16="http://schemas.microsoft.com/office/drawing/2014/main" val="10002"/>
                  </a:ext>
                </a:extLst>
              </a:tr>
            </a:tbl>
          </a:graphicData>
        </a:graphic>
      </p:graphicFrame>
      <p:sp>
        <p:nvSpPr>
          <p:cNvPr id="6" name="文字方塊 5"/>
          <p:cNvSpPr txBox="1"/>
          <p:nvPr/>
        </p:nvSpPr>
        <p:spPr>
          <a:xfrm>
            <a:off x="5213350" y="2917825"/>
            <a:ext cx="3027363" cy="431800"/>
          </a:xfrm>
          <a:prstGeom prst="rect">
            <a:avLst/>
          </a:prstGeom>
          <a:solidFill>
            <a:schemeClr val="accent2">
              <a:lumMod val="60000"/>
              <a:lumOff val="40000"/>
            </a:schemeClr>
          </a:solidFill>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200" b="1" dirty="0">
                <a:latin typeface="微軟正黑體" pitchFamily="34" charset="-120"/>
                <a:ea typeface="微軟正黑體" pitchFamily="34" charset="-120"/>
              </a:rPr>
              <a:t>我國的同步輻射加速器</a:t>
            </a:r>
          </a:p>
        </p:txBody>
      </p:sp>
      <p:pic>
        <p:nvPicPr>
          <p:cNvPr id="80927" name="Picture 2" descr="http://www.nsrrc.org.tw/chinese/img/about/c-lightsource-3-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538" y="5189538"/>
            <a:ext cx="27098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8" name="文字方塊 12"/>
          <p:cNvSpPr txBox="1">
            <a:spLocks noChangeArrowheads="1"/>
          </p:cNvSpPr>
          <p:nvPr/>
        </p:nvSpPr>
        <p:spPr bwMode="auto">
          <a:xfrm>
            <a:off x="4675188" y="5180013"/>
            <a:ext cx="1916112" cy="338137"/>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600">
                <a:solidFill>
                  <a:schemeClr val="tx1"/>
                </a:solidFill>
              </a:rPr>
              <a:t> 同步輻射產生原理</a:t>
            </a:r>
          </a:p>
        </p:txBody>
      </p:sp>
      <p:pic>
        <p:nvPicPr>
          <p:cNvPr id="4" name="圖片 3" descr="一張含有 山, 室外, 草, 路面 的圖片&#10;&#10;&#10;&#10;自動產生的描述">
            <a:extLst>
              <a:ext uri="{FF2B5EF4-FFF2-40B4-BE49-F238E27FC236}">
                <a16:creationId xmlns:a16="http://schemas.microsoft.com/office/drawing/2014/main" id="{48B6DA4C-EC6C-774A-8926-87A9CB8BD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6" y="3078279"/>
            <a:ext cx="4531929" cy="3405071"/>
          </a:xfrm>
          <a:prstGeom prst="rect">
            <a:avLst/>
          </a:prstGeom>
        </p:spPr>
      </p:pic>
      <p:sp>
        <p:nvSpPr>
          <p:cNvPr id="17" name="投影片編號版面配置區 3">
            <a:extLst>
              <a:ext uri="{FF2B5EF4-FFF2-40B4-BE49-F238E27FC236}">
                <a16:creationId xmlns:a16="http://schemas.microsoft.com/office/drawing/2014/main" id="{2D63BA9A-84E5-E140-8C5E-8FD4B30B6ECC}"/>
              </a:ext>
            </a:extLst>
          </p:cNvPr>
          <p:cNvSpPr txBox="1">
            <a:spLocks/>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spcBef>
                <a:spcPct val="20000"/>
              </a:spcBef>
              <a:buClr>
                <a:srgbClr val="CC0000"/>
              </a:buClr>
              <a:buSzPct val="70000"/>
              <a:buFont typeface="Wingdings" panose="05000000000000000000" pitchFamily="2" charset="2"/>
              <a:buChar char="p"/>
              <a:defRPr kumimoji="1" sz="2400" kern="12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lgn="l" defTabSz="914400" rtl="0" eaLnBrk="1" latinLnBrk="0" hangingPunct="1">
              <a:spcBef>
                <a:spcPct val="20000"/>
              </a:spcBef>
              <a:buClr>
                <a:srgbClr val="CC0000"/>
              </a:buClr>
              <a:buSzPct val="70000"/>
              <a:buFont typeface="Wingdings" panose="05000000000000000000" pitchFamily="2" charset="2"/>
              <a:buChar char="l"/>
              <a:defRPr kumimoji="1" sz="2000" kern="12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lgn="l" defTabSz="914400" rtl="0" eaLnBrk="1" latinLnBrk="0" hangingPunct="1">
              <a:spcBef>
                <a:spcPct val="20000"/>
              </a:spcBef>
              <a:buClr>
                <a:srgbClr val="00CC00"/>
              </a:buClr>
              <a:buSzPct val="60000"/>
              <a:buFont typeface="Wingdings" panose="05000000000000000000" pitchFamily="2" charset="2"/>
              <a:buChar char="u"/>
              <a:defRPr kumimoji="1" sz="2000" kern="12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lgn="l" defTabSz="914400" rtl="0" eaLnBrk="1" latinLnBrk="0" hangingPunct="1">
              <a:spcBef>
                <a:spcPct val="20000"/>
              </a:spcBef>
              <a:buClr>
                <a:schemeClr val="accent2"/>
              </a:buClr>
              <a:buSzPct val="60000"/>
              <a:buFont typeface="Wingdings" panose="05000000000000000000" pitchFamily="2" charset="2"/>
              <a:buChar char="l"/>
              <a:defRPr kumimoji="1" sz="2000" kern="12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lgn="l" defTabSz="914400" rtl="0" eaLnBrk="1" latinLnBrk="0" hangingPunct="1">
              <a:spcBef>
                <a:spcPct val="20000"/>
              </a:spcBef>
              <a:buChar char="»"/>
              <a:defRPr kumimoji="1" sz="2000" kern="12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26B05F5E-642C-4661-AABA-860E3CFE75D6}" type="slidenum">
              <a:rPr lang="en-US" altLang="zh-TW" sz="1400" smtClean="0">
                <a:solidFill>
                  <a:schemeClr val="tx1"/>
                </a:solidFill>
              </a:rPr>
              <a:pPr>
                <a:spcBef>
                  <a:spcPct val="0"/>
                </a:spcBef>
                <a:buClrTx/>
                <a:buSzTx/>
                <a:buFontTx/>
                <a:buNone/>
              </a:pPr>
              <a:t>41</a:t>
            </a:fld>
            <a:endParaRPr lang="en-US" altLang="zh-TW" sz="1400">
              <a:solidFill>
                <a:schemeClr val="tx1"/>
              </a:solidFill>
            </a:endParaRPr>
          </a:p>
        </p:txBody>
      </p:sp>
      <p:sp>
        <p:nvSpPr>
          <p:cNvPr id="18" name="Text Box 52">
            <a:extLst>
              <a:ext uri="{FF2B5EF4-FFF2-40B4-BE49-F238E27FC236}">
                <a16:creationId xmlns:a16="http://schemas.microsoft.com/office/drawing/2014/main" id="{7E0A1FBC-D0FA-E542-9689-F5B3CEF816B6}"/>
              </a:ext>
            </a:extLst>
          </p:cNvPr>
          <p:cNvSpPr txBox="1">
            <a:spLocks noChangeArrowheads="1"/>
          </p:cNvSpPr>
          <p:nvPr/>
        </p:nvSpPr>
        <p:spPr bwMode="auto">
          <a:xfrm>
            <a:off x="1190625" y="5735638"/>
            <a:ext cx="210978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2000" b="1">
                <a:solidFill>
                  <a:srgbClr val="6600FF"/>
                </a:solidFill>
              </a:rPr>
              <a:t>台灣光子源</a:t>
            </a:r>
            <a:r>
              <a:rPr lang="en-US" altLang="zh-TW" sz="2000" b="1">
                <a:solidFill>
                  <a:srgbClr val="6600FF"/>
                </a:solidFill>
              </a:rPr>
              <a:t>(TPS)</a:t>
            </a:r>
          </a:p>
        </p:txBody>
      </p:sp>
      <p:sp>
        <p:nvSpPr>
          <p:cNvPr id="20" name="向右箭號 19">
            <a:extLst>
              <a:ext uri="{FF2B5EF4-FFF2-40B4-BE49-F238E27FC236}">
                <a16:creationId xmlns:a16="http://schemas.microsoft.com/office/drawing/2014/main" id="{DF0559E5-CF2A-C74A-BE36-7538F7A5C63D}"/>
              </a:ext>
            </a:extLst>
          </p:cNvPr>
          <p:cNvSpPr/>
          <p:nvPr/>
        </p:nvSpPr>
        <p:spPr bwMode="auto">
          <a:xfrm rot="7173055" flipH="1" flipV="1">
            <a:off x="1820929" y="5520848"/>
            <a:ext cx="234950" cy="150812"/>
          </a:xfrm>
          <a:prstGeom prst="rightArrow">
            <a:avLst/>
          </a:prstGeom>
          <a:solidFill>
            <a:srgbClr val="2D2D8A">
              <a:lumMod val="60000"/>
              <a:lumOff val="40000"/>
            </a:srgbClr>
          </a:solidFill>
          <a:ln w="25400" cap="flat" cmpd="sng" algn="ctr">
            <a:solidFill>
              <a:srgbClr val="333399">
                <a:lumMod val="75000"/>
              </a:srgbClr>
            </a:solidFill>
            <a:prstDash val="solid"/>
            <a:headEnd type="none" w="med" len="med"/>
            <a:tailEnd type="none" w="med" len="med"/>
          </a:ln>
          <a:effectLst/>
        </p:spPr>
        <p:txBody>
          <a:bodyPr wrap="none" anchor="ctr"/>
          <a:lstStyle/>
          <a:p>
            <a:pPr fontAlgn="auto">
              <a:spcBef>
                <a:spcPts val="0"/>
              </a:spcBef>
              <a:spcAft>
                <a:spcPts val="0"/>
              </a:spcAft>
              <a:defRPr/>
            </a:pPr>
            <a:endParaRPr kumimoji="0" lang="zh-TW" altLang="en-US" kern="0">
              <a:solidFill>
                <a:srgbClr val="000000"/>
              </a:solidFill>
              <a:latin typeface="Arial" charset="0"/>
              <a:ea typeface="標楷體" pitchFamily="65" charset="-120"/>
            </a:endParaRPr>
          </a:p>
        </p:txBody>
      </p:sp>
      <p:sp>
        <p:nvSpPr>
          <p:cNvPr id="21" name="Text Box 52">
            <a:extLst>
              <a:ext uri="{FF2B5EF4-FFF2-40B4-BE49-F238E27FC236}">
                <a16:creationId xmlns:a16="http://schemas.microsoft.com/office/drawing/2014/main" id="{D6F64F14-9216-CB4D-B2AF-F1C63FBDD203}"/>
              </a:ext>
            </a:extLst>
          </p:cNvPr>
          <p:cNvSpPr txBox="1">
            <a:spLocks noChangeArrowheads="1"/>
          </p:cNvSpPr>
          <p:nvPr/>
        </p:nvSpPr>
        <p:spPr bwMode="auto">
          <a:xfrm>
            <a:off x="1613694" y="3264693"/>
            <a:ext cx="1825625"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2000" b="1" dirty="0">
                <a:solidFill>
                  <a:srgbClr val="FF0000"/>
                </a:solidFill>
              </a:rPr>
              <a:t>台灣光源</a:t>
            </a:r>
            <a:r>
              <a:rPr lang="en-US" altLang="zh-TW" sz="2000" b="1" dirty="0">
                <a:solidFill>
                  <a:srgbClr val="FF0000"/>
                </a:solidFill>
              </a:rPr>
              <a:t>(TLS)</a:t>
            </a:r>
          </a:p>
        </p:txBody>
      </p:sp>
      <p:sp>
        <p:nvSpPr>
          <p:cNvPr id="22" name="向右箭號 21">
            <a:extLst>
              <a:ext uri="{FF2B5EF4-FFF2-40B4-BE49-F238E27FC236}">
                <a16:creationId xmlns:a16="http://schemas.microsoft.com/office/drawing/2014/main" id="{DBCC5C91-A3A2-AA41-ADA8-930CBEC5B327}"/>
              </a:ext>
            </a:extLst>
          </p:cNvPr>
          <p:cNvSpPr/>
          <p:nvPr/>
        </p:nvSpPr>
        <p:spPr bwMode="auto">
          <a:xfrm rot="7173055">
            <a:off x="1733784" y="3770776"/>
            <a:ext cx="193214" cy="138784"/>
          </a:xfrm>
          <a:prstGeom prst="rightArrow">
            <a:avLst/>
          </a:prstGeom>
          <a:solidFill>
            <a:srgbClr val="FF0000"/>
          </a:solidFill>
          <a:ln w="12700" cap="flat" cmpd="tri" algn="ctr">
            <a:solidFill>
              <a:srgbClr val="C000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zh-TW" altLang="en-US">
              <a:solidFill>
                <a:srgbClr val="000000"/>
              </a:solidFill>
              <a:latin typeface="Arial" charset="0"/>
              <a:ea typeface="標楷體" pitchFamily="65" charset="-120"/>
            </a:endParaRPr>
          </a:p>
        </p:txBody>
      </p:sp>
      <p:sp>
        <p:nvSpPr>
          <p:cNvPr id="23" name="文字方塊 22">
            <a:extLst>
              <a:ext uri="{FF2B5EF4-FFF2-40B4-BE49-F238E27FC236}">
                <a16:creationId xmlns:a16="http://schemas.microsoft.com/office/drawing/2014/main" id="{80CDB328-8FFD-A44D-B605-D77B37C4A41D}"/>
              </a:ext>
            </a:extLst>
          </p:cNvPr>
          <p:cNvSpPr txBox="1">
            <a:spLocks noChangeArrowheads="1"/>
          </p:cNvSpPr>
          <p:nvPr/>
        </p:nvSpPr>
        <p:spPr bwMode="auto">
          <a:xfrm>
            <a:off x="-57943" y="6427788"/>
            <a:ext cx="34972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dirty="0">
                <a:solidFill>
                  <a:schemeClr val="tx1"/>
                </a:solidFill>
              </a:rPr>
              <a:t>圖片來源：</a:t>
            </a:r>
            <a:r>
              <a:rPr lang="zh-CN" altLang="en-US" sz="1000" dirty="0">
                <a:solidFill>
                  <a:schemeClr val="tx1"/>
                </a:solidFill>
              </a:rPr>
              <a:t>泛科學</a:t>
            </a:r>
            <a:r>
              <a:rPr lang="zh-CN" altLang="en-US" sz="1000" dirty="0" smtClean="0">
                <a:solidFill>
                  <a:schemeClr val="tx1"/>
                </a:solidFill>
              </a:rPr>
              <a:t>網站</a:t>
            </a:r>
            <a:r>
              <a:rPr lang="en-US" altLang="zh-CN" sz="1000" dirty="0" smtClean="0">
                <a:solidFill>
                  <a:schemeClr val="tx1"/>
                </a:solidFill>
              </a:rPr>
              <a:t>, </a:t>
            </a:r>
            <a:r>
              <a:rPr lang="zh-TW" altLang="en-US" sz="1000" dirty="0" smtClean="0">
                <a:solidFill>
                  <a:schemeClr val="tx1"/>
                </a:solidFill>
              </a:rPr>
              <a:t>國家同步輻射研究中心網站</a:t>
            </a:r>
            <a:endParaRPr lang="zh-TW" altLang="en-US" sz="1000" dirty="0">
              <a:solidFill>
                <a:schemeClr val="tx1"/>
              </a:solidFill>
            </a:endParaRPr>
          </a:p>
        </p:txBody>
      </p:sp>
      <p:sp>
        <p:nvSpPr>
          <p:cNvPr id="7" name="投影片編號版面配置區 6">
            <a:extLst>
              <a:ext uri="{FF2B5EF4-FFF2-40B4-BE49-F238E27FC236}">
                <a16:creationId xmlns:a16="http://schemas.microsoft.com/office/drawing/2014/main" id="{2A08AB2A-D0CE-8447-862E-01196B1FB525}"/>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41</a:t>
            </a:fld>
            <a:endParaRPr lang="en-US" altLang="zh-TW">
              <a:solidFill>
                <a:srgbClr val="000000"/>
              </a:solidFill>
            </a:endParaRPr>
          </a:p>
        </p:txBody>
      </p:sp>
    </p:spTree>
    <p:extLst>
      <p:ext uri="{BB962C8B-B14F-4D97-AF65-F5344CB8AC3E}">
        <p14:creationId xmlns:p14="http://schemas.microsoft.com/office/powerpoint/2010/main" val="33006251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a:spLocks noGrp="1"/>
          </p:cNvSpPr>
          <p:nvPr>
            <p:ph type="title"/>
          </p:nvPr>
        </p:nvSpPr>
        <p:spPr/>
        <p:txBody>
          <a:bodyPr/>
          <a:lstStyle/>
          <a:p>
            <a:r>
              <a:rPr lang="zh-TW" altLang="en-US" dirty="0"/>
              <a:t>科學應用</a:t>
            </a:r>
            <a:r>
              <a:rPr lang="en-US" altLang="zh-TW" sz="2400" dirty="0"/>
              <a:t>(3/4)</a:t>
            </a:r>
            <a:endParaRPr lang="zh-TW" altLang="en-US" sz="2400" dirty="0"/>
          </a:p>
        </p:txBody>
      </p:sp>
      <p:sp>
        <p:nvSpPr>
          <p:cNvPr id="82947" name="內容版面配置區 2"/>
          <p:cNvSpPr>
            <a:spLocks noGrp="1"/>
          </p:cNvSpPr>
          <p:nvPr>
            <p:ph idx="1"/>
          </p:nvPr>
        </p:nvSpPr>
        <p:spPr>
          <a:xfrm>
            <a:off x="611188" y="1600200"/>
            <a:ext cx="7848600" cy="4352925"/>
          </a:xfrm>
        </p:spPr>
        <p:txBody>
          <a:bodyPr/>
          <a:lstStyle/>
          <a:p>
            <a:r>
              <a:rPr lang="zh-TW" altLang="en-US" dirty="0"/>
              <a:t>考古與古物研究，也會使用輻射於古物鑑定、修復及保存推算年代。</a:t>
            </a:r>
          </a:p>
          <a:p>
            <a:endParaRPr lang="zh-TW" altLang="en-US" dirty="0"/>
          </a:p>
        </p:txBody>
      </p:sp>
      <p:pic>
        <p:nvPicPr>
          <p:cNvPr id="5" name="Picture 2"/>
          <p:cNvPicPr>
            <a:picLocks noChangeAspect="1" noChangeArrowheads="1"/>
          </p:cNvPicPr>
          <p:nvPr/>
        </p:nvPicPr>
        <p:blipFill>
          <a:blip r:embed="rId3"/>
          <a:srcRect/>
          <a:stretch>
            <a:fillRect/>
          </a:stretch>
        </p:blipFill>
        <p:spPr bwMode="auto">
          <a:xfrm>
            <a:off x="34925" y="3068638"/>
            <a:ext cx="3287713" cy="33845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srcRect/>
          <a:stretch>
            <a:fillRect/>
          </a:stretch>
        </p:blipFill>
        <p:spPr bwMode="auto">
          <a:xfrm>
            <a:off x="3011488" y="2708275"/>
            <a:ext cx="1631950" cy="21590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82951" name="文字方塊 12"/>
          <p:cNvSpPr txBox="1">
            <a:spLocks noChangeArrowheads="1"/>
          </p:cNvSpPr>
          <p:nvPr/>
        </p:nvSpPr>
        <p:spPr bwMode="auto">
          <a:xfrm>
            <a:off x="3244850" y="5081588"/>
            <a:ext cx="14763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dirty="0">
                <a:solidFill>
                  <a:schemeClr val="tx1"/>
                </a:solidFill>
              </a:rPr>
              <a:t>西周晚期毛公鼎：利用</a:t>
            </a:r>
            <a:r>
              <a:rPr lang="en-US" altLang="zh-TW" sz="1800" dirty="0">
                <a:solidFill>
                  <a:schemeClr val="tx1"/>
                </a:solidFill>
              </a:rPr>
              <a:t>X</a:t>
            </a:r>
            <a:r>
              <a:rPr lang="zh-TW" altLang="en-US" sz="1800" dirty="0">
                <a:solidFill>
                  <a:schemeClr val="tx1"/>
                </a:solidFill>
              </a:rPr>
              <a:t>光片瞭解其內部構造及鑄造技術</a:t>
            </a:r>
          </a:p>
        </p:txBody>
      </p:sp>
      <p:pic>
        <p:nvPicPr>
          <p:cNvPr id="8" name="Picture 2"/>
          <p:cNvPicPr>
            <a:picLocks noChangeAspect="1" noChangeArrowheads="1"/>
          </p:cNvPicPr>
          <p:nvPr/>
        </p:nvPicPr>
        <p:blipFill>
          <a:blip r:embed="rId5"/>
          <a:srcRect/>
          <a:stretch>
            <a:fillRect/>
          </a:stretch>
        </p:blipFill>
        <p:spPr bwMode="auto">
          <a:xfrm>
            <a:off x="4932363" y="3573463"/>
            <a:ext cx="3786187" cy="28098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6"/>
          <a:srcRect/>
          <a:stretch>
            <a:fillRect/>
          </a:stretch>
        </p:blipFill>
        <p:spPr bwMode="auto">
          <a:xfrm>
            <a:off x="4999038" y="2297113"/>
            <a:ext cx="1871662" cy="18478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82954" name="文字方塊 21"/>
          <p:cNvSpPr txBox="1">
            <a:spLocks noChangeArrowheads="1"/>
          </p:cNvSpPr>
          <p:nvPr/>
        </p:nvSpPr>
        <p:spPr bwMode="auto">
          <a:xfrm>
            <a:off x="6934200" y="2349500"/>
            <a:ext cx="2195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a:solidFill>
                  <a:schemeClr val="tx1"/>
                </a:solidFill>
              </a:rPr>
              <a:t>王子木乃伊</a:t>
            </a:r>
            <a:r>
              <a:rPr lang="en-US" altLang="zh-TW" sz="1800">
                <a:solidFill>
                  <a:schemeClr val="tx1"/>
                </a:solidFill>
              </a:rPr>
              <a:t>(</a:t>
            </a:r>
            <a:r>
              <a:rPr lang="zh-TW" altLang="en-US" sz="1800">
                <a:solidFill>
                  <a:schemeClr val="tx1"/>
                </a:solidFill>
              </a:rPr>
              <a:t>拉美西斯二世子</a:t>
            </a:r>
            <a:r>
              <a:rPr lang="en-US" altLang="zh-TW" sz="1800">
                <a:solidFill>
                  <a:schemeClr val="tx1"/>
                </a:solidFill>
              </a:rPr>
              <a:t>)</a:t>
            </a:r>
            <a:r>
              <a:rPr lang="zh-TW" altLang="en-US" sz="1800">
                <a:solidFill>
                  <a:schemeClr val="tx1"/>
                </a:solidFill>
              </a:rPr>
              <a:t>進行電腦斷層掃描，利用電腦科技重建容貌</a:t>
            </a:r>
          </a:p>
        </p:txBody>
      </p:sp>
      <p:sp>
        <p:nvSpPr>
          <p:cNvPr id="82955" name="文字方塊 22"/>
          <p:cNvSpPr txBox="1">
            <a:spLocks noChangeArrowheads="1"/>
          </p:cNvSpPr>
          <p:nvPr/>
        </p:nvSpPr>
        <p:spPr bwMode="auto">
          <a:xfrm>
            <a:off x="-59530" y="6447187"/>
            <a:ext cx="2303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dirty="0">
                <a:solidFill>
                  <a:schemeClr val="tx1"/>
                </a:solidFill>
              </a:rPr>
              <a:t>圖片來源：故宮博物院</a:t>
            </a:r>
          </a:p>
        </p:txBody>
      </p:sp>
      <p:sp>
        <p:nvSpPr>
          <p:cNvPr id="12" name="文字方塊 22"/>
          <p:cNvSpPr txBox="1">
            <a:spLocks noChangeArrowheads="1"/>
          </p:cNvSpPr>
          <p:nvPr/>
        </p:nvSpPr>
        <p:spPr bwMode="auto">
          <a:xfrm>
            <a:off x="7367595" y="6383338"/>
            <a:ext cx="2303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dirty="0">
                <a:solidFill>
                  <a:schemeClr val="tx1"/>
                </a:solidFill>
              </a:rPr>
              <a:t>圖片來源</a:t>
            </a:r>
            <a:r>
              <a:rPr lang="zh-TW" altLang="en-US" sz="1000" dirty="0" smtClean="0">
                <a:solidFill>
                  <a:schemeClr val="tx1"/>
                </a:solidFill>
              </a:rPr>
              <a:t>：時藝多媒體</a:t>
            </a:r>
            <a:endParaRPr lang="zh-TW" altLang="en-US" sz="1000" dirty="0">
              <a:solidFill>
                <a:schemeClr val="tx1"/>
              </a:solidFill>
            </a:endParaRPr>
          </a:p>
        </p:txBody>
      </p:sp>
    </p:spTree>
    <p:extLst>
      <p:ext uri="{BB962C8B-B14F-4D97-AF65-F5344CB8AC3E}">
        <p14:creationId xmlns:p14="http://schemas.microsoft.com/office/powerpoint/2010/main" val="1602236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E2D025-BBF8-5E47-80BA-C1B7D4CF5514}"/>
              </a:ext>
            </a:extLst>
          </p:cNvPr>
          <p:cNvSpPr>
            <a:spLocks noGrp="1"/>
          </p:cNvSpPr>
          <p:nvPr>
            <p:ph type="title"/>
          </p:nvPr>
        </p:nvSpPr>
        <p:spPr/>
        <p:txBody>
          <a:bodyPr/>
          <a:lstStyle/>
          <a:p>
            <a:r>
              <a:rPr kumimoji="1" lang="zh-TW" altLang="en-US" dirty="0"/>
              <a:t>科學應用</a:t>
            </a:r>
            <a:r>
              <a:rPr kumimoji="1" lang="en-US" altLang="zh-TW" sz="2400" dirty="0"/>
              <a:t>(4/4)</a:t>
            </a:r>
            <a:endParaRPr kumimoji="1" lang="zh-TW" altLang="en-US" sz="2400" dirty="0"/>
          </a:p>
        </p:txBody>
      </p:sp>
      <p:pic>
        <p:nvPicPr>
          <p:cNvPr id="6" name="內容版面配置區 5" descr="一張含有 個人, 文字, 男人, 室內 的圖片&#10;&#10;&#10;&#10;自動產生的描述">
            <a:extLst>
              <a:ext uri="{FF2B5EF4-FFF2-40B4-BE49-F238E27FC236}">
                <a16:creationId xmlns:a16="http://schemas.microsoft.com/office/drawing/2014/main" id="{E9E6E1E5-96A7-4F49-8B4D-8D8BFE7A85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402" y="2172587"/>
            <a:ext cx="5846978" cy="3893250"/>
          </a:xfrm>
        </p:spPr>
      </p:pic>
      <p:sp>
        <p:nvSpPr>
          <p:cNvPr id="4" name="投影片編號版面配置區 3">
            <a:extLst>
              <a:ext uri="{FF2B5EF4-FFF2-40B4-BE49-F238E27FC236}">
                <a16:creationId xmlns:a16="http://schemas.microsoft.com/office/drawing/2014/main" id="{F34142B6-D5F2-F440-BA34-6080BEA247B8}"/>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43</a:t>
            </a:fld>
            <a:endParaRPr lang="en-US" altLang="zh-TW">
              <a:solidFill>
                <a:srgbClr val="000000"/>
              </a:solidFill>
            </a:endParaRPr>
          </a:p>
        </p:txBody>
      </p:sp>
      <p:sp>
        <p:nvSpPr>
          <p:cNvPr id="7" name="內容版面配置區 2">
            <a:extLst>
              <a:ext uri="{FF2B5EF4-FFF2-40B4-BE49-F238E27FC236}">
                <a16:creationId xmlns:a16="http://schemas.microsoft.com/office/drawing/2014/main" id="{D3CC5269-2D17-2D40-90A4-D75ED2F93337}"/>
              </a:ext>
            </a:extLst>
          </p:cNvPr>
          <p:cNvSpPr txBox="1">
            <a:spLocks/>
          </p:cNvSpPr>
          <p:nvPr/>
        </p:nvSpPr>
        <p:spPr bwMode="auto">
          <a:xfrm>
            <a:off x="611188" y="1600200"/>
            <a:ext cx="7848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SzPct val="70000"/>
              <a:buFont typeface="Wingdings" pitchFamily="2" charset="2"/>
              <a:buChar char="p"/>
              <a:defRPr kumimoji="1" sz="2800" kern="1200">
                <a:solidFill>
                  <a:srgbClr val="000066"/>
                </a:solidFill>
                <a:latin typeface="微軟正黑體" panose="020B0604030504040204" pitchFamily="34" charset="-120"/>
                <a:ea typeface="微軟正黑體" panose="020B0604030504040204" pitchFamily="34" charset="-120"/>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l"/>
              <a:defRPr kumimoji="1" sz="2400" kern="1200">
                <a:solidFill>
                  <a:srgbClr val="663300"/>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spcBef>
                <a:spcPct val="20000"/>
              </a:spcBef>
              <a:spcAft>
                <a:spcPct val="0"/>
              </a:spcAft>
              <a:buClr>
                <a:srgbClr val="00CC00"/>
              </a:buClr>
              <a:buSzPct val="60000"/>
              <a:buFont typeface="Wingdings" pitchFamily="2" charset="2"/>
              <a:buChar char="u"/>
              <a:defRPr kumimoji="1"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spcBef>
                <a:spcPct val="20000"/>
              </a:spcBef>
              <a:spcAft>
                <a:spcPct val="0"/>
              </a:spcAft>
              <a:buClr>
                <a:schemeClr val="accent2"/>
              </a:buClr>
              <a:buSzPct val="60000"/>
              <a:buFont typeface="Wingdings" pitchFamily="2" charset="2"/>
              <a:buChar char="l"/>
              <a:defRPr kumimoji="1"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spcBef>
                <a:spcPct val="20000"/>
              </a:spcBef>
              <a:spcAft>
                <a:spcPct val="0"/>
              </a:spcAft>
              <a:buChar char="»"/>
              <a:defRPr kumimoji="1"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t>同步輻射</a:t>
            </a:r>
            <a:r>
              <a:rPr lang="en-US" altLang="zh-TW" dirty="0"/>
              <a:t>X</a:t>
            </a:r>
            <a:r>
              <a:rPr lang="zh-CN" altLang="en-US" dirty="0"/>
              <a:t>光</a:t>
            </a:r>
            <a:r>
              <a:rPr lang="zh-TW" altLang="en-US" dirty="0"/>
              <a:t>還原</a:t>
            </a:r>
            <a:r>
              <a:rPr lang="en-US" altLang="zh-TW" dirty="0"/>
              <a:t>『</a:t>
            </a:r>
            <a:r>
              <a:rPr lang="zh-CN" altLang="en-US" dirty="0"/>
              <a:t>仕女圖</a:t>
            </a:r>
            <a:r>
              <a:rPr lang="en-US" altLang="zh-TW" dirty="0"/>
              <a:t>』</a:t>
            </a:r>
            <a:r>
              <a:rPr lang="zh-TW" altLang="en-US" dirty="0"/>
              <a:t>兩的主角。</a:t>
            </a:r>
          </a:p>
          <a:p>
            <a:endParaRPr lang="zh-TW" altLang="en-US" dirty="0"/>
          </a:p>
        </p:txBody>
      </p:sp>
      <p:pic>
        <p:nvPicPr>
          <p:cNvPr id="9" name="圖片 8" descr="一張含有 個人, 室內, 男人 的圖片&#10;&#10;&#10;&#10;自動產生的描述">
            <a:extLst>
              <a:ext uri="{FF2B5EF4-FFF2-40B4-BE49-F238E27FC236}">
                <a16:creationId xmlns:a16="http://schemas.microsoft.com/office/drawing/2014/main" id="{C4976EBF-8B60-7C4E-9A9C-BC76DBFE3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694" y="3028328"/>
            <a:ext cx="3177904" cy="2122865"/>
          </a:xfrm>
          <a:prstGeom prst="rect">
            <a:avLst/>
          </a:prstGeom>
          <a:ln>
            <a:noFill/>
          </a:ln>
          <a:effectLst>
            <a:softEdge rad="112500"/>
          </a:effectLst>
        </p:spPr>
      </p:pic>
      <p:sp>
        <p:nvSpPr>
          <p:cNvPr id="10" name="文字方塊 12">
            <a:extLst>
              <a:ext uri="{FF2B5EF4-FFF2-40B4-BE49-F238E27FC236}">
                <a16:creationId xmlns:a16="http://schemas.microsoft.com/office/drawing/2014/main" id="{BDEA0923-DA57-1745-AE83-7FF2F9542509}"/>
              </a:ext>
            </a:extLst>
          </p:cNvPr>
          <p:cNvSpPr txBox="1">
            <a:spLocks noChangeArrowheads="1"/>
          </p:cNvSpPr>
          <p:nvPr/>
        </p:nvSpPr>
        <p:spPr bwMode="auto">
          <a:xfrm>
            <a:off x="2438400" y="6059269"/>
            <a:ext cx="37630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None/>
            </a:pPr>
            <a:r>
              <a:rPr lang="zh-CN" altLang="en-US" sz="1800" dirty="0">
                <a:solidFill>
                  <a:schemeClr val="tx1"/>
                </a:solidFill>
              </a:rPr>
              <a:t>世人眼中的</a:t>
            </a:r>
            <a:r>
              <a:rPr lang="zh-TW" altLang="en-US" sz="1800" dirty="0">
                <a:solidFill>
                  <a:schemeClr val="tx1"/>
                </a:solidFill>
              </a:rPr>
              <a:t>法國印象派畫家竇加（</a:t>
            </a:r>
            <a:r>
              <a:rPr lang="en-US" altLang="zh-TW" sz="1800" dirty="0">
                <a:solidFill>
                  <a:schemeClr val="tx1"/>
                </a:solidFill>
              </a:rPr>
              <a:t>Edgar Degas</a:t>
            </a:r>
            <a:r>
              <a:rPr lang="zh-TW" altLang="en-US" sz="1800" dirty="0">
                <a:solidFill>
                  <a:schemeClr val="tx1"/>
                </a:solidFill>
              </a:rPr>
              <a:t>）的名作「仕女圖」</a:t>
            </a:r>
          </a:p>
        </p:txBody>
      </p:sp>
      <p:sp>
        <p:nvSpPr>
          <p:cNvPr id="11" name="文字方塊 12">
            <a:extLst>
              <a:ext uri="{FF2B5EF4-FFF2-40B4-BE49-F238E27FC236}">
                <a16:creationId xmlns:a16="http://schemas.microsoft.com/office/drawing/2014/main" id="{761D2AD4-7E6B-514B-B836-8FC60545AC15}"/>
              </a:ext>
            </a:extLst>
          </p:cNvPr>
          <p:cNvSpPr txBox="1">
            <a:spLocks noChangeArrowheads="1"/>
          </p:cNvSpPr>
          <p:nvPr/>
        </p:nvSpPr>
        <p:spPr bwMode="auto">
          <a:xfrm>
            <a:off x="152400" y="6078583"/>
            <a:ext cx="2296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None/>
            </a:pPr>
            <a:r>
              <a:rPr lang="en-US" altLang="zh-TW" sz="1800" dirty="0">
                <a:solidFill>
                  <a:schemeClr val="tx1"/>
                </a:solidFill>
              </a:rPr>
              <a:t>X</a:t>
            </a:r>
            <a:r>
              <a:rPr lang="zh-CN" altLang="en-US" sz="1800" dirty="0">
                <a:solidFill>
                  <a:schemeClr val="tx1"/>
                </a:solidFill>
              </a:rPr>
              <a:t>光</a:t>
            </a:r>
            <a:r>
              <a:rPr lang="zh-TW" altLang="en-US" sz="1800" dirty="0">
                <a:solidFill>
                  <a:schemeClr val="tx1"/>
                </a:solidFill>
              </a:rPr>
              <a:t>掃描出來，</a:t>
            </a:r>
            <a:r>
              <a:rPr lang="zh-CN" altLang="en-US" sz="1800" dirty="0">
                <a:solidFill>
                  <a:schemeClr val="tx1"/>
                </a:solidFill>
              </a:rPr>
              <a:t>隱藏在下方的另一幅作品</a:t>
            </a:r>
            <a:endParaRPr lang="en-US" altLang="zh-TW" sz="1800" dirty="0">
              <a:solidFill>
                <a:schemeClr val="tx1"/>
              </a:solidFill>
            </a:endParaRPr>
          </a:p>
        </p:txBody>
      </p:sp>
      <p:sp>
        <p:nvSpPr>
          <p:cNvPr id="12" name="文字方塊 22">
            <a:extLst>
              <a:ext uri="{FF2B5EF4-FFF2-40B4-BE49-F238E27FC236}">
                <a16:creationId xmlns:a16="http://schemas.microsoft.com/office/drawing/2014/main" id="{CE79ECE5-BC36-0946-A90B-A5FB5C9BE85B}"/>
              </a:ext>
            </a:extLst>
          </p:cNvPr>
          <p:cNvSpPr txBox="1">
            <a:spLocks noChangeArrowheads="1"/>
          </p:cNvSpPr>
          <p:nvPr/>
        </p:nvSpPr>
        <p:spPr bwMode="auto">
          <a:xfrm>
            <a:off x="6313728" y="5030173"/>
            <a:ext cx="28516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CN" altLang="en-US" sz="800" dirty="0">
                <a:solidFill>
                  <a:schemeClr val="tx1"/>
                </a:solidFill>
              </a:rPr>
              <a:t>資料</a:t>
            </a:r>
            <a:r>
              <a:rPr lang="zh-TW" altLang="en-US" sz="800" dirty="0">
                <a:solidFill>
                  <a:schemeClr val="tx1"/>
                </a:solidFill>
              </a:rPr>
              <a:t>來源</a:t>
            </a:r>
            <a:r>
              <a:rPr lang="zh-TW" altLang="en-US" sz="800" dirty="0" smtClean="0">
                <a:solidFill>
                  <a:schemeClr val="tx1"/>
                </a:solidFill>
              </a:rPr>
              <a:t>：風</a:t>
            </a:r>
            <a:r>
              <a:rPr lang="zh-CN" altLang="en-US" sz="800" dirty="0" smtClean="0">
                <a:solidFill>
                  <a:schemeClr val="tx1"/>
                </a:solidFill>
              </a:rPr>
              <a:t>傳媒</a:t>
            </a:r>
            <a:r>
              <a:rPr lang="en-US" altLang="zh-TW" sz="800" dirty="0" smtClean="0">
                <a:solidFill>
                  <a:schemeClr val="tx1"/>
                </a:solidFill>
              </a:rPr>
              <a:t>(2018.08.08)</a:t>
            </a:r>
            <a:r>
              <a:rPr lang="zh-CN" altLang="en-US" sz="800" dirty="0" smtClean="0">
                <a:solidFill>
                  <a:schemeClr val="tx1"/>
                </a:solidFill>
              </a:rPr>
              <a:t>、</a:t>
            </a:r>
            <a:r>
              <a:rPr lang="en-US" altLang="zh-CN" sz="800" dirty="0" smtClean="0">
                <a:solidFill>
                  <a:schemeClr val="tx1"/>
                </a:solidFill>
              </a:rPr>
              <a:t>ABC</a:t>
            </a:r>
            <a:r>
              <a:rPr lang="zh-TW" altLang="en-US" sz="800" dirty="0" smtClean="0">
                <a:solidFill>
                  <a:schemeClr val="tx1"/>
                </a:solidFill>
              </a:rPr>
              <a:t> </a:t>
            </a:r>
            <a:r>
              <a:rPr lang="en-US" altLang="zh-CN" sz="800" dirty="0" smtClean="0">
                <a:solidFill>
                  <a:schemeClr val="tx1"/>
                </a:solidFill>
              </a:rPr>
              <a:t>News</a:t>
            </a:r>
            <a:r>
              <a:rPr lang="en-US" altLang="zh-TW" sz="800" dirty="0" smtClean="0">
                <a:solidFill>
                  <a:schemeClr val="tx1"/>
                </a:solidFill>
              </a:rPr>
              <a:t>(2018.08.04)</a:t>
            </a:r>
            <a:endParaRPr lang="zh-TW" altLang="en-US" sz="800" dirty="0">
              <a:solidFill>
                <a:schemeClr val="tx1"/>
              </a:solidFill>
            </a:endParaRPr>
          </a:p>
        </p:txBody>
      </p:sp>
    </p:spTree>
    <p:extLst>
      <p:ext uri="{BB962C8B-B14F-4D97-AF65-F5344CB8AC3E}">
        <p14:creationId xmlns:p14="http://schemas.microsoft.com/office/powerpoint/2010/main" val="3052575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p:nvPr>
        </p:nvSpPr>
        <p:spPr/>
        <p:txBody>
          <a:bodyPr/>
          <a:lstStyle/>
          <a:p>
            <a:r>
              <a:rPr lang="zh-TW" altLang="en-US"/>
              <a:t>國土安全應用</a:t>
            </a:r>
          </a:p>
        </p:txBody>
      </p:sp>
      <p:sp>
        <p:nvSpPr>
          <p:cNvPr id="84995" name="內容版面配置區 2"/>
          <p:cNvSpPr>
            <a:spLocks noGrp="1"/>
          </p:cNvSpPr>
          <p:nvPr>
            <p:ph idx="1"/>
          </p:nvPr>
        </p:nvSpPr>
        <p:spPr>
          <a:xfrm>
            <a:off x="611188" y="1590675"/>
            <a:ext cx="7848600" cy="4352925"/>
          </a:xfrm>
        </p:spPr>
        <p:txBody>
          <a:bodyPr/>
          <a:lstStyle/>
          <a:p>
            <a:r>
              <a:rPr lang="zh-TW" altLang="en-US" dirty="0"/>
              <a:t>航警、海關與國防應用上，也會使用輻射，例如查緝走私與違禁品等。</a:t>
            </a:r>
          </a:p>
          <a:p>
            <a:endParaRPr lang="zh-TW" altLang="en-US" dirty="0"/>
          </a:p>
        </p:txBody>
      </p:sp>
      <p:sp>
        <p:nvSpPr>
          <p:cNvPr id="84996" name="投影片編號版面配置區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74F9023D-67A3-4ABA-833B-03CD699F52ED}" type="slidenum">
              <a:rPr lang="en-US" altLang="zh-TW" sz="1400" smtClean="0">
                <a:solidFill>
                  <a:schemeClr val="tx1"/>
                </a:solidFill>
              </a:rPr>
              <a:pPr>
                <a:spcBef>
                  <a:spcPct val="0"/>
                </a:spcBef>
                <a:buClrTx/>
                <a:buSzTx/>
                <a:buFontTx/>
                <a:buNone/>
              </a:pPr>
              <a:t>44</a:t>
            </a:fld>
            <a:endParaRPr lang="en-US" altLang="zh-TW" sz="1400">
              <a:solidFill>
                <a:schemeClr val="tx1"/>
              </a:solidFill>
            </a:endParaRPr>
          </a:p>
        </p:txBody>
      </p:sp>
      <p:pic>
        <p:nvPicPr>
          <p:cNvPr id="5" name="圖片 5"/>
          <p:cNvPicPr>
            <a:picLocks noChangeAspect="1"/>
          </p:cNvPicPr>
          <p:nvPr/>
        </p:nvPicPr>
        <p:blipFill>
          <a:blip r:embed="rId3"/>
          <a:srcRect/>
          <a:stretch>
            <a:fillRect/>
          </a:stretch>
        </p:blipFill>
        <p:spPr bwMode="auto">
          <a:xfrm>
            <a:off x="3028950" y="4659313"/>
            <a:ext cx="3160713" cy="179863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71701"/>
          <p:cNvPicPr>
            <a:picLocks noChangeArrowheads="1"/>
          </p:cNvPicPr>
          <p:nvPr/>
        </p:nvPicPr>
        <p:blipFill>
          <a:blip r:embed="rId4"/>
          <a:srcRect/>
          <a:stretch>
            <a:fillRect/>
          </a:stretch>
        </p:blipFill>
        <p:spPr bwMode="auto">
          <a:xfrm>
            <a:off x="2987675" y="2501900"/>
            <a:ext cx="3214688" cy="2032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文字方塊 10"/>
          <p:cNvSpPr txBox="1">
            <a:spLocks noChangeArrowheads="1"/>
          </p:cNvSpPr>
          <p:nvPr/>
        </p:nvSpPr>
        <p:spPr bwMode="auto">
          <a:xfrm>
            <a:off x="2962275" y="2501900"/>
            <a:ext cx="1990725" cy="338138"/>
          </a:xfrm>
          <a:prstGeom prst="rect">
            <a:avLst/>
          </a:prstGeom>
          <a:solidFill>
            <a:srgbClr val="EECF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en-US" altLang="zh-TW" sz="1600" dirty="0">
                <a:solidFill>
                  <a:schemeClr val="tx1"/>
                </a:solidFill>
              </a:rPr>
              <a:t>X</a:t>
            </a:r>
            <a:r>
              <a:rPr lang="zh-TW" altLang="en-US" sz="1600" dirty="0">
                <a:solidFill>
                  <a:schemeClr val="tx1"/>
                </a:solidFill>
              </a:rPr>
              <a:t>光機</a:t>
            </a:r>
            <a:r>
              <a:rPr lang="en-US" altLang="zh-TW" sz="1600" dirty="0">
                <a:solidFill>
                  <a:schemeClr val="tx1"/>
                </a:solidFill>
              </a:rPr>
              <a:t> (</a:t>
            </a:r>
            <a:r>
              <a:rPr lang="zh-TW" altLang="en-US" sz="1600" dirty="0">
                <a:solidFill>
                  <a:schemeClr val="tx1"/>
                </a:solidFill>
              </a:rPr>
              <a:t>行李檢查儀</a:t>
            </a:r>
            <a:r>
              <a:rPr lang="en-US" altLang="zh-TW" sz="1600" dirty="0">
                <a:solidFill>
                  <a:schemeClr val="tx1"/>
                </a:solidFill>
              </a:rPr>
              <a:t>)</a:t>
            </a:r>
            <a:endParaRPr lang="zh-TW" altLang="en-US" sz="1600" dirty="0">
              <a:solidFill>
                <a:schemeClr val="tx1"/>
              </a:solidFill>
            </a:endParaRPr>
          </a:p>
        </p:txBody>
      </p:sp>
      <p:pic>
        <p:nvPicPr>
          <p:cNvPr id="8" name="圖片 2"/>
          <p:cNvPicPr>
            <a:picLocks noChangeAspect="1"/>
          </p:cNvPicPr>
          <p:nvPr/>
        </p:nvPicPr>
        <p:blipFill>
          <a:blip r:embed="rId5"/>
          <a:srcRect/>
          <a:stretch>
            <a:fillRect/>
          </a:stretch>
        </p:blipFill>
        <p:spPr bwMode="auto">
          <a:xfrm>
            <a:off x="6265863" y="2151063"/>
            <a:ext cx="2687637" cy="42576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
          <p:cNvPicPr>
            <a:picLocks noChangeAspect="1"/>
          </p:cNvPicPr>
          <p:nvPr/>
        </p:nvPicPr>
        <p:blipFill>
          <a:blip r:embed="rId6"/>
          <a:srcRect/>
          <a:stretch>
            <a:fillRect/>
          </a:stretch>
        </p:blipFill>
        <p:spPr bwMode="auto">
          <a:xfrm>
            <a:off x="158750" y="4659313"/>
            <a:ext cx="2789238" cy="19415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71728"/>
          <p:cNvPicPr>
            <a:picLocks noChangeArrowheads="1"/>
          </p:cNvPicPr>
          <p:nvPr/>
        </p:nvPicPr>
        <p:blipFill>
          <a:blip r:embed="rId7"/>
          <a:srcRect/>
          <a:stretch>
            <a:fillRect/>
          </a:stretch>
        </p:blipFill>
        <p:spPr bwMode="auto">
          <a:xfrm>
            <a:off x="165100" y="2501900"/>
            <a:ext cx="2770188" cy="20018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文字方塊 20"/>
          <p:cNvSpPr txBox="1">
            <a:spLocks noChangeArrowheads="1"/>
          </p:cNvSpPr>
          <p:nvPr/>
        </p:nvSpPr>
        <p:spPr bwMode="auto">
          <a:xfrm>
            <a:off x="6265863" y="2151063"/>
            <a:ext cx="2116137" cy="338137"/>
          </a:xfrm>
          <a:prstGeom prst="rect">
            <a:avLst/>
          </a:prstGeom>
          <a:solidFill>
            <a:srgbClr val="EECF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600">
                <a:solidFill>
                  <a:schemeClr val="tx1"/>
                </a:solidFill>
              </a:rPr>
              <a:t>鋂</a:t>
            </a:r>
            <a:r>
              <a:rPr lang="en-US" altLang="zh-TW" sz="1600">
                <a:solidFill>
                  <a:schemeClr val="tx1"/>
                </a:solidFill>
              </a:rPr>
              <a:t>-241 (</a:t>
            </a:r>
            <a:r>
              <a:rPr lang="zh-TW" altLang="en-US" sz="1600">
                <a:solidFill>
                  <a:schemeClr val="tx1"/>
                </a:solidFill>
              </a:rPr>
              <a:t>毒氣偵檢器</a:t>
            </a:r>
            <a:r>
              <a:rPr lang="en-US" altLang="zh-TW" sz="1600">
                <a:solidFill>
                  <a:schemeClr val="tx1"/>
                </a:solidFill>
              </a:rPr>
              <a:t>)</a:t>
            </a:r>
            <a:endParaRPr lang="zh-TW" altLang="en-US" sz="1600">
              <a:solidFill>
                <a:schemeClr val="tx1"/>
              </a:solidFill>
            </a:endParaRPr>
          </a:p>
        </p:txBody>
      </p:sp>
      <p:sp>
        <p:nvSpPr>
          <p:cNvPr id="85004" name="文字方塊 21"/>
          <p:cNvSpPr txBox="1">
            <a:spLocks noChangeArrowheads="1"/>
          </p:cNvSpPr>
          <p:nvPr/>
        </p:nvSpPr>
        <p:spPr bwMode="auto">
          <a:xfrm>
            <a:off x="3025775" y="4659313"/>
            <a:ext cx="1851025" cy="338137"/>
          </a:xfrm>
          <a:prstGeom prst="rect">
            <a:avLst/>
          </a:prstGeom>
          <a:solidFill>
            <a:srgbClr val="EECF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en-US" altLang="zh-TW" sz="1600">
                <a:solidFill>
                  <a:schemeClr val="tx1"/>
                </a:solidFill>
              </a:rPr>
              <a:t>X</a:t>
            </a:r>
            <a:r>
              <a:rPr lang="zh-TW" altLang="en-US" sz="1600">
                <a:solidFill>
                  <a:schemeClr val="tx1"/>
                </a:solidFill>
              </a:rPr>
              <a:t>光機</a:t>
            </a:r>
            <a:r>
              <a:rPr lang="en-US" altLang="zh-TW" sz="1600">
                <a:solidFill>
                  <a:schemeClr val="tx1"/>
                </a:solidFill>
              </a:rPr>
              <a:t> (</a:t>
            </a:r>
            <a:r>
              <a:rPr lang="zh-TW" altLang="en-US" sz="1600">
                <a:solidFill>
                  <a:schemeClr val="tx1"/>
                </a:solidFill>
              </a:rPr>
              <a:t>組件分析</a:t>
            </a:r>
            <a:r>
              <a:rPr lang="en-US" altLang="zh-TW" sz="1600">
                <a:solidFill>
                  <a:schemeClr val="tx1"/>
                </a:solidFill>
              </a:rPr>
              <a:t>)</a:t>
            </a:r>
            <a:endParaRPr lang="zh-TW" altLang="en-US" sz="1600">
              <a:solidFill>
                <a:schemeClr val="tx1"/>
              </a:solidFill>
            </a:endParaRPr>
          </a:p>
        </p:txBody>
      </p:sp>
      <p:sp>
        <p:nvSpPr>
          <p:cNvPr id="85005" name="文字方塊 22"/>
          <p:cNvSpPr txBox="1">
            <a:spLocks noChangeArrowheads="1"/>
          </p:cNvSpPr>
          <p:nvPr/>
        </p:nvSpPr>
        <p:spPr bwMode="auto">
          <a:xfrm>
            <a:off x="158750" y="4659313"/>
            <a:ext cx="1487488" cy="338137"/>
          </a:xfrm>
          <a:prstGeom prst="rect">
            <a:avLst/>
          </a:prstGeom>
          <a:solidFill>
            <a:srgbClr val="EECF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600">
                <a:solidFill>
                  <a:schemeClr val="tx1"/>
                </a:solidFill>
              </a:rPr>
              <a:t>氚</a:t>
            </a:r>
            <a:r>
              <a:rPr lang="en-US" altLang="zh-TW" sz="1600">
                <a:solidFill>
                  <a:schemeClr val="tx1"/>
                </a:solidFill>
              </a:rPr>
              <a:t> (</a:t>
            </a:r>
            <a:r>
              <a:rPr lang="zh-TW" altLang="en-US" sz="1600">
                <a:solidFill>
                  <a:schemeClr val="tx1"/>
                </a:solidFill>
              </a:rPr>
              <a:t>夜視準星</a:t>
            </a:r>
            <a:r>
              <a:rPr lang="en-US" altLang="zh-TW" sz="1600">
                <a:solidFill>
                  <a:schemeClr val="tx1"/>
                </a:solidFill>
              </a:rPr>
              <a:t>)</a:t>
            </a:r>
            <a:endParaRPr lang="zh-TW" altLang="en-US" sz="1600">
              <a:solidFill>
                <a:schemeClr val="tx1"/>
              </a:solidFill>
            </a:endParaRPr>
          </a:p>
        </p:txBody>
      </p:sp>
      <p:sp>
        <p:nvSpPr>
          <p:cNvPr id="85006" name="文字方塊 23"/>
          <p:cNvSpPr txBox="1">
            <a:spLocks noChangeArrowheads="1"/>
          </p:cNvSpPr>
          <p:nvPr/>
        </p:nvSpPr>
        <p:spPr bwMode="auto">
          <a:xfrm>
            <a:off x="177800" y="2481263"/>
            <a:ext cx="1989138" cy="338137"/>
          </a:xfrm>
          <a:prstGeom prst="rect">
            <a:avLst/>
          </a:prstGeom>
          <a:solidFill>
            <a:srgbClr val="EECF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en-US" altLang="zh-TW" sz="1600" dirty="0">
                <a:solidFill>
                  <a:schemeClr val="tx1"/>
                </a:solidFill>
              </a:rPr>
              <a:t>X</a:t>
            </a:r>
            <a:r>
              <a:rPr lang="zh-TW" altLang="en-US" sz="1600" dirty="0">
                <a:solidFill>
                  <a:schemeClr val="tx1"/>
                </a:solidFill>
              </a:rPr>
              <a:t>光</a:t>
            </a:r>
            <a:r>
              <a:rPr lang="zh-TW" altLang="en-US" sz="1600" dirty="0" smtClean="0">
                <a:solidFill>
                  <a:schemeClr val="tx1"/>
                </a:solidFill>
              </a:rPr>
              <a:t>機 </a:t>
            </a:r>
            <a:r>
              <a:rPr lang="en-US" altLang="zh-TW" sz="1600" dirty="0" smtClean="0">
                <a:solidFill>
                  <a:schemeClr val="tx1"/>
                </a:solidFill>
              </a:rPr>
              <a:t>(</a:t>
            </a:r>
            <a:r>
              <a:rPr lang="zh-TW" altLang="en-US" sz="1600" dirty="0">
                <a:solidFill>
                  <a:schemeClr val="tx1"/>
                </a:solidFill>
              </a:rPr>
              <a:t>貨櫃檢查儀</a:t>
            </a:r>
            <a:r>
              <a:rPr lang="en-US" altLang="zh-TW" sz="1600" dirty="0">
                <a:solidFill>
                  <a:schemeClr val="tx1"/>
                </a:solidFill>
              </a:rPr>
              <a:t> )</a:t>
            </a:r>
            <a:endParaRPr lang="zh-TW" altLang="en-US" sz="1600" dirty="0">
              <a:solidFill>
                <a:schemeClr val="tx1"/>
              </a:solidFill>
            </a:endParaRPr>
          </a:p>
        </p:txBody>
      </p:sp>
      <p:sp>
        <p:nvSpPr>
          <p:cNvPr id="15" name="動作按鈕: 影片 14">
            <a:hlinkClick r:id="rId8" action="ppaction://hlinkfile" highlightClick="1"/>
          </p:cNvPr>
          <p:cNvSpPr/>
          <p:nvPr/>
        </p:nvSpPr>
        <p:spPr bwMode="auto">
          <a:xfrm>
            <a:off x="2557463" y="4290828"/>
            <a:ext cx="361950" cy="210344"/>
          </a:xfrm>
          <a:prstGeom prst="actionButtonMovie">
            <a:avLst/>
          </a:prstGeom>
          <a:solidFill>
            <a:srgbClr val="FFF0C1"/>
          </a:solidFill>
          <a:ln w="3175" cap="flat" cmpd="tri" algn="ctr">
            <a:solidFill>
              <a:srgbClr val="FFF0C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147585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a:spLocks noGrp="1"/>
          </p:cNvSpPr>
          <p:nvPr>
            <p:ph type="title"/>
          </p:nvPr>
        </p:nvSpPr>
        <p:spPr/>
        <p:txBody>
          <a:bodyPr/>
          <a:lstStyle/>
          <a:p>
            <a:r>
              <a:rPr lang="zh-TW" altLang="en-US" dirty="0"/>
              <a:t>消費產品應用</a:t>
            </a:r>
          </a:p>
        </p:txBody>
      </p:sp>
      <p:sp>
        <p:nvSpPr>
          <p:cNvPr id="87043" name="內容版面配置區 2"/>
          <p:cNvSpPr>
            <a:spLocks noGrp="1"/>
          </p:cNvSpPr>
          <p:nvPr>
            <p:ph idx="1"/>
          </p:nvPr>
        </p:nvSpPr>
        <p:spPr/>
        <p:txBody>
          <a:bodyPr/>
          <a:lstStyle/>
          <a:p>
            <a:r>
              <a:rPr lang="zh-TW" altLang="en-US"/>
              <a:t>有些消費性產品</a:t>
            </a:r>
            <a:r>
              <a:rPr lang="en-US" altLang="zh-TW"/>
              <a:t>(</a:t>
            </a:r>
            <a:r>
              <a:rPr lang="zh-TW" altLang="en-US"/>
              <a:t>煙霧偵測器、夜光錶等</a:t>
            </a:r>
            <a:r>
              <a:rPr lang="en-US" altLang="zh-TW"/>
              <a:t>)</a:t>
            </a:r>
            <a:r>
              <a:rPr lang="zh-TW" altLang="en-US"/>
              <a:t>也含有微量輻射。</a:t>
            </a:r>
          </a:p>
        </p:txBody>
      </p:sp>
      <p:pic>
        <p:nvPicPr>
          <p:cNvPr id="87045" name="Picture 6" descr="煙霧偵檢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74" y="2901519"/>
            <a:ext cx="3927476" cy="300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7" descr="氚氣錶"/>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283" y="2973777"/>
            <a:ext cx="3142375" cy="286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227012" y="2908301"/>
            <a:ext cx="1295400" cy="338137"/>
          </a:xfrm>
          <a:prstGeom prst="rect">
            <a:avLst/>
          </a:prstGeom>
          <a:solidFill>
            <a:srgbClr val="EECFB1"/>
          </a:solidFill>
          <a:ln>
            <a:noFill/>
          </a:ln>
          <a:effectLst/>
          <a:extLst/>
        </p:spPr>
        <p:txBody>
          <a:bodyPr>
            <a:spAutoFit/>
          </a:bodyPr>
          <a:lstStyle>
            <a:lvl1pPr>
              <a:spcBef>
                <a:spcPct val="20000"/>
              </a:spcBef>
              <a:buClr>
                <a:srgbClr val="CC0000"/>
              </a:buClr>
              <a:buSzPct val="70000"/>
              <a:buFont typeface="Wingdings" panose="05000000000000000000" pitchFamily="2" charset="2"/>
              <a:buChar char="p"/>
              <a:defRPr kumimoji="1" sz="2100">
                <a:solidFill>
                  <a:srgbClr val="000066"/>
                </a:solidFill>
                <a:latin typeface="標楷體" panose="03000509000000000000" pitchFamily="65" charset="-120"/>
                <a:ea typeface="標楷體" panose="03000509000000000000" pitchFamily="65" charset="-120"/>
                <a:cs typeface="華康儷中黑"/>
              </a:defRPr>
            </a:lvl1pPr>
            <a:lvl2pPr marL="742950" indent="-285750">
              <a:spcBef>
                <a:spcPct val="20000"/>
              </a:spcBef>
              <a:buClr>
                <a:srgbClr val="CC0000"/>
              </a:buClr>
              <a:buSzPct val="70000"/>
              <a:buFont typeface="Wingdings" panose="05000000000000000000" pitchFamily="2" charset="2"/>
              <a:buChar char="l"/>
              <a:defRPr kumimoji="1" sz="1500">
                <a:solidFill>
                  <a:srgbClr val="663300"/>
                </a:solidFill>
                <a:latin typeface="標楷體" panose="03000509000000000000" pitchFamily="65" charset="-120"/>
                <a:ea typeface="標楷體" panose="03000509000000000000" pitchFamily="65" charset="-120"/>
                <a:cs typeface="華康儷中黑"/>
              </a:defRPr>
            </a:lvl2pPr>
            <a:lvl3pPr marL="1143000" indent="-228600">
              <a:spcBef>
                <a:spcPct val="20000"/>
              </a:spcBef>
              <a:buClr>
                <a:srgbClr val="00CC00"/>
              </a:buClr>
              <a:buSzPct val="60000"/>
              <a:buFont typeface="Wingdings" panose="05000000000000000000" pitchFamily="2" charset="2"/>
              <a:buChar char="u"/>
              <a:defRPr kumimoji="1">
                <a:solidFill>
                  <a:schemeClr val="tx1"/>
                </a:solidFill>
                <a:latin typeface="標楷體" panose="03000509000000000000" pitchFamily="65" charset="-120"/>
                <a:ea typeface="標楷體" panose="03000509000000000000" pitchFamily="65" charset="-120"/>
                <a:cs typeface="華康儷中黑"/>
              </a:defRPr>
            </a:lvl3pPr>
            <a:lvl4pPr marL="1600200" indent="-228600">
              <a:spcBef>
                <a:spcPct val="20000"/>
              </a:spcBef>
              <a:buClr>
                <a:schemeClr val="accent2"/>
              </a:buClr>
              <a:buSzPct val="60000"/>
              <a:buFont typeface="Wingdings" panose="05000000000000000000" pitchFamily="2" charset="2"/>
              <a:buChar char="l"/>
              <a:defRPr kumimoji="1" sz="1500">
                <a:solidFill>
                  <a:schemeClr val="tx1"/>
                </a:solidFill>
                <a:latin typeface="標楷體" panose="03000509000000000000" pitchFamily="65" charset="-120"/>
                <a:ea typeface="標楷體" panose="03000509000000000000" pitchFamily="65" charset="-120"/>
                <a:cs typeface="華康儷中黑"/>
              </a:defRPr>
            </a:lvl4pPr>
            <a:lvl5pPr marL="2057400" indent="-228600">
              <a:spcBef>
                <a:spcPct val="20000"/>
              </a:spcBef>
              <a:buChar char="»"/>
              <a:defRPr kumimoji="1" sz="1500">
                <a:solidFill>
                  <a:schemeClr val="tx1"/>
                </a:solidFill>
                <a:latin typeface="標楷體" panose="03000509000000000000" pitchFamily="65" charset="-120"/>
                <a:ea typeface="標楷體" panose="03000509000000000000" pitchFamily="65" charset="-120"/>
                <a:cs typeface="華康儷中黑"/>
              </a:defRPr>
            </a:lvl5pPr>
            <a:lvl6pPr marL="2514600" indent="-228600" eaLnBrk="0" fontAlgn="base" hangingPunct="0">
              <a:spcBef>
                <a:spcPct val="20000"/>
              </a:spcBef>
              <a:spcAft>
                <a:spcPct val="0"/>
              </a:spcAft>
              <a:buChar char="»"/>
              <a:defRPr kumimoji="1" sz="1500">
                <a:solidFill>
                  <a:schemeClr val="tx1"/>
                </a:solidFill>
                <a:latin typeface="標楷體" panose="03000509000000000000" pitchFamily="65" charset="-120"/>
                <a:ea typeface="標楷體" panose="03000509000000000000" pitchFamily="65" charset="-120"/>
                <a:cs typeface="華康儷中黑"/>
              </a:defRPr>
            </a:lvl6pPr>
            <a:lvl7pPr marL="2971800" indent="-228600" eaLnBrk="0" fontAlgn="base" hangingPunct="0">
              <a:spcBef>
                <a:spcPct val="20000"/>
              </a:spcBef>
              <a:spcAft>
                <a:spcPct val="0"/>
              </a:spcAft>
              <a:buChar char="»"/>
              <a:defRPr kumimoji="1" sz="1500">
                <a:solidFill>
                  <a:schemeClr val="tx1"/>
                </a:solidFill>
                <a:latin typeface="標楷體" panose="03000509000000000000" pitchFamily="65" charset="-120"/>
                <a:ea typeface="標楷體" panose="03000509000000000000" pitchFamily="65" charset="-120"/>
                <a:cs typeface="華康儷中黑"/>
              </a:defRPr>
            </a:lvl7pPr>
            <a:lvl8pPr marL="3429000" indent="-228600" eaLnBrk="0" fontAlgn="base" hangingPunct="0">
              <a:spcBef>
                <a:spcPct val="20000"/>
              </a:spcBef>
              <a:spcAft>
                <a:spcPct val="0"/>
              </a:spcAft>
              <a:buChar char="»"/>
              <a:defRPr kumimoji="1" sz="1500">
                <a:solidFill>
                  <a:schemeClr val="tx1"/>
                </a:solidFill>
                <a:latin typeface="標楷體" panose="03000509000000000000" pitchFamily="65" charset="-120"/>
                <a:ea typeface="標楷體" panose="03000509000000000000" pitchFamily="65" charset="-120"/>
                <a:cs typeface="華康儷中黑"/>
              </a:defRPr>
            </a:lvl8pPr>
            <a:lvl9pPr marL="3886200" indent="-228600" eaLnBrk="0" fontAlgn="base" hangingPunct="0">
              <a:spcBef>
                <a:spcPct val="20000"/>
              </a:spcBef>
              <a:spcAft>
                <a:spcPct val="0"/>
              </a:spcAft>
              <a:buChar char="»"/>
              <a:defRPr kumimoji="1" sz="1500">
                <a:solidFill>
                  <a:schemeClr val="tx1"/>
                </a:solidFill>
                <a:latin typeface="標楷體" panose="03000509000000000000" pitchFamily="65" charset="-120"/>
                <a:ea typeface="標楷體" panose="03000509000000000000" pitchFamily="65" charset="-120"/>
                <a:cs typeface="華康儷中黑"/>
              </a:defRPr>
            </a:lvl9pPr>
          </a:lstStyle>
          <a:p>
            <a:pPr algn="ctr" defTabSz="685800" eaLnBrk="1" hangingPunct="1">
              <a:spcBef>
                <a:spcPct val="0"/>
              </a:spcBef>
              <a:buClrTx/>
              <a:buSzTx/>
              <a:buFontTx/>
              <a:buNone/>
              <a:defRPr/>
            </a:pPr>
            <a:r>
              <a:rPr lang="zh-TW" altLang="en-US" sz="1600" dirty="0">
                <a:solidFill>
                  <a:schemeClr val="tx1"/>
                </a:solidFill>
                <a:latin typeface="微軟正黑體" panose="020B0604030504040204" pitchFamily="34" charset="-120"/>
                <a:ea typeface="微軟正黑體" panose="020B0604030504040204" pitchFamily="34" charset="-120"/>
                <a:cs typeface="+mn-cs"/>
              </a:rPr>
              <a:t>煙霧偵檢器</a:t>
            </a:r>
          </a:p>
        </p:txBody>
      </p:sp>
      <p:sp>
        <p:nvSpPr>
          <p:cNvPr id="9" name="Rectangle 12"/>
          <p:cNvSpPr>
            <a:spLocks noChangeArrowheads="1"/>
          </p:cNvSpPr>
          <p:nvPr/>
        </p:nvSpPr>
        <p:spPr bwMode="auto">
          <a:xfrm>
            <a:off x="4205287" y="5709067"/>
            <a:ext cx="301783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mpd="tri">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685800">
              <a:spcBef>
                <a:spcPct val="20000"/>
              </a:spcBef>
              <a:buClr>
                <a:srgbClr val="CC0000"/>
              </a:buClr>
              <a:buSzPct val="70000"/>
              <a:buFont typeface="Wingdings" pitchFamily="2" charset="2"/>
              <a:buChar char="p"/>
              <a:defRPr kumimoji="1" sz="2400">
                <a:solidFill>
                  <a:srgbClr val="000066"/>
                </a:solidFill>
                <a:latin typeface="微軟正黑體" pitchFamily="34" charset="-120"/>
                <a:ea typeface="微軟正黑體" pitchFamily="34" charset="-120"/>
                <a:cs typeface="新細明體" pitchFamily="18" charset="-120"/>
              </a:defRPr>
            </a:lvl1pPr>
            <a:lvl2pPr marL="742950" indent="-285750" defTabSz="685800">
              <a:spcBef>
                <a:spcPct val="20000"/>
              </a:spcBef>
              <a:buClr>
                <a:srgbClr val="CC0000"/>
              </a:buClr>
              <a:buSzPct val="70000"/>
              <a:buFont typeface="Wingdings" pitchFamily="2" charset="2"/>
              <a:buChar char="l"/>
              <a:defRPr kumimoji="1" sz="2000">
                <a:solidFill>
                  <a:srgbClr val="663300"/>
                </a:solidFill>
                <a:latin typeface="微軟正黑體" pitchFamily="34" charset="-120"/>
                <a:ea typeface="微軟正黑體" pitchFamily="34" charset="-120"/>
                <a:cs typeface="新細明體" pitchFamily="18" charset="-120"/>
              </a:defRPr>
            </a:lvl2pPr>
            <a:lvl3pPr marL="1143000" indent="-228600" defTabSz="6858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cs typeface="新細明體" pitchFamily="18" charset="-120"/>
              </a:defRPr>
            </a:lvl3pPr>
            <a:lvl4pPr marL="1600200" indent="-228600" defTabSz="685800">
              <a:spcBef>
                <a:spcPct val="20000"/>
              </a:spcBef>
              <a:buClr>
                <a:schemeClr val="accent2"/>
              </a:buClr>
              <a:buSzPct val="60000"/>
              <a:buFont typeface="Wingdings" pitchFamily="2" charset="2"/>
              <a:buChar char="l"/>
              <a:defRPr kumimoji="1" sz="2000">
                <a:solidFill>
                  <a:schemeClr val="tx1"/>
                </a:solidFill>
                <a:latin typeface="微軟正黑體" pitchFamily="34" charset="-120"/>
                <a:ea typeface="微軟正黑體" pitchFamily="34" charset="-120"/>
                <a:cs typeface="新細明體" pitchFamily="18" charset="-120"/>
              </a:defRPr>
            </a:lvl4pPr>
            <a:lvl5pPr marL="2057400" indent="-228600" defTabSz="685800">
              <a:spcBef>
                <a:spcPct val="20000"/>
              </a:spcBef>
              <a:buChar char="»"/>
              <a:defRPr kumimoji="1" sz="2000">
                <a:solidFill>
                  <a:schemeClr val="tx1"/>
                </a:solidFill>
                <a:latin typeface="微軟正黑體" pitchFamily="34" charset="-120"/>
                <a:ea typeface="微軟正黑體" pitchFamily="34" charset="-120"/>
                <a:cs typeface="新細明體" pitchFamily="18" charset="-120"/>
              </a:defRPr>
            </a:lvl5pPr>
            <a:lvl6pPr marL="2514600" indent="-228600" defTabSz="6858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6pPr>
            <a:lvl7pPr marL="2971800" indent="-228600" defTabSz="6858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7pPr>
            <a:lvl8pPr marL="3429000" indent="-228600" defTabSz="6858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8pPr>
            <a:lvl9pPr marL="3886200" indent="-228600" defTabSz="6858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9pPr>
          </a:lstStyle>
          <a:p>
            <a:pPr algn="ctr" eaLnBrk="1" hangingPunct="1">
              <a:spcBef>
                <a:spcPct val="0"/>
              </a:spcBef>
              <a:buClrTx/>
              <a:buSzTx/>
              <a:buFont typeface="Wingdings" pitchFamily="2" charset="2"/>
              <a:buNone/>
              <a:defRPr/>
            </a:pPr>
            <a:r>
              <a:rPr lang="zh-TW" altLang="en-US" sz="1600">
                <a:solidFill>
                  <a:schemeClr val="tx1"/>
                </a:solidFill>
              </a:rPr>
              <a:t>洋基隊氚氣管手錶台灣限定版</a:t>
            </a:r>
          </a:p>
        </p:txBody>
      </p:sp>
      <p:sp>
        <p:nvSpPr>
          <p:cNvPr id="87049" name="Rectangle 8"/>
          <p:cNvSpPr>
            <a:spLocks noChangeArrowheads="1"/>
          </p:cNvSpPr>
          <p:nvPr/>
        </p:nvSpPr>
        <p:spPr bwMode="auto">
          <a:xfrm>
            <a:off x="4268115" y="2911637"/>
            <a:ext cx="838200" cy="338138"/>
          </a:xfrm>
          <a:prstGeom prst="rect">
            <a:avLst/>
          </a:prstGeom>
          <a:solidFill>
            <a:srgbClr val="EECF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defTabSz="68580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defTabSz="6858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defTabSz="6858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defTabSz="6858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defTabSz="6858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defTabSz="6858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defTabSz="6858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defTabSz="6858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spcBef>
                <a:spcPct val="0"/>
              </a:spcBef>
              <a:buClrTx/>
              <a:buSzTx/>
              <a:buFontTx/>
              <a:buNone/>
            </a:pPr>
            <a:r>
              <a:rPr lang="zh-TW" altLang="en-US" sz="1600">
                <a:solidFill>
                  <a:schemeClr val="tx1"/>
                </a:solidFill>
              </a:rPr>
              <a:t>夜光錶</a:t>
            </a:r>
          </a:p>
        </p:txBody>
      </p:sp>
      <p:pic>
        <p:nvPicPr>
          <p:cNvPr id="11" name="Picture 6"/>
          <p:cNvPicPr>
            <a:picLocks noChangeAspect="1" noChangeArrowheads="1"/>
          </p:cNvPicPr>
          <p:nvPr/>
        </p:nvPicPr>
        <p:blipFill>
          <a:blip r:embed="rId5"/>
          <a:srcRect/>
          <a:stretch>
            <a:fillRect/>
          </a:stretch>
        </p:blipFill>
        <p:spPr bwMode="auto">
          <a:xfrm>
            <a:off x="7459623" y="2908301"/>
            <a:ext cx="1426107" cy="129063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6"/>
          <a:srcRect/>
          <a:stretch>
            <a:fillRect/>
          </a:stretch>
        </p:blipFill>
        <p:spPr bwMode="auto">
          <a:xfrm>
            <a:off x="7424984" y="4228400"/>
            <a:ext cx="1460746" cy="133437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2" name="文字方塊 15"/>
          <p:cNvSpPr txBox="1">
            <a:spLocks noChangeArrowheads="1"/>
          </p:cNvSpPr>
          <p:nvPr/>
        </p:nvSpPr>
        <p:spPr bwMode="auto">
          <a:xfrm>
            <a:off x="7424984" y="5592234"/>
            <a:ext cx="1943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600" dirty="0">
                <a:solidFill>
                  <a:schemeClr val="tx1"/>
                </a:solidFill>
              </a:rPr>
              <a:t>含氚的夜光錶      </a:t>
            </a:r>
            <a:r>
              <a:rPr lang="en-US" altLang="zh-TW" sz="1600" dirty="0">
                <a:solidFill>
                  <a:schemeClr val="tx1"/>
                </a:solidFill>
              </a:rPr>
              <a:t>(</a:t>
            </a:r>
            <a:r>
              <a:rPr lang="zh-TW" altLang="en-US" sz="1600" dirty="0">
                <a:solidFill>
                  <a:schemeClr val="tx1"/>
                </a:solidFill>
              </a:rPr>
              <a:t>上圖：白天；</a:t>
            </a:r>
            <a:endParaRPr lang="en-US" altLang="zh-TW" sz="1600" dirty="0">
              <a:solidFill>
                <a:schemeClr val="tx1"/>
              </a:solidFill>
            </a:endParaRPr>
          </a:p>
          <a:p>
            <a:pPr eaLnBrk="1" hangingPunct="1">
              <a:spcBef>
                <a:spcPct val="0"/>
              </a:spcBef>
              <a:buClrTx/>
              <a:buSzTx/>
              <a:buFontTx/>
              <a:buNone/>
            </a:pPr>
            <a:r>
              <a:rPr lang="zh-TW" altLang="en-US" sz="1600" dirty="0">
                <a:solidFill>
                  <a:schemeClr val="tx1"/>
                </a:solidFill>
              </a:rPr>
              <a:t>  下圖：夜晚</a:t>
            </a:r>
            <a:r>
              <a:rPr lang="en-US" altLang="zh-TW" sz="1600" dirty="0">
                <a:solidFill>
                  <a:schemeClr val="tx1"/>
                </a:solidFill>
              </a:rPr>
              <a:t>)</a:t>
            </a:r>
          </a:p>
        </p:txBody>
      </p:sp>
      <p:sp>
        <p:nvSpPr>
          <p:cNvPr id="87053" name="矩形 13"/>
          <p:cNvSpPr>
            <a:spLocks noChangeArrowheads="1"/>
          </p:cNvSpPr>
          <p:nvPr/>
        </p:nvSpPr>
        <p:spPr bwMode="auto">
          <a:xfrm>
            <a:off x="3079750" y="6242051"/>
            <a:ext cx="2984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a:solidFill>
                  <a:schemeClr val="tx1"/>
                </a:solidFill>
                <a:latin typeface="Arial" panose="020B0604020202020204" pitchFamily="34" charset="0"/>
                <a:ea typeface="新細明體" panose="02020500000000000000" pitchFamily="18" charset="-120"/>
              </a:rPr>
              <a:t>照片來源：http://tw.shop.com/815916179-p.xhtml</a:t>
            </a:r>
          </a:p>
        </p:txBody>
      </p:sp>
      <p:sp>
        <p:nvSpPr>
          <p:cNvPr id="2" name="投影片編號版面配置區 1">
            <a:extLst>
              <a:ext uri="{FF2B5EF4-FFF2-40B4-BE49-F238E27FC236}">
                <a16:creationId xmlns:a16="http://schemas.microsoft.com/office/drawing/2014/main" id="{C0807633-1687-2143-B561-3591A71A67C6}"/>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45</a:t>
            </a:fld>
            <a:endParaRPr lang="en-US" altLang="zh-TW">
              <a:solidFill>
                <a:srgbClr val="000000"/>
              </a:solidFill>
            </a:endParaRPr>
          </a:p>
        </p:txBody>
      </p:sp>
    </p:spTree>
    <p:extLst>
      <p:ext uri="{BB962C8B-B14F-4D97-AF65-F5344CB8AC3E}">
        <p14:creationId xmlns:p14="http://schemas.microsoft.com/office/powerpoint/2010/main" val="1895464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內容版面配置區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828800"/>
            <a:ext cx="2590800" cy="4303713"/>
          </a:xfrm>
        </p:spPr>
      </p:pic>
      <p:sp>
        <p:nvSpPr>
          <p:cNvPr id="9" name="矩形 8"/>
          <p:cNvSpPr/>
          <p:nvPr/>
        </p:nvSpPr>
        <p:spPr>
          <a:xfrm>
            <a:off x="3810000" y="2667000"/>
            <a:ext cx="4876800" cy="2124075"/>
          </a:xfrm>
          <a:prstGeom prst="rect">
            <a:avLst/>
          </a:prstGeom>
          <a:noFill/>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4400" b="1">
                <a:solidFill>
                  <a:srgbClr val="7030A0"/>
                </a:solidFill>
                <a:effectLst>
                  <a:outerShdw blurRad="38100" dist="38100" dir="2700000" algn="tl">
                    <a:srgbClr val="000000"/>
                  </a:outerShdw>
                </a:effectLst>
                <a:latin typeface="微軟正黑體" pitchFamily="34" charset="-120"/>
                <a:ea typeface="微軟正黑體" pitchFamily="34" charset="-120"/>
              </a:rPr>
              <a:t>哇！輻射的應用這麼廣，那</a:t>
            </a:r>
            <a:r>
              <a:rPr lang="is-IS" altLang="zh-TW" sz="4400" b="1">
                <a:solidFill>
                  <a:srgbClr val="7030A0"/>
                </a:solidFill>
                <a:effectLst>
                  <a:outerShdw blurRad="38100" dist="38100" dir="2700000" algn="tl">
                    <a:srgbClr val="000000"/>
                  </a:outerShdw>
                </a:effectLst>
                <a:latin typeface="微軟正黑體" pitchFamily="34" charset="-120"/>
                <a:ea typeface="微軟正黑體" pitchFamily="34" charset="-120"/>
              </a:rPr>
              <a:t>…..</a:t>
            </a:r>
            <a:r>
              <a:rPr lang="zh-TW" altLang="en-US" sz="4400" b="1">
                <a:solidFill>
                  <a:srgbClr val="7030A0"/>
                </a:solidFill>
                <a:effectLst>
                  <a:outerShdw blurRad="38100" dist="38100" dir="2700000" algn="tl">
                    <a:srgbClr val="000000"/>
                  </a:outerShdw>
                </a:effectLst>
                <a:latin typeface="微軟正黑體" pitchFamily="34" charset="-120"/>
                <a:ea typeface="微軟正黑體" pitchFamily="34" charset="-120"/>
              </a:rPr>
              <a:t>台灣的應用狀況如何呢</a:t>
            </a:r>
            <a:r>
              <a:rPr lang="is-IS" altLang="zh-TW" sz="4400" b="1">
                <a:solidFill>
                  <a:srgbClr val="7030A0"/>
                </a:solidFill>
                <a:effectLst>
                  <a:outerShdw blurRad="38100" dist="38100" dir="2700000" algn="tl">
                    <a:srgbClr val="000000"/>
                  </a:outerShdw>
                </a:effectLst>
                <a:latin typeface="微軟正黑體" pitchFamily="34" charset="-120"/>
                <a:ea typeface="微軟正黑體" pitchFamily="34" charset="-120"/>
              </a:rPr>
              <a:t>…</a:t>
            </a:r>
            <a:endParaRPr lang="zh-TW" altLang="en-US" sz="4400" b="1">
              <a:solidFill>
                <a:srgbClr val="7030A0"/>
              </a:solidFill>
              <a:effectLst>
                <a:outerShdw blurRad="38100" dist="38100" dir="2700000" algn="tl">
                  <a:srgbClr val="000000"/>
                </a:outerShdw>
              </a:effectLst>
              <a:latin typeface="微軟正黑體" pitchFamily="34" charset="-120"/>
              <a:ea typeface="微軟正黑體" pitchFamily="34" charset="-120"/>
            </a:endParaRPr>
          </a:p>
        </p:txBody>
      </p:sp>
      <p:sp>
        <p:nvSpPr>
          <p:cNvPr id="89093" name="Text Box 17"/>
          <p:cNvSpPr txBox="1">
            <a:spLocks noChangeArrowheads="1"/>
          </p:cNvSpPr>
          <p:nvPr/>
        </p:nvSpPr>
        <p:spPr bwMode="auto">
          <a:xfrm>
            <a:off x="3857625" y="5951538"/>
            <a:ext cx="2214563" cy="246062"/>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a:solidFill>
                  <a:schemeClr val="tx1"/>
                </a:solidFill>
              </a:rPr>
              <a:t>圖片來源</a:t>
            </a:r>
            <a:r>
              <a:rPr lang="en-US" altLang="zh-TW" sz="1000">
                <a:solidFill>
                  <a:schemeClr val="tx1"/>
                </a:solidFill>
              </a:rPr>
              <a:t>：www.dreamstime.com</a:t>
            </a:r>
            <a:endParaRPr lang="zh-TW" altLang="en-US" sz="1000">
              <a:solidFill>
                <a:schemeClr val="tx1"/>
              </a:solidFill>
            </a:endParaRPr>
          </a:p>
        </p:txBody>
      </p:sp>
      <p:sp>
        <p:nvSpPr>
          <p:cNvPr id="2" name="投影片編號版面配置區 1">
            <a:extLst>
              <a:ext uri="{FF2B5EF4-FFF2-40B4-BE49-F238E27FC236}">
                <a16:creationId xmlns:a16="http://schemas.microsoft.com/office/drawing/2014/main" id="{E00EA869-E663-134D-AF57-8EA0BA23A572}"/>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46</a:t>
            </a:fld>
            <a:endParaRPr lang="en-US" altLang="zh-TW">
              <a:solidFill>
                <a:srgbClr val="000000"/>
              </a:solidFill>
            </a:endParaRPr>
          </a:p>
        </p:txBody>
      </p:sp>
    </p:spTree>
    <p:extLst>
      <p:ext uri="{BB962C8B-B14F-4D97-AF65-F5344CB8AC3E}">
        <p14:creationId xmlns:p14="http://schemas.microsoft.com/office/powerpoint/2010/main" val="9523518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B79D70-AF82-AB44-98CF-FFABE1CC79C1}"/>
              </a:ext>
            </a:extLst>
          </p:cNvPr>
          <p:cNvSpPr>
            <a:spLocks noGrp="1"/>
          </p:cNvSpPr>
          <p:nvPr>
            <p:ph type="title"/>
          </p:nvPr>
        </p:nvSpPr>
        <p:spPr/>
        <p:txBody>
          <a:bodyPr/>
          <a:lstStyle/>
          <a:p>
            <a:r>
              <a:rPr lang="zh-CN" altLang="en-US" dirty="0"/>
              <a:t>臺灣地區輻射應用地圖</a:t>
            </a:r>
            <a:endParaRPr kumimoji="1" lang="zh-TW" altLang="en-US" dirty="0"/>
          </a:p>
        </p:txBody>
      </p:sp>
      <p:sp>
        <p:nvSpPr>
          <p:cNvPr id="4" name="投影片編號版面配置區 3">
            <a:extLst>
              <a:ext uri="{FF2B5EF4-FFF2-40B4-BE49-F238E27FC236}">
                <a16:creationId xmlns:a16="http://schemas.microsoft.com/office/drawing/2014/main" id="{E18B71F5-66B2-1E4B-A82E-4F7068889E2E}"/>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47</a:t>
            </a:fld>
            <a:endParaRPr lang="en-US" altLang="zh-TW">
              <a:solidFill>
                <a:srgbClr val="000000"/>
              </a:solidFill>
            </a:endParaRPr>
          </a:p>
        </p:txBody>
      </p:sp>
      <p:pic>
        <p:nvPicPr>
          <p:cNvPr id="167" name="圖片 166">
            <a:extLst>
              <a:ext uri="{FF2B5EF4-FFF2-40B4-BE49-F238E27FC236}">
                <a16:creationId xmlns:a16="http://schemas.microsoft.com/office/drawing/2014/main" id="{4BD68383-9BD1-B844-9470-F63ACA9158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395" y="2025330"/>
            <a:ext cx="4983291" cy="4691688"/>
          </a:xfrm>
          <a:prstGeom prst="rect">
            <a:avLst/>
          </a:prstGeom>
        </p:spPr>
      </p:pic>
      <p:grpSp>
        <p:nvGrpSpPr>
          <p:cNvPr id="168" name="群組 167">
            <a:extLst>
              <a:ext uri="{FF2B5EF4-FFF2-40B4-BE49-F238E27FC236}">
                <a16:creationId xmlns:a16="http://schemas.microsoft.com/office/drawing/2014/main" id="{415DEC4E-3E91-1540-AAD3-753A96EB13B7}"/>
              </a:ext>
            </a:extLst>
          </p:cNvPr>
          <p:cNvGrpSpPr/>
          <p:nvPr/>
        </p:nvGrpSpPr>
        <p:grpSpPr>
          <a:xfrm>
            <a:off x="152400" y="3652033"/>
            <a:ext cx="4895643" cy="2339159"/>
            <a:chOff x="150930" y="3560322"/>
            <a:chExt cx="4895643" cy="2339159"/>
          </a:xfrm>
        </p:grpSpPr>
        <p:sp>
          <p:nvSpPr>
            <p:cNvPr id="170" name="圓角矩形圖說文字 169">
              <a:extLst>
                <a:ext uri="{FF2B5EF4-FFF2-40B4-BE49-F238E27FC236}">
                  <a16:creationId xmlns:a16="http://schemas.microsoft.com/office/drawing/2014/main" id="{FDA3F879-0833-7C4A-A16A-DDE7EDC562A1}"/>
                </a:ext>
              </a:extLst>
            </p:cNvPr>
            <p:cNvSpPr/>
            <p:nvPr/>
          </p:nvSpPr>
          <p:spPr bwMode="auto">
            <a:xfrm>
              <a:off x="4133148" y="3859244"/>
              <a:ext cx="913425" cy="865855"/>
            </a:xfrm>
            <a:prstGeom prst="wedgeRoundRectCallout">
              <a:avLst>
                <a:gd name="adj1" fmla="val -57968"/>
                <a:gd name="adj2" fmla="val -36859"/>
                <a:gd name="adj3" fmla="val 16667"/>
              </a:avLst>
            </a:prstGeom>
            <a:solidFill>
              <a:srgbClr val="FFF0C1"/>
            </a:solidFill>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none" lIns="0" tIns="45720" rIns="91440" bIns="45720" numCol="1" rtlCol="0" anchor="ctr" anchorCtr="0" compatLnSpc="1">
              <a:prstTxWarp prst="textNoShape">
                <a:avLst/>
              </a:prstTxWarp>
            </a:bodyPr>
            <a:lstStyle/>
            <a:p>
              <a:pPr lvl="0" eaLnBrk="1" hangingPunct="1"/>
              <a:r>
                <a:rPr lang="zh-TW" altLang="en-US" sz="1600" b="1" dirty="0">
                  <a:solidFill>
                    <a:srgbClr val="003300"/>
                  </a:solidFill>
                  <a:latin typeface="Microsoft JhengHei" charset="-120"/>
                  <a:ea typeface="Microsoft JhengHei" charset="-120"/>
                  <a:cs typeface="Microsoft JhengHei" charset="-120"/>
                </a:rPr>
                <a:t>東部地區</a:t>
              </a:r>
            </a:p>
            <a:p>
              <a:pPr lvl="0" eaLnBrk="1" hangingPunct="1"/>
              <a:r>
                <a:rPr lang="zh-TW" altLang="en-US" sz="1200" dirty="0">
                  <a:solidFill>
                    <a:srgbClr val="3333CC"/>
                  </a:solidFill>
                  <a:latin typeface="Microsoft JhengHei" charset="-120"/>
                  <a:ea typeface="Microsoft JhengHei" charset="-120"/>
                  <a:cs typeface="Microsoft JhengHei" charset="-120"/>
                </a:rPr>
                <a:t>放射性物質</a:t>
              </a:r>
              <a:endParaRPr lang="en-US" altLang="zh-TW" sz="1200" dirty="0">
                <a:solidFill>
                  <a:srgbClr val="3333CC"/>
                </a:solidFill>
                <a:latin typeface="Microsoft JhengHei" charset="-120"/>
                <a:ea typeface="Microsoft JhengHei" charset="-120"/>
                <a:cs typeface="Microsoft JhengHei" charset="-120"/>
              </a:endParaRPr>
            </a:p>
            <a:p>
              <a:pPr lvl="0" eaLnBrk="1" hangingPunct="1"/>
              <a:r>
                <a:rPr lang="zh-TW" altLang="en-US" sz="1200" dirty="0">
                  <a:solidFill>
                    <a:srgbClr val="3333CC"/>
                  </a:solidFill>
                  <a:latin typeface="Microsoft JhengHei" charset="-120"/>
                  <a:ea typeface="Microsoft JhengHei" charset="-120"/>
                  <a:cs typeface="Microsoft JhengHei" charset="-120"/>
                </a:rPr>
                <a:t>生產設施</a:t>
              </a:r>
              <a:r>
                <a:rPr lang="en-US" altLang="zh-TW" sz="1200" dirty="0">
                  <a:solidFill>
                    <a:srgbClr val="FF0000"/>
                  </a:solidFill>
                  <a:latin typeface="Microsoft JhengHei" charset="-120"/>
                  <a:ea typeface="Microsoft JhengHei" charset="-120"/>
                  <a:cs typeface="Microsoft JhengHei" charset="-120"/>
                </a:rPr>
                <a:t>1</a:t>
              </a:r>
              <a:r>
                <a:rPr lang="zh-TW" altLang="en-US" sz="1200" dirty="0">
                  <a:solidFill>
                    <a:srgbClr val="3333CC"/>
                  </a:solidFill>
                  <a:latin typeface="Microsoft JhengHei" charset="-120"/>
                  <a:ea typeface="Microsoft JhengHei" charset="-120"/>
                  <a:cs typeface="Microsoft JhengHei" charset="-120"/>
                </a:rPr>
                <a:t>部</a:t>
              </a:r>
              <a:endParaRPr lang="en-US" altLang="zh-TW" sz="1200" dirty="0">
                <a:solidFill>
                  <a:srgbClr val="3333CC"/>
                </a:solidFill>
                <a:latin typeface="Microsoft JhengHei" charset="-120"/>
                <a:ea typeface="Microsoft JhengHei" charset="-120"/>
                <a:cs typeface="Microsoft JhengHei" charset="-120"/>
              </a:endParaRPr>
            </a:p>
          </p:txBody>
        </p:sp>
        <p:sp>
          <p:nvSpPr>
            <p:cNvPr id="171" name="圓角矩形圖說文字 170">
              <a:extLst>
                <a:ext uri="{FF2B5EF4-FFF2-40B4-BE49-F238E27FC236}">
                  <a16:creationId xmlns:a16="http://schemas.microsoft.com/office/drawing/2014/main" id="{5D07EF53-032B-CF4F-8B52-9ADA7D154C49}"/>
                </a:ext>
              </a:extLst>
            </p:cNvPr>
            <p:cNvSpPr/>
            <p:nvPr/>
          </p:nvSpPr>
          <p:spPr bwMode="auto">
            <a:xfrm>
              <a:off x="150930" y="3560322"/>
              <a:ext cx="1679449" cy="865856"/>
            </a:xfrm>
            <a:prstGeom prst="wedgeRoundRectCallout">
              <a:avLst>
                <a:gd name="adj1" fmla="val 55964"/>
                <a:gd name="adj2" fmla="val -24711"/>
                <a:gd name="adj3" fmla="val 16667"/>
              </a:avLst>
            </a:prstGeom>
            <a:solidFill>
              <a:srgbClr val="A1D9FF"/>
            </a:solidFill>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none" lIns="0" tIns="45720" rIns="91440" bIns="45720" numCol="1" rtlCol="0" anchor="ctr" anchorCtr="0" compatLnSpc="1">
              <a:prstTxWarp prst="textNoShape">
                <a:avLst/>
              </a:prstTxWarp>
            </a:bodyPr>
            <a:lstStyle/>
            <a:p>
              <a:pPr lvl="0" eaLnBrk="1" hangingPunct="1"/>
              <a:r>
                <a:rPr lang="zh-TW" altLang="en-US" sz="1400" b="1" dirty="0">
                  <a:solidFill>
                    <a:srgbClr val="990099"/>
                  </a:solidFill>
                  <a:latin typeface="Microsoft JhengHei" charset="-120"/>
                  <a:ea typeface="Microsoft JhengHei" charset="-120"/>
                  <a:cs typeface="Microsoft JhengHei" charset="-120"/>
                </a:rPr>
                <a:t>中部地區</a:t>
              </a:r>
            </a:p>
            <a:p>
              <a:pPr lvl="0" eaLnBrk="1" hangingPunct="1"/>
              <a:r>
                <a:rPr lang="zh-TW" altLang="en-US" sz="1200" dirty="0">
                  <a:solidFill>
                    <a:srgbClr val="3333CC"/>
                  </a:solidFill>
                  <a:latin typeface="Microsoft JhengHei" charset="-120"/>
                  <a:ea typeface="Microsoft JhengHei" charset="-120"/>
                  <a:cs typeface="Microsoft JhengHei" charset="-120"/>
                </a:rPr>
                <a:t>放射性物質生產設施</a:t>
              </a:r>
              <a:r>
                <a:rPr lang="en-US" altLang="zh-TW" sz="1200" dirty="0">
                  <a:solidFill>
                    <a:srgbClr val="FF0000"/>
                  </a:solidFill>
                  <a:latin typeface="Microsoft JhengHei" charset="-120"/>
                  <a:ea typeface="Microsoft JhengHei" charset="-120"/>
                  <a:cs typeface="Microsoft JhengHei" charset="-120"/>
                </a:rPr>
                <a:t>1</a:t>
              </a:r>
              <a:r>
                <a:rPr lang="zh-TW" altLang="en-US" sz="1200" dirty="0">
                  <a:solidFill>
                    <a:srgbClr val="3333CC"/>
                  </a:solidFill>
                  <a:latin typeface="Microsoft JhengHei" charset="-120"/>
                  <a:ea typeface="Microsoft JhengHei" charset="-120"/>
                  <a:cs typeface="Microsoft JhengHei" charset="-120"/>
                </a:rPr>
                <a:t>部</a:t>
              </a:r>
              <a:endParaRPr lang="en-US" altLang="zh-TW" sz="1200" dirty="0">
                <a:solidFill>
                  <a:srgbClr val="3333CC"/>
                </a:solidFill>
                <a:latin typeface="Microsoft JhengHei" charset="-120"/>
                <a:ea typeface="Microsoft JhengHei" charset="-120"/>
                <a:cs typeface="Microsoft JhengHei" charset="-120"/>
              </a:endParaRPr>
            </a:p>
            <a:p>
              <a:pPr lvl="0" eaLnBrk="1" hangingPunct="1"/>
              <a:r>
                <a:rPr lang="zh-TW" altLang="en-US" sz="1200" dirty="0">
                  <a:solidFill>
                    <a:srgbClr val="3333CC"/>
                  </a:solidFill>
                  <a:latin typeface="Microsoft JhengHei" charset="-120"/>
                  <a:ea typeface="Microsoft JhengHei" charset="-120"/>
                  <a:cs typeface="Microsoft JhengHei" charset="-120"/>
                </a:rPr>
                <a:t>輻射照射場</a:t>
              </a:r>
              <a:r>
                <a:rPr lang="en-US" altLang="zh-TW" sz="1200" dirty="0">
                  <a:solidFill>
                    <a:srgbClr val="FF0000"/>
                  </a:solidFill>
                  <a:latin typeface="Microsoft JhengHei" charset="-120"/>
                  <a:ea typeface="Microsoft JhengHei" charset="-120"/>
                  <a:cs typeface="Microsoft JhengHei" charset="-120"/>
                </a:rPr>
                <a:t>1</a:t>
              </a:r>
              <a:r>
                <a:rPr lang="zh-TW" altLang="en-US" sz="1200" dirty="0">
                  <a:solidFill>
                    <a:srgbClr val="3333CC"/>
                  </a:solidFill>
                  <a:latin typeface="Microsoft JhengHei" charset="-120"/>
                  <a:ea typeface="Microsoft JhengHei" charset="-120"/>
                  <a:cs typeface="Microsoft JhengHei" charset="-120"/>
                </a:rPr>
                <a:t>部</a:t>
              </a:r>
              <a:endParaRPr lang="en-US" altLang="zh-TW" sz="1200" dirty="0">
                <a:solidFill>
                  <a:srgbClr val="3333CC"/>
                </a:solidFill>
                <a:latin typeface="Microsoft JhengHei" charset="-120"/>
                <a:ea typeface="Microsoft JhengHei" charset="-120"/>
                <a:cs typeface="Microsoft JhengHei" charset="-120"/>
              </a:endParaRPr>
            </a:p>
            <a:p>
              <a:pPr lvl="0" eaLnBrk="1" hangingPunct="1"/>
              <a:r>
                <a:rPr lang="en-US" altLang="zh-TW" sz="1000" dirty="0">
                  <a:solidFill>
                    <a:srgbClr val="3333CC"/>
                  </a:solidFill>
                  <a:latin typeface="Microsoft JhengHei" charset="-120"/>
                  <a:ea typeface="Microsoft JhengHei" charset="-120"/>
                  <a:cs typeface="Microsoft JhengHei" charset="-120"/>
                </a:rPr>
                <a:t>         (</a:t>
              </a:r>
              <a:r>
                <a:rPr lang="zh-TW" altLang="en-US" sz="1000" dirty="0">
                  <a:solidFill>
                    <a:srgbClr val="3333CC"/>
                  </a:solidFill>
                  <a:latin typeface="Microsoft JhengHei" charset="-120"/>
                  <a:ea typeface="Microsoft JhengHei" charset="-120"/>
                  <a:cs typeface="Microsoft JhengHei" charset="-120"/>
                </a:rPr>
                <a:t>中國生化公司</a:t>
              </a:r>
              <a:r>
                <a:rPr lang="en-US" altLang="zh-TW" sz="1000" dirty="0">
                  <a:solidFill>
                    <a:srgbClr val="3333CC"/>
                  </a:solidFill>
                  <a:latin typeface="Microsoft JhengHei" charset="-120"/>
                  <a:ea typeface="Microsoft JhengHei" charset="-120"/>
                  <a:cs typeface="Microsoft JhengHei" charset="-120"/>
                </a:rPr>
                <a:t>)</a:t>
              </a:r>
              <a:endParaRPr lang="zh-TW" altLang="en-US" sz="1000" dirty="0">
                <a:solidFill>
                  <a:srgbClr val="3333CC"/>
                </a:solidFill>
                <a:latin typeface="Microsoft JhengHei" charset="-120"/>
                <a:ea typeface="Microsoft JhengHei" charset="-120"/>
                <a:cs typeface="Microsoft JhengHei" charset="-120"/>
              </a:endParaRPr>
            </a:p>
          </p:txBody>
        </p:sp>
        <p:sp>
          <p:nvSpPr>
            <p:cNvPr id="172" name="圓角矩形圖說文字 171">
              <a:extLst>
                <a:ext uri="{FF2B5EF4-FFF2-40B4-BE49-F238E27FC236}">
                  <a16:creationId xmlns:a16="http://schemas.microsoft.com/office/drawing/2014/main" id="{33AF66C6-98C0-814F-A501-570229DD196D}"/>
                </a:ext>
              </a:extLst>
            </p:cNvPr>
            <p:cNvSpPr/>
            <p:nvPr/>
          </p:nvSpPr>
          <p:spPr bwMode="auto">
            <a:xfrm>
              <a:off x="174548" y="5033625"/>
              <a:ext cx="1693299" cy="865856"/>
            </a:xfrm>
            <a:prstGeom prst="wedgeRoundRectCallout">
              <a:avLst>
                <a:gd name="adj1" fmla="val 58272"/>
                <a:gd name="adj2" fmla="val -34344"/>
                <a:gd name="adj3" fmla="val 16667"/>
              </a:avLst>
            </a:prstGeom>
            <a:solidFill>
              <a:srgbClr val="9EFFAC"/>
            </a:solidFill>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none" lIns="0" tIns="45720" rIns="91440" bIns="45720" numCol="1" rtlCol="0" anchor="ctr" anchorCtr="0" compatLnSpc="1">
              <a:prstTxWarp prst="textNoShape">
                <a:avLst/>
              </a:prstTxWarp>
            </a:bodyPr>
            <a:lstStyle/>
            <a:p>
              <a:pPr lvl="0" eaLnBrk="1" hangingPunct="1"/>
              <a:r>
                <a:rPr lang="zh-TW" altLang="en-US" sz="1400" b="1" dirty="0">
                  <a:solidFill>
                    <a:srgbClr val="003300"/>
                  </a:solidFill>
                  <a:latin typeface="Microsoft JhengHei" charset="-120"/>
                  <a:ea typeface="Microsoft JhengHei" charset="-120"/>
                  <a:cs typeface="Microsoft JhengHei" charset="-120"/>
                </a:rPr>
                <a:t>南部地區</a:t>
              </a:r>
            </a:p>
            <a:p>
              <a:pPr lvl="0" eaLnBrk="1" hangingPunct="1"/>
              <a:r>
                <a:rPr lang="zh-TW" altLang="en-US" sz="1200" dirty="0">
                  <a:solidFill>
                    <a:srgbClr val="3333CC"/>
                  </a:solidFill>
                  <a:latin typeface="Microsoft JhengHei" charset="-120"/>
                  <a:ea typeface="Microsoft JhengHei" charset="-120"/>
                  <a:cs typeface="Microsoft JhengHei" charset="-120"/>
                </a:rPr>
                <a:t>核電廠</a:t>
              </a:r>
              <a:r>
                <a:rPr lang="en-US" altLang="zh-TW" sz="1200" dirty="0">
                  <a:solidFill>
                    <a:srgbClr val="FF0000"/>
                  </a:solidFill>
                  <a:latin typeface="Microsoft JhengHei" charset="-120"/>
                  <a:ea typeface="Microsoft JhengHei" charset="-120"/>
                  <a:cs typeface="Microsoft JhengHei" charset="-120"/>
                </a:rPr>
                <a:t>1</a:t>
              </a:r>
              <a:r>
                <a:rPr lang="zh-TW" altLang="en-US" sz="1200" dirty="0">
                  <a:solidFill>
                    <a:srgbClr val="3333CC"/>
                  </a:solidFill>
                  <a:latin typeface="Microsoft JhengHei" charset="-120"/>
                  <a:ea typeface="Microsoft JhengHei" charset="-120"/>
                  <a:cs typeface="Microsoft JhengHei" charset="-120"/>
                </a:rPr>
                <a:t>座</a:t>
              </a:r>
            </a:p>
            <a:p>
              <a:pPr lvl="0" eaLnBrk="1" hangingPunct="1"/>
              <a:r>
                <a:rPr lang="zh-TW" altLang="en-US" sz="1200" dirty="0">
                  <a:solidFill>
                    <a:srgbClr val="3333CC"/>
                  </a:solidFill>
                  <a:latin typeface="Microsoft JhengHei" charset="-120"/>
                  <a:ea typeface="Microsoft JhengHei" charset="-120"/>
                  <a:cs typeface="Microsoft JhengHei" charset="-120"/>
                </a:rPr>
                <a:t>放射性物質生產設施</a:t>
              </a:r>
              <a:r>
                <a:rPr lang="en-US" altLang="zh-TW" sz="1200" dirty="0">
                  <a:solidFill>
                    <a:srgbClr val="FF0000"/>
                  </a:solidFill>
                  <a:latin typeface="Microsoft JhengHei" charset="-120"/>
                  <a:ea typeface="Microsoft JhengHei" charset="-120"/>
                  <a:cs typeface="Microsoft JhengHei" charset="-120"/>
                </a:rPr>
                <a:t>2</a:t>
              </a:r>
              <a:r>
                <a:rPr lang="zh-TW" altLang="en-US" sz="1200" dirty="0">
                  <a:solidFill>
                    <a:srgbClr val="3333CC"/>
                  </a:solidFill>
                  <a:latin typeface="Microsoft JhengHei" charset="-120"/>
                  <a:ea typeface="Microsoft JhengHei" charset="-120"/>
                  <a:cs typeface="Microsoft JhengHei" charset="-120"/>
                </a:rPr>
                <a:t>部</a:t>
              </a:r>
              <a:endParaRPr lang="en-US" altLang="zh-TW" sz="1200" dirty="0">
                <a:solidFill>
                  <a:srgbClr val="3333CC"/>
                </a:solidFill>
                <a:latin typeface="Microsoft JhengHei" charset="-120"/>
                <a:ea typeface="Microsoft JhengHei" charset="-120"/>
                <a:cs typeface="Microsoft JhengHei" charset="-120"/>
              </a:endParaRPr>
            </a:p>
            <a:p>
              <a:pPr lvl="0" eaLnBrk="1" hangingPunct="1"/>
              <a:r>
                <a:rPr lang="zh-TW" altLang="en-US" sz="1200" dirty="0">
                  <a:solidFill>
                    <a:srgbClr val="3333CC"/>
                  </a:solidFill>
                  <a:latin typeface="Microsoft JhengHei" charset="-120"/>
                  <a:ea typeface="Microsoft JhengHei" charset="-120"/>
                  <a:cs typeface="Microsoft JhengHei" charset="-120"/>
                </a:rPr>
                <a:t>質子治療設施</a:t>
              </a:r>
              <a:r>
                <a:rPr lang="en-US" altLang="zh-TW" sz="1200" dirty="0">
                  <a:solidFill>
                    <a:srgbClr val="FF0000"/>
                  </a:solidFill>
                  <a:latin typeface="Microsoft JhengHei" charset="-120"/>
                  <a:ea typeface="Microsoft JhengHei" charset="-120"/>
                  <a:cs typeface="Microsoft JhengHei" charset="-120"/>
                </a:rPr>
                <a:t>1</a:t>
              </a:r>
              <a:r>
                <a:rPr lang="zh-TW" altLang="en-US" sz="1200" dirty="0">
                  <a:solidFill>
                    <a:srgbClr val="3333CC"/>
                  </a:solidFill>
                  <a:latin typeface="Microsoft JhengHei" charset="-120"/>
                  <a:ea typeface="Microsoft JhengHei" charset="-120"/>
                  <a:cs typeface="Microsoft JhengHei" charset="-120"/>
                </a:rPr>
                <a:t>部</a:t>
              </a:r>
              <a:endParaRPr lang="en-US" altLang="zh-TW" sz="1200" dirty="0">
                <a:solidFill>
                  <a:srgbClr val="3333CC"/>
                </a:solidFill>
                <a:latin typeface="Microsoft JhengHei" charset="-120"/>
                <a:ea typeface="Microsoft JhengHei" charset="-120"/>
                <a:cs typeface="Microsoft JhengHei" charset="-120"/>
              </a:endParaRPr>
            </a:p>
          </p:txBody>
        </p:sp>
      </p:grpSp>
      <p:grpSp>
        <p:nvGrpSpPr>
          <p:cNvPr id="174" name="群組 173">
            <a:extLst>
              <a:ext uri="{FF2B5EF4-FFF2-40B4-BE49-F238E27FC236}">
                <a16:creationId xmlns:a16="http://schemas.microsoft.com/office/drawing/2014/main" id="{48AACF4E-6F79-8B4D-B1BB-E4F987F11C8D}"/>
              </a:ext>
            </a:extLst>
          </p:cNvPr>
          <p:cNvGrpSpPr/>
          <p:nvPr/>
        </p:nvGrpSpPr>
        <p:grpSpPr>
          <a:xfrm>
            <a:off x="2237021" y="1962237"/>
            <a:ext cx="4894776" cy="4536102"/>
            <a:chOff x="2634146" y="1649634"/>
            <a:chExt cx="4894776" cy="4536102"/>
          </a:xfrm>
        </p:grpSpPr>
        <p:grpSp>
          <p:nvGrpSpPr>
            <p:cNvPr id="175" name="群組 174">
              <a:extLst>
                <a:ext uri="{FF2B5EF4-FFF2-40B4-BE49-F238E27FC236}">
                  <a16:creationId xmlns:a16="http://schemas.microsoft.com/office/drawing/2014/main" id="{B5C6B9FF-3C01-6741-8032-03F88510727A}"/>
                </a:ext>
              </a:extLst>
            </p:cNvPr>
            <p:cNvGrpSpPr/>
            <p:nvPr/>
          </p:nvGrpSpPr>
          <p:grpSpPr>
            <a:xfrm>
              <a:off x="2634146" y="1649634"/>
              <a:ext cx="4894776" cy="4536102"/>
              <a:chOff x="3563985" y="1674354"/>
              <a:chExt cx="4894776" cy="4536102"/>
            </a:xfrm>
          </p:grpSpPr>
          <p:grpSp>
            <p:nvGrpSpPr>
              <p:cNvPr id="177" name="群組 176">
                <a:extLst>
                  <a:ext uri="{FF2B5EF4-FFF2-40B4-BE49-F238E27FC236}">
                    <a16:creationId xmlns:a16="http://schemas.microsoft.com/office/drawing/2014/main" id="{7A515470-C0D6-9D4C-A303-A9564C7BFDC3}"/>
                  </a:ext>
                </a:extLst>
              </p:cNvPr>
              <p:cNvGrpSpPr/>
              <p:nvPr/>
            </p:nvGrpSpPr>
            <p:grpSpPr>
              <a:xfrm>
                <a:off x="3563985" y="1674354"/>
                <a:ext cx="1749229" cy="4504756"/>
                <a:chOff x="3563985" y="1674354"/>
                <a:chExt cx="1749229" cy="4504756"/>
              </a:xfrm>
            </p:grpSpPr>
            <p:grpSp>
              <p:nvGrpSpPr>
                <p:cNvPr id="194" name="群組 193">
                  <a:extLst>
                    <a:ext uri="{FF2B5EF4-FFF2-40B4-BE49-F238E27FC236}">
                      <a16:creationId xmlns:a16="http://schemas.microsoft.com/office/drawing/2014/main" id="{C6F1D36C-4845-6048-B7C1-B33965B564D5}"/>
                    </a:ext>
                  </a:extLst>
                </p:cNvPr>
                <p:cNvGrpSpPr/>
                <p:nvPr/>
              </p:nvGrpSpPr>
              <p:grpSpPr>
                <a:xfrm>
                  <a:off x="4347886" y="1674354"/>
                  <a:ext cx="960960" cy="4504756"/>
                  <a:chOff x="2902891" y="1852031"/>
                  <a:chExt cx="960960" cy="4504756"/>
                </a:xfrm>
              </p:grpSpPr>
              <p:sp>
                <p:nvSpPr>
                  <p:cNvPr id="217" name="AutoShape 24">
                    <a:extLst>
                      <a:ext uri="{FF2B5EF4-FFF2-40B4-BE49-F238E27FC236}">
                        <a16:creationId xmlns:a16="http://schemas.microsoft.com/office/drawing/2014/main" id="{9EA50890-D1F5-7044-AA23-4D559E35003A}"/>
                      </a:ext>
                    </a:extLst>
                  </p:cNvPr>
                  <p:cNvSpPr>
                    <a:spLocks noChangeArrowheads="1"/>
                  </p:cNvSpPr>
                  <p:nvPr/>
                </p:nvSpPr>
                <p:spPr bwMode="auto">
                  <a:xfrm>
                    <a:off x="3633931" y="1852031"/>
                    <a:ext cx="108000" cy="162000"/>
                  </a:xfrm>
                  <a:prstGeom prst="can">
                    <a:avLst>
                      <a:gd name="adj" fmla="val 36111"/>
                    </a:avLst>
                  </a:prstGeom>
                  <a:solidFill>
                    <a:srgbClr val="0432FF"/>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18" name="AutoShape 24">
                    <a:extLst>
                      <a:ext uri="{FF2B5EF4-FFF2-40B4-BE49-F238E27FC236}">
                        <a16:creationId xmlns:a16="http://schemas.microsoft.com/office/drawing/2014/main" id="{70D3ECFF-E24E-BC42-9458-AD106BD36790}"/>
                      </a:ext>
                    </a:extLst>
                  </p:cNvPr>
                  <p:cNvSpPr>
                    <a:spLocks noChangeArrowheads="1"/>
                  </p:cNvSpPr>
                  <p:nvPr/>
                </p:nvSpPr>
                <p:spPr bwMode="auto">
                  <a:xfrm>
                    <a:off x="3755851" y="1895211"/>
                    <a:ext cx="108000" cy="162000"/>
                  </a:xfrm>
                  <a:prstGeom prst="can">
                    <a:avLst>
                      <a:gd name="adj" fmla="val 36111"/>
                    </a:avLst>
                  </a:prstGeom>
                  <a:solidFill>
                    <a:srgbClr val="0432FF"/>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19" name="AutoShape 24">
                    <a:extLst>
                      <a:ext uri="{FF2B5EF4-FFF2-40B4-BE49-F238E27FC236}">
                        <a16:creationId xmlns:a16="http://schemas.microsoft.com/office/drawing/2014/main" id="{DC8E23DF-A62E-934E-9203-ABD5F9CFC187}"/>
                      </a:ext>
                    </a:extLst>
                  </p:cNvPr>
                  <p:cNvSpPr>
                    <a:spLocks noChangeArrowheads="1"/>
                  </p:cNvSpPr>
                  <p:nvPr/>
                </p:nvSpPr>
                <p:spPr bwMode="auto">
                  <a:xfrm>
                    <a:off x="2902891" y="6194787"/>
                    <a:ext cx="108000" cy="162000"/>
                  </a:xfrm>
                  <a:prstGeom prst="can">
                    <a:avLst>
                      <a:gd name="adj" fmla="val 36111"/>
                    </a:avLst>
                  </a:prstGeom>
                  <a:solidFill>
                    <a:srgbClr val="0432FF"/>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grpSp>
            <p:sp>
              <p:nvSpPr>
                <p:cNvPr id="195" name="AutoShape 24">
                  <a:extLst>
                    <a:ext uri="{FF2B5EF4-FFF2-40B4-BE49-F238E27FC236}">
                      <a16:creationId xmlns:a16="http://schemas.microsoft.com/office/drawing/2014/main" id="{52704D65-D446-C44F-B509-38408B0FCF3F}"/>
                    </a:ext>
                  </a:extLst>
                </p:cNvPr>
                <p:cNvSpPr>
                  <a:spLocks noChangeArrowheads="1"/>
                </p:cNvSpPr>
                <p:nvPr/>
              </p:nvSpPr>
              <p:spPr bwMode="auto">
                <a:xfrm>
                  <a:off x="5017431" y="1844861"/>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196" name="AutoShape 21">
                  <a:extLst>
                    <a:ext uri="{FF2B5EF4-FFF2-40B4-BE49-F238E27FC236}">
                      <a16:creationId xmlns:a16="http://schemas.microsoft.com/office/drawing/2014/main" id="{080A7C3E-FF4E-DA4D-AE64-3756D7F176B3}"/>
                    </a:ext>
                  </a:extLst>
                </p:cNvPr>
                <p:cNvSpPr>
                  <a:spLocks noChangeArrowheads="1"/>
                </p:cNvSpPr>
                <p:nvPr/>
              </p:nvSpPr>
              <p:spPr bwMode="auto">
                <a:xfrm>
                  <a:off x="4337206" y="2241110"/>
                  <a:ext cx="108000" cy="162000"/>
                </a:xfrm>
                <a:prstGeom prst="can">
                  <a:avLst>
                    <a:gd name="adj" fmla="val 36111"/>
                  </a:avLst>
                </a:prstGeom>
                <a:solidFill>
                  <a:srgbClr val="00FFFF"/>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197" name="AutoShape 24">
                  <a:extLst>
                    <a:ext uri="{FF2B5EF4-FFF2-40B4-BE49-F238E27FC236}">
                      <a16:creationId xmlns:a16="http://schemas.microsoft.com/office/drawing/2014/main" id="{37EA06E3-BB1B-654B-9882-DB689BDAE2A6}"/>
                    </a:ext>
                  </a:extLst>
                </p:cNvPr>
                <p:cNvSpPr>
                  <a:spLocks noChangeArrowheads="1"/>
                </p:cNvSpPr>
                <p:nvPr/>
              </p:nvSpPr>
              <p:spPr bwMode="auto">
                <a:xfrm>
                  <a:off x="5105061" y="1871531"/>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198" name="AutoShape 24">
                  <a:extLst>
                    <a:ext uri="{FF2B5EF4-FFF2-40B4-BE49-F238E27FC236}">
                      <a16:creationId xmlns:a16="http://schemas.microsoft.com/office/drawing/2014/main" id="{E0097CC1-84D4-404F-BBB3-2D29094015B5}"/>
                    </a:ext>
                  </a:extLst>
                </p:cNvPr>
                <p:cNvSpPr>
                  <a:spLocks noChangeArrowheads="1"/>
                </p:cNvSpPr>
                <p:nvPr/>
              </p:nvSpPr>
              <p:spPr bwMode="auto">
                <a:xfrm>
                  <a:off x="4980869" y="1909152"/>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199" name="AutoShape 24">
                  <a:extLst>
                    <a:ext uri="{FF2B5EF4-FFF2-40B4-BE49-F238E27FC236}">
                      <a16:creationId xmlns:a16="http://schemas.microsoft.com/office/drawing/2014/main" id="{B33364CB-86FA-2241-8B31-67E133E6D12E}"/>
                    </a:ext>
                  </a:extLst>
                </p:cNvPr>
                <p:cNvSpPr>
                  <a:spLocks noChangeArrowheads="1"/>
                </p:cNvSpPr>
                <p:nvPr/>
              </p:nvSpPr>
              <p:spPr bwMode="auto">
                <a:xfrm>
                  <a:off x="5033842" y="1970112"/>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00" name="AutoShape 7">
                  <a:extLst>
                    <a:ext uri="{FF2B5EF4-FFF2-40B4-BE49-F238E27FC236}">
                      <a16:creationId xmlns:a16="http://schemas.microsoft.com/office/drawing/2014/main" id="{16C0A87A-606C-5443-9C7B-F1E104556458}"/>
                    </a:ext>
                  </a:extLst>
                </p:cNvPr>
                <p:cNvSpPr>
                  <a:spLocks noChangeArrowheads="1"/>
                </p:cNvSpPr>
                <p:nvPr/>
              </p:nvSpPr>
              <p:spPr bwMode="auto">
                <a:xfrm>
                  <a:off x="5113942" y="1929413"/>
                  <a:ext cx="108000" cy="162000"/>
                </a:xfrm>
                <a:prstGeom prst="can">
                  <a:avLst>
                    <a:gd name="adj" fmla="val 41006"/>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01" name="AutoShape 7">
                  <a:extLst>
                    <a:ext uri="{FF2B5EF4-FFF2-40B4-BE49-F238E27FC236}">
                      <a16:creationId xmlns:a16="http://schemas.microsoft.com/office/drawing/2014/main" id="{4B4D0A6B-2F8A-1740-923F-9F0F3C470EF3}"/>
                    </a:ext>
                  </a:extLst>
                </p:cNvPr>
                <p:cNvSpPr>
                  <a:spLocks noChangeArrowheads="1"/>
                </p:cNvSpPr>
                <p:nvPr/>
              </p:nvSpPr>
              <p:spPr bwMode="auto">
                <a:xfrm>
                  <a:off x="4698281" y="1973182"/>
                  <a:ext cx="108000" cy="162000"/>
                </a:xfrm>
                <a:prstGeom prst="can">
                  <a:avLst>
                    <a:gd name="adj" fmla="val 41006"/>
                  </a:avLst>
                </a:prstGeom>
                <a:solidFill>
                  <a:srgbClr val="92D05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02" name="AutoShape 7">
                  <a:extLst>
                    <a:ext uri="{FF2B5EF4-FFF2-40B4-BE49-F238E27FC236}">
                      <a16:creationId xmlns:a16="http://schemas.microsoft.com/office/drawing/2014/main" id="{8CD27CFB-6480-AB47-830E-9DE508208CF8}"/>
                    </a:ext>
                  </a:extLst>
                </p:cNvPr>
                <p:cNvSpPr>
                  <a:spLocks noChangeArrowheads="1"/>
                </p:cNvSpPr>
                <p:nvPr/>
              </p:nvSpPr>
              <p:spPr bwMode="auto">
                <a:xfrm>
                  <a:off x="5143167" y="1994429"/>
                  <a:ext cx="108000" cy="162000"/>
                </a:xfrm>
                <a:prstGeom prst="can">
                  <a:avLst>
                    <a:gd name="adj" fmla="val 35714"/>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03" name="AutoShape 24">
                  <a:extLst>
                    <a:ext uri="{FF2B5EF4-FFF2-40B4-BE49-F238E27FC236}">
                      <a16:creationId xmlns:a16="http://schemas.microsoft.com/office/drawing/2014/main" id="{1E38FBCC-205C-5348-87C4-3DE8F44AD95E}"/>
                    </a:ext>
                  </a:extLst>
                </p:cNvPr>
                <p:cNvSpPr>
                  <a:spLocks noChangeArrowheads="1"/>
                </p:cNvSpPr>
                <p:nvPr/>
              </p:nvSpPr>
              <p:spPr bwMode="auto">
                <a:xfrm>
                  <a:off x="4664658" y="2221590"/>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04" name="AutoShape 7">
                  <a:extLst>
                    <a:ext uri="{FF2B5EF4-FFF2-40B4-BE49-F238E27FC236}">
                      <a16:creationId xmlns:a16="http://schemas.microsoft.com/office/drawing/2014/main" id="{08945D41-CCF6-3447-A615-C860CCB2C9DF}"/>
                    </a:ext>
                  </a:extLst>
                </p:cNvPr>
                <p:cNvSpPr>
                  <a:spLocks noChangeArrowheads="1"/>
                </p:cNvSpPr>
                <p:nvPr/>
              </p:nvSpPr>
              <p:spPr bwMode="auto">
                <a:xfrm>
                  <a:off x="4718893" y="2275123"/>
                  <a:ext cx="108000" cy="162000"/>
                </a:xfrm>
                <a:prstGeom prst="can">
                  <a:avLst>
                    <a:gd name="adj" fmla="val 35714"/>
                  </a:avLst>
                </a:prstGeom>
                <a:solidFill>
                  <a:srgbClr val="FF40FF"/>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grpSp>
              <p:nvGrpSpPr>
                <p:cNvPr id="205" name="群組 204">
                  <a:extLst>
                    <a:ext uri="{FF2B5EF4-FFF2-40B4-BE49-F238E27FC236}">
                      <a16:creationId xmlns:a16="http://schemas.microsoft.com/office/drawing/2014/main" id="{40A8AFED-7516-2A4A-8645-AA6699F8FAEB}"/>
                    </a:ext>
                  </a:extLst>
                </p:cNvPr>
                <p:cNvGrpSpPr/>
                <p:nvPr/>
              </p:nvGrpSpPr>
              <p:grpSpPr>
                <a:xfrm>
                  <a:off x="4668392" y="1986970"/>
                  <a:ext cx="313358" cy="200055"/>
                  <a:chOff x="5148064" y="1341999"/>
                  <a:chExt cx="313358" cy="200055"/>
                </a:xfrm>
              </p:grpSpPr>
              <p:sp>
                <p:nvSpPr>
                  <p:cNvPr id="215" name="AutoShape 24">
                    <a:extLst>
                      <a:ext uri="{FF2B5EF4-FFF2-40B4-BE49-F238E27FC236}">
                        <a16:creationId xmlns:a16="http://schemas.microsoft.com/office/drawing/2014/main" id="{7FB33A72-E9F0-594B-B76E-99091BBF39A6}"/>
                      </a:ext>
                    </a:extLst>
                  </p:cNvPr>
                  <p:cNvSpPr>
                    <a:spLocks noChangeArrowheads="1"/>
                  </p:cNvSpPr>
                  <p:nvPr/>
                </p:nvSpPr>
                <p:spPr bwMode="auto">
                  <a:xfrm>
                    <a:off x="5230907" y="1349360"/>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R="0" lvl="0" defTabSz="914400" eaLnBrk="1" fontAlgn="auto" latinLnBrk="0" hangingPunct="1">
                      <a:lnSpc>
                        <a:spcPts val="960"/>
                      </a:lnSpc>
                      <a:spcBef>
                        <a:spcPts val="0"/>
                      </a:spcBef>
                      <a:spcAft>
                        <a:spcPts val="0"/>
                      </a:spcAft>
                      <a:buClrTx/>
                      <a:buSzTx/>
                      <a:buFontTx/>
                      <a:buNone/>
                      <a:tabLst/>
                      <a:defRPr/>
                    </a:pPr>
                    <a:endParaRPr kumimoji="0" lang="zh-TW" altLang="en-US" sz="800" b="0" i="0" u="none" strike="noStrike" kern="0" cap="none" spc="0" normalizeH="0" baseline="0" noProof="0" dirty="0">
                      <a:ln>
                        <a:noFill/>
                      </a:ln>
                      <a:solidFill>
                        <a:srgbClr val="000000"/>
                      </a:solidFill>
                      <a:effectLst/>
                      <a:uLnTx/>
                      <a:uFillTx/>
                      <a:latin typeface="Microsoft JhengHei" charset="-120"/>
                      <a:ea typeface="Microsoft JhengHei" charset="-120"/>
                      <a:cs typeface="Microsoft JhengHei" charset="-120"/>
                    </a:endParaRPr>
                  </a:p>
                </p:txBody>
              </p:sp>
              <p:sp>
                <p:nvSpPr>
                  <p:cNvPr id="216" name="文字方塊 215">
                    <a:extLst>
                      <a:ext uri="{FF2B5EF4-FFF2-40B4-BE49-F238E27FC236}">
                        <a16:creationId xmlns:a16="http://schemas.microsoft.com/office/drawing/2014/main" id="{F5443E13-AC8E-2E44-A76F-2FCB2E5F1A64}"/>
                      </a:ext>
                    </a:extLst>
                  </p:cNvPr>
                  <p:cNvSpPr txBox="1"/>
                  <p:nvPr/>
                </p:nvSpPr>
                <p:spPr>
                  <a:xfrm>
                    <a:off x="5148064" y="1341999"/>
                    <a:ext cx="313358" cy="200055"/>
                  </a:xfrm>
                  <a:prstGeom prst="rect">
                    <a:avLst/>
                  </a:prstGeom>
                  <a:noFill/>
                </p:spPr>
                <p:txBody>
                  <a:bodyPr wrap="square" rtlCol="0">
                    <a:spAutoFit/>
                  </a:bodyPr>
                  <a:lstStyle/>
                  <a:p>
                    <a:r>
                      <a:rPr lang="en-US" altLang="zh-TW" sz="700" dirty="0"/>
                      <a:t>x2</a:t>
                    </a:r>
                    <a:endParaRPr lang="zh-TW" altLang="en-US" sz="700" dirty="0"/>
                  </a:p>
                </p:txBody>
              </p:sp>
            </p:grpSp>
            <p:grpSp>
              <p:nvGrpSpPr>
                <p:cNvPr id="206" name="群組 205">
                  <a:extLst>
                    <a:ext uri="{FF2B5EF4-FFF2-40B4-BE49-F238E27FC236}">
                      <a16:creationId xmlns:a16="http://schemas.microsoft.com/office/drawing/2014/main" id="{29D15FFD-211D-7D48-9DB4-F1E09D785932}"/>
                    </a:ext>
                  </a:extLst>
                </p:cNvPr>
                <p:cNvGrpSpPr/>
                <p:nvPr/>
              </p:nvGrpSpPr>
              <p:grpSpPr>
                <a:xfrm>
                  <a:off x="4311826" y="2273233"/>
                  <a:ext cx="313358" cy="200055"/>
                  <a:chOff x="5004048" y="1437739"/>
                  <a:chExt cx="313358" cy="200055"/>
                </a:xfrm>
              </p:grpSpPr>
              <p:sp>
                <p:nvSpPr>
                  <p:cNvPr id="213" name="AutoShape 21">
                    <a:extLst>
                      <a:ext uri="{FF2B5EF4-FFF2-40B4-BE49-F238E27FC236}">
                        <a16:creationId xmlns:a16="http://schemas.microsoft.com/office/drawing/2014/main" id="{9C7E3A0E-F9F4-F441-922C-3EC868CDE2F8}"/>
                      </a:ext>
                    </a:extLst>
                  </p:cNvPr>
                  <p:cNvSpPr>
                    <a:spLocks noChangeArrowheads="1"/>
                  </p:cNvSpPr>
                  <p:nvPr/>
                </p:nvSpPr>
                <p:spPr bwMode="auto">
                  <a:xfrm>
                    <a:off x="5084653" y="1451056"/>
                    <a:ext cx="108000" cy="162000"/>
                  </a:xfrm>
                  <a:prstGeom prst="can">
                    <a:avLst>
                      <a:gd name="adj" fmla="val 36111"/>
                    </a:avLst>
                  </a:prstGeom>
                  <a:solidFill>
                    <a:srgbClr val="942092"/>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14" name="文字方塊 213">
                    <a:extLst>
                      <a:ext uri="{FF2B5EF4-FFF2-40B4-BE49-F238E27FC236}">
                        <a16:creationId xmlns:a16="http://schemas.microsoft.com/office/drawing/2014/main" id="{1D2C33B5-90F2-904A-BB52-DB8E27310ED2}"/>
                      </a:ext>
                    </a:extLst>
                  </p:cNvPr>
                  <p:cNvSpPr txBox="1"/>
                  <p:nvPr/>
                </p:nvSpPr>
                <p:spPr>
                  <a:xfrm>
                    <a:off x="5004048" y="1437739"/>
                    <a:ext cx="313358" cy="200055"/>
                  </a:xfrm>
                  <a:prstGeom prst="rect">
                    <a:avLst/>
                  </a:prstGeom>
                  <a:noFill/>
                </p:spPr>
                <p:txBody>
                  <a:bodyPr wrap="square" rtlCol="0">
                    <a:spAutoFit/>
                  </a:bodyPr>
                  <a:lstStyle/>
                  <a:p>
                    <a:r>
                      <a:rPr lang="en-US" altLang="zh-TW" sz="700" dirty="0">
                        <a:solidFill>
                          <a:schemeClr val="bg1"/>
                        </a:solidFill>
                      </a:rPr>
                      <a:t>x2</a:t>
                    </a:r>
                    <a:endParaRPr lang="zh-TW" altLang="en-US" sz="700" dirty="0">
                      <a:solidFill>
                        <a:schemeClr val="bg1"/>
                      </a:solidFill>
                    </a:endParaRPr>
                  </a:p>
                </p:txBody>
              </p:sp>
            </p:grpSp>
            <p:sp>
              <p:nvSpPr>
                <p:cNvPr id="207" name="AutoShape 24">
                  <a:extLst>
                    <a:ext uri="{FF2B5EF4-FFF2-40B4-BE49-F238E27FC236}">
                      <a16:creationId xmlns:a16="http://schemas.microsoft.com/office/drawing/2014/main" id="{A27593EE-A0C4-C140-BC28-535FC2EC40BC}"/>
                    </a:ext>
                  </a:extLst>
                </p:cNvPr>
                <p:cNvSpPr>
                  <a:spLocks noChangeArrowheads="1"/>
                </p:cNvSpPr>
                <p:nvPr/>
              </p:nvSpPr>
              <p:spPr bwMode="auto">
                <a:xfrm>
                  <a:off x="5205214" y="3260767"/>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08" name="AutoShape 7">
                  <a:extLst>
                    <a:ext uri="{FF2B5EF4-FFF2-40B4-BE49-F238E27FC236}">
                      <a16:creationId xmlns:a16="http://schemas.microsoft.com/office/drawing/2014/main" id="{1D2E98F1-40B0-EB4A-92D0-222F5C13D079}"/>
                    </a:ext>
                  </a:extLst>
                </p:cNvPr>
                <p:cNvSpPr>
                  <a:spLocks noChangeArrowheads="1"/>
                </p:cNvSpPr>
                <p:nvPr/>
              </p:nvSpPr>
              <p:spPr bwMode="auto">
                <a:xfrm>
                  <a:off x="3900506" y="3095844"/>
                  <a:ext cx="108000" cy="162000"/>
                </a:xfrm>
                <a:prstGeom prst="can">
                  <a:avLst>
                    <a:gd name="adj" fmla="val 35714"/>
                  </a:avLst>
                </a:prstGeom>
                <a:solidFill>
                  <a:srgbClr val="FF40FF"/>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09" name="AutoShape 24">
                  <a:extLst>
                    <a:ext uri="{FF2B5EF4-FFF2-40B4-BE49-F238E27FC236}">
                      <a16:creationId xmlns:a16="http://schemas.microsoft.com/office/drawing/2014/main" id="{91A93F0C-55CC-D04F-8D75-1C2D18E04803}"/>
                    </a:ext>
                  </a:extLst>
                </p:cNvPr>
                <p:cNvSpPr>
                  <a:spLocks noChangeArrowheads="1"/>
                </p:cNvSpPr>
                <p:nvPr/>
              </p:nvSpPr>
              <p:spPr bwMode="auto">
                <a:xfrm>
                  <a:off x="3939730" y="3202150"/>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10" name="AutoShape 24">
                  <a:extLst>
                    <a:ext uri="{FF2B5EF4-FFF2-40B4-BE49-F238E27FC236}">
                      <a16:creationId xmlns:a16="http://schemas.microsoft.com/office/drawing/2014/main" id="{5B0B9135-83B7-4545-940B-9328E169D737}"/>
                    </a:ext>
                  </a:extLst>
                </p:cNvPr>
                <p:cNvSpPr>
                  <a:spLocks noChangeArrowheads="1"/>
                </p:cNvSpPr>
                <p:nvPr/>
              </p:nvSpPr>
              <p:spPr bwMode="auto">
                <a:xfrm>
                  <a:off x="3563985" y="5270381"/>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11" name="AutoShape 24">
                  <a:extLst>
                    <a:ext uri="{FF2B5EF4-FFF2-40B4-BE49-F238E27FC236}">
                      <a16:creationId xmlns:a16="http://schemas.microsoft.com/office/drawing/2014/main" id="{2D5AD591-2B42-974E-843F-86C1CF3F5445}"/>
                    </a:ext>
                  </a:extLst>
                </p:cNvPr>
                <p:cNvSpPr>
                  <a:spLocks noChangeArrowheads="1"/>
                </p:cNvSpPr>
                <p:nvPr/>
              </p:nvSpPr>
              <p:spPr bwMode="auto">
                <a:xfrm>
                  <a:off x="3614158" y="5065183"/>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212" name="AutoShape 7">
                  <a:extLst>
                    <a:ext uri="{FF2B5EF4-FFF2-40B4-BE49-F238E27FC236}">
                      <a16:creationId xmlns:a16="http://schemas.microsoft.com/office/drawing/2014/main" id="{BF2E5004-A323-7147-8E63-605B50A5ADEA}"/>
                    </a:ext>
                  </a:extLst>
                </p:cNvPr>
                <p:cNvSpPr>
                  <a:spLocks noChangeArrowheads="1"/>
                </p:cNvSpPr>
                <p:nvPr/>
              </p:nvSpPr>
              <p:spPr bwMode="auto">
                <a:xfrm>
                  <a:off x="3680127" y="5219213"/>
                  <a:ext cx="108000" cy="162000"/>
                </a:xfrm>
                <a:prstGeom prst="can">
                  <a:avLst>
                    <a:gd name="adj" fmla="val 35714"/>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grpSp>
          <p:grpSp>
            <p:nvGrpSpPr>
              <p:cNvPr id="178" name="群組 177">
                <a:extLst>
                  <a:ext uri="{FF2B5EF4-FFF2-40B4-BE49-F238E27FC236}">
                    <a16:creationId xmlns:a16="http://schemas.microsoft.com/office/drawing/2014/main" id="{C56A43A6-1AE3-734F-B81E-EB870861AA11}"/>
                  </a:ext>
                </a:extLst>
              </p:cNvPr>
              <p:cNvGrpSpPr/>
              <p:nvPr/>
            </p:nvGrpSpPr>
            <p:grpSpPr>
              <a:xfrm>
                <a:off x="6955462" y="4749346"/>
                <a:ext cx="1503299" cy="1461110"/>
                <a:chOff x="6732240" y="4510549"/>
                <a:chExt cx="1503299" cy="1461110"/>
              </a:xfrm>
            </p:grpSpPr>
            <p:sp>
              <p:nvSpPr>
                <p:cNvPr id="179" name="矩形 178">
                  <a:extLst>
                    <a:ext uri="{FF2B5EF4-FFF2-40B4-BE49-F238E27FC236}">
                      <a16:creationId xmlns:a16="http://schemas.microsoft.com/office/drawing/2014/main" id="{CFD453AE-E648-FC4D-88F1-9BC114670657}"/>
                    </a:ext>
                  </a:extLst>
                </p:cNvPr>
                <p:cNvSpPr/>
                <p:nvPr/>
              </p:nvSpPr>
              <p:spPr bwMode="auto">
                <a:xfrm>
                  <a:off x="6732240" y="4510549"/>
                  <a:ext cx="1404499" cy="1461110"/>
                </a:xfrm>
                <a:prstGeom prst="rect">
                  <a:avLst/>
                </a:prstGeom>
                <a:solidFill>
                  <a:schemeClr val="bg1"/>
                </a:solidFill>
                <a:ln w="3175" cap="flat" cmpd="tri"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0000"/>
                    </a:solidFill>
                    <a:effectLst/>
                    <a:uLnTx/>
                    <a:uFillTx/>
                  </a:endParaRPr>
                </a:p>
              </p:txBody>
            </p:sp>
            <p:grpSp>
              <p:nvGrpSpPr>
                <p:cNvPr id="180" name="群組 179">
                  <a:extLst>
                    <a:ext uri="{FF2B5EF4-FFF2-40B4-BE49-F238E27FC236}">
                      <a16:creationId xmlns:a16="http://schemas.microsoft.com/office/drawing/2014/main" id="{06D19F2E-6E29-0841-B005-0B11DCC3ADBF}"/>
                    </a:ext>
                  </a:extLst>
                </p:cNvPr>
                <p:cNvGrpSpPr/>
                <p:nvPr/>
              </p:nvGrpSpPr>
              <p:grpSpPr>
                <a:xfrm>
                  <a:off x="6797566" y="4778291"/>
                  <a:ext cx="1437973" cy="1181915"/>
                  <a:chOff x="4468197" y="3501008"/>
                  <a:chExt cx="1340970" cy="1321511"/>
                </a:xfrm>
              </p:grpSpPr>
              <p:sp>
                <p:nvSpPr>
                  <p:cNvPr id="182" name="AutoShape 7">
                    <a:extLst>
                      <a:ext uri="{FF2B5EF4-FFF2-40B4-BE49-F238E27FC236}">
                        <a16:creationId xmlns:a16="http://schemas.microsoft.com/office/drawing/2014/main" id="{52347B09-3356-8345-A627-8927C12FDEF1}"/>
                      </a:ext>
                    </a:extLst>
                  </p:cNvPr>
                  <p:cNvSpPr>
                    <a:spLocks noChangeArrowheads="1"/>
                  </p:cNvSpPr>
                  <p:nvPr/>
                </p:nvSpPr>
                <p:spPr bwMode="auto">
                  <a:xfrm>
                    <a:off x="4476597" y="3966805"/>
                    <a:ext cx="108000" cy="162000"/>
                  </a:xfrm>
                  <a:prstGeom prst="can">
                    <a:avLst>
                      <a:gd name="adj" fmla="val 35714"/>
                    </a:avLst>
                  </a:prstGeom>
                  <a:solidFill>
                    <a:srgbClr val="92D05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183" name="Text Box 17">
                    <a:extLst>
                      <a:ext uri="{FF2B5EF4-FFF2-40B4-BE49-F238E27FC236}">
                        <a16:creationId xmlns:a16="http://schemas.microsoft.com/office/drawing/2014/main" id="{1F9BD463-6E1C-B746-9DC8-D270892E8D64}"/>
                      </a:ext>
                    </a:extLst>
                  </p:cNvPr>
                  <p:cNvSpPr txBox="1">
                    <a:spLocks noChangeArrowheads="1"/>
                  </p:cNvSpPr>
                  <p:nvPr/>
                </p:nvSpPr>
                <p:spPr bwMode="auto">
                  <a:xfrm>
                    <a:off x="4539382" y="3501008"/>
                    <a:ext cx="557885" cy="275302"/>
                  </a:xfrm>
                  <a:prstGeom prst="rect">
                    <a:avLst/>
                  </a:prstGeom>
                  <a:noFill/>
                  <a:ln>
                    <a:noFill/>
                  </a:ln>
                  <a:effectLst>
                    <a:prstShdw prst="shdw17" dist="17961" dir="2700000">
                      <a:srgbClr val="FBDF53">
                        <a:gamma/>
                        <a:shade val="60000"/>
                        <a:invGamma/>
                      </a:srgbClr>
                    </a:prstShdw>
                  </a:effectLs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dirty="0">
                        <a:ln>
                          <a:noFill/>
                        </a:ln>
                        <a:solidFill>
                          <a:srgbClr val="0000FF"/>
                        </a:solidFill>
                        <a:effectLst/>
                        <a:uLnTx/>
                        <a:uFillTx/>
                        <a:latin typeface="Microsoft JhengHei" charset="-120"/>
                        <a:ea typeface="Microsoft JhengHei" charset="-120"/>
                        <a:cs typeface="Microsoft JhengHei" charset="-120"/>
                      </a:rPr>
                      <a:t>:</a:t>
                    </a:r>
                    <a:r>
                      <a:rPr kumimoji="0" lang="zh-TW" altLang="en-US" sz="1000" b="0" i="0" u="none" strike="noStrike" kern="0" cap="none" spc="0" normalizeH="0" baseline="0" noProof="0" dirty="0">
                        <a:ln>
                          <a:noFill/>
                        </a:ln>
                        <a:solidFill>
                          <a:srgbClr val="0000FF"/>
                        </a:solidFill>
                        <a:effectLst/>
                        <a:uLnTx/>
                        <a:uFillTx/>
                        <a:latin typeface="Microsoft JhengHei" charset="-120"/>
                        <a:ea typeface="Microsoft JhengHei" charset="-120"/>
                        <a:cs typeface="Microsoft JhengHei" charset="-120"/>
                      </a:rPr>
                      <a:t>核電廠</a:t>
                    </a:r>
                  </a:p>
                </p:txBody>
              </p:sp>
              <p:sp>
                <p:nvSpPr>
                  <p:cNvPr id="184" name="Text Box 19">
                    <a:extLst>
                      <a:ext uri="{FF2B5EF4-FFF2-40B4-BE49-F238E27FC236}">
                        <a16:creationId xmlns:a16="http://schemas.microsoft.com/office/drawing/2014/main" id="{B1AD8F6D-254A-044A-9D3B-08B58F29F692}"/>
                      </a:ext>
                    </a:extLst>
                  </p:cNvPr>
                  <p:cNvSpPr txBox="1">
                    <a:spLocks noChangeArrowheads="1"/>
                  </p:cNvSpPr>
                  <p:nvPr/>
                </p:nvSpPr>
                <p:spPr bwMode="auto">
                  <a:xfrm>
                    <a:off x="4533746" y="4547217"/>
                    <a:ext cx="1275421" cy="275302"/>
                  </a:xfrm>
                  <a:prstGeom prst="rect">
                    <a:avLst/>
                  </a:prstGeom>
                  <a:noFill/>
                  <a:ln>
                    <a:noFill/>
                  </a:ln>
                  <a:effectLst>
                    <a:prstShdw prst="shdw17" dist="17961" dir="2700000">
                      <a:srgbClr val="FBDF53">
                        <a:gamma/>
                        <a:shade val="60000"/>
                        <a:invGamma/>
                      </a:srgbClr>
                    </a:prstShdw>
                  </a:effectLs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dirty="0">
                        <a:ln>
                          <a:noFill/>
                        </a:ln>
                        <a:solidFill>
                          <a:srgbClr val="C00000"/>
                        </a:solidFill>
                        <a:effectLst/>
                        <a:uLnTx/>
                        <a:uFillTx/>
                        <a:latin typeface="Microsoft JhengHei" charset="-120"/>
                        <a:ea typeface="Microsoft JhengHei" charset="-120"/>
                        <a:cs typeface="Microsoft JhengHei" charset="-120"/>
                      </a:rPr>
                      <a:t>:</a:t>
                    </a:r>
                    <a:r>
                      <a:rPr kumimoji="0" lang="zh-TW" altLang="en-US" sz="1000" b="0" i="0" u="none" strike="noStrike" kern="0" cap="none" spc="0" normalizeH="0" baseline="0" noProof="0" dirty="0">
                        <a:ln>
                          <a:noFill/>
                        </a:ln>
                        <a:solidFill>
                          <a:srgbClr val="C00000"/>
                        </a:solidFill>
                        <a:effectLst/>
                        <a:uLnTx/>
                        <a:uFillTx/>
                        <a:latin typeface="Microsoft JhengHei" charset="-120"/>
                        <a:ea typeface="Microsoft JhengHei" charset="-120"/>
                        <a:cs typeface="Microsoft JhengHei" charset="-120"/>
                      </a:rPr>
                      <a:t>放射性物質生產設施</a:t>
                    </a:r>
                  </a:p>
                </p:txBody>
              </p:sp>
              <p:sp>
                <p:nvSpPr>
                  <p:cNvPr id="185" name="AutoShape 21">
                    <a:extLst>
                      <a:ext uri="{FF2B5EF4-FFF2-40B4-BE49-F238E27FC236}">
                        <a16:creationId xmlns:a16="http://schemas.microsoft.com/office/drawing/2014/main" id="{B3CBE417-E624-BF41-99CD-052B15853FD5}"/>
                      </a:ext>
                    </a:extLst>
                  </p:cNvPr>
                  <p:cNvSpPr>
                    <a:spLocks noChangeArrowheads="1"/>
                  </p:cNvSpPr>
                  <p:nvPr/>
                </p:nvSpPr>
                <p:spPr bwMode="auto">
                  <a:xfrm>
                    <a:off x="4473706" y="3764370"/>
                    <a:ext cx="108000" cy="162000"/>
                  </a:xfrm>
                  <a:prstGeom prst="can">
                    <a:avLst>
                      <a:gd name="adj" fmla="val 36111"/>
                    </a:avLst>
                  </a:prstGeom>
                  <a:solidFill>
                    <a:srgbClr val="00FFFF"/>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186" name="Text Box 23">
                    <a:extLst>
                      <a:ext uri="{FF2B5EF4-FFF2-40B4-BE49-F238E27FC236}">
                        <a16:creationId xmlns:a16="http://schemas.microsoft.com/office/drawing/2014/main" id="{157CA5F5-D6FB-2B40-B4AA-7FAA563043D4}"/>
                      </a:ext>
                    </a:extLst>
                  </p:cNvPr>
                  <p:cNvSpPr txBox="1">
                    <a:spLocks noChangeArrowheads="1"/>
                  </p:cNvSpPr>
                  <p:nvPr/>
                </p:nvSpPr>
                <p:spPr bwMode="auto">
                  <a:xfrm>
                    <a:off x="4540815" y="4113124"/>
                    <a:ext cx="660449" cy="192666"/>
                  </a:xfrm>
                  <a:prstGeom prst="rect">
                    <a:avLst/>
                  </a:prstGeom>
                  <a:noFill/>
                  <a:ln>
                    <a:noFill/>
                  </a:ln>
                  <a:effectLst>
                    <a:prstShdw prst="shdw17" dist="17961" dir="2700000">
                      <a:srgbClr val="FBDF53">
                        <a:gamma/>
                        <a:shade val="60000"/>
                        <a:invGamma/>
                      </a:srgbClr>
                    </a:prstShdw>
                  </a:effectLs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dirty="0">
                        <a:ln>
                          <a:noFill/>
                        </a:ln>
                        <a:solidFill>
                          <a:srgbClr val="000000"/>
                        </a:solidFill>
                        <a:effectLst/>
                        <a:uLnTx/>
                        <a:uFillTx/>
                        <a:latin typeface="Microsoft JhengHei" charset="-120"/>
                        <a:ea typeface="Microsoft JhengHei" charset="-120"/>
                        <a:cs typeface="Microsoft JhengHei" charset="-120"/>
                      </a:rPr>
                      <a:t>:</a:t>
                    </a:r>
                    <a:r>
                      <a:rPr kumimoji="0" lang="zh-TW" altLang="en-US" sz="1000" b="0" i="0" u="none" strike="noStrike" kern="0" cap="none" spc="0" normalizeH="0" baseline="0" noProof="0" dirty="0">
                        <a:ln>
                          <a:noFill/>
                        </a:ln>
                        <a:solidFill>
                          <a:srgbClr val="000000"/>
                        </a:solidFill>
                        <a:effectLst/>
                        <a:uLnTx/>
                        <a:uFillTx/>
                        <a:latin typeface="Microsoft JhengHei" charset="-120"/>
                        <a:ea typeface="Microsoft JhengHei" charset="-120"/>
                        <a:cs typeface="Microsoft JhengHei" charset="-120"/>
                      </a:rPr>
                      <a:t>輻射照射場</a:t>
                    </a:r>
                  </a:p>
                </p:txBody>
              </p:sp>
              <p:sp>
                <p:nvSpPr>
                  <p:cNvPr id="187" name="AutoShape 24">
                    <a:extLst>
                      <a:ext uri="{FF2B5EF4-FFF2-40B4-BE49-F238E27FC236}">
                        <a16:creationId xmlns:a16="http://schemas.microsoft.com/office/drawing/2014/main" id="{13715B65-2C42-EA40-A4F9-09FA16431BCD}"/>
                      </a:ext>
                    </a:extLst>
                  </p:cNvPr>
                  <p:cNvSpPr>
                    <a:spLocks noChangeArrowheads="1"/>
                  </p:cNvSpPr>
                  <p:nvPr/>
                </p:nvSpPr>
                <p:spPr bwMode="auto">
                  <a:xfrm>
                    <a:off x="4468197" y="4595481"/>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188" name="Text Box 30">
                    <a:extLst>
                      <a:ext uri="{FF2B5EF4-FFF2-40B4-BE49-F238E27FC236}">
                        <a16:creationId xmlns:a16="http://schemas.microsoft.com/office/drawing/2014/main" id="{7C72C430-4876-4E43-8410-3377C8262EE2}"/>
                      </a:ext>
                    </a:extLst>
                  </p:cNvPr>
                  <p:cNvSpPr txBox="1">
                    <a:spLocks noChangeArrowheads="1"/>
                  </p:cNvSpPr>
                  <p:nvPr/>
                </p:nvSpPr>
                <p:spPr bwMode="auto">
                  <a:xfrm>
                    <a:off x="4540815" y="3691032"/>
                    <a:ext cx="916652" cy="275302"/>
                  </a:xfrm>
                  <a:prstGeom prst="rect">
                    <a:avLst/>
                  </a:prstGeom>
                  <a:noFill/>
                  <a:ln>
                    <a:noFill/>
                  </a:ln>
                  <a:effectLst>
                    <a:prstShdw prst="shdw17" dist="17961" dir="2700000">
                      <a:srgbClr val="FBDF53">
                        <a:gamma/>
                        <a:shade val="60000"/>
                        <a:invGamma/>
                      </a:srgbClr>
                    </a:prstShdw>
                  </a:effectLs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dirty="0">
                        <a:ln>
                          <a:noFill/>
                        </a:ln>
                        <a:solidFill>
                          <a:srgbClr val="0000FF"/>
                        </a:solidFill>
                        <a:effectLst/>
                        <a:uLnTx/>
                        <a:uFillTx/>
                        <a:latin typeface="Microsoft JhengHei" charset="-120"/>
                        <a:ea typeface="Microsoft JhengHei" charset="-120"/>
                        <a:cs typeface="Microsoft JhengHei" charset="-120"/>
                      </a:rPr>
                      <a:t>:</a:t>
                    </a:r>
                    <a:r>
                      <a:rPr kumimoji="0" lang="zh-TW" altLang="en-US" sz="1000" b="0" i="0" u="none" strike="noStrike" kern="0" cap="none" spc="0" normalizeH="0" baseline="0" noProof="0" dirty="0">
                        <a:ln>
                          <a:noFill/>
                        </a:ln>
                        <a:solidFill>
                          <a:srgbClr val="0000FF"/>
                        </a:solidFill>
                        <a:effectLst/>
                        <a:uLnTx/>
                        <a:uFillTx/>
                        <a:latin typeface="Microsoft JhengHei" charset="-120"/>
                        <a:ea typeface="Microsoft JhengHei" charset="-120"/>
                        <a:cs typeface="Microsoft JhengHei" charset="-120"/>
                      </a:rPr>
                      <a:t>研究用反應器</a:t>
                    </a:r>
                  </a:p>
                </p:txBody>
              </p:sp>
              <p:sp>
                <p:nvSpPr>
                  <p:cNvPr id="189" name="Text Box 31">
                    <a:extLst>
                      <a:ext uri="{FF2B5EF4-FFF2-40B4-BE49-F238E27FC236}">
                        <a16:creationId xmlns:a16="http://schemas.microsoft.com/office/drawing/2014/main" id="{10070BBA-1360-3141-8F61-1046D52FDF33}"/>
                      </a:ext>
                    </a:extLst>
                  </p:cNvPr>
                  <p:cNvSpPr txBox="1">
                    <a:spLocks noChangeArrowheads="1"/>
                  </p:cNvSpPr>
                  <p:nvPr/>
                </p:nvSpPr>
                <p:spPr bwMode="auto">
                  <a:xfrm>
                    <a:off x="4539382" y="4324107"/>
                    <a:ext cx="858634" cy="192666"/>
                  </a:xfrm>
                  <a:prstGeom prst="rect">
                    <a:avLst/>
                  </a:prstGeom>
                  <a:noFill/>
                  <a:ln>
                    <a:noFill/>
                  </a:ln>
                  <a:effectLst>
                    <a:prstShdw prst="shdw17" dist="17961" dir="2700000">
                      <a:srgbClr val="FBDF53">
                        <a:gamma/>
                        <a:shade val="60000"/>
                        <a:invGamma/>
                      </a:srgbClr>
                    </a:prstShdw>
                  </a:effectLst>
                  <a:extLst/>
                </p:spPr>
                <p:txBody>
                  <a:bodyPr wrap="non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000" b="0" i="0" u="none" strike="noStrike" kern="0" cap="none" spc="0" normalizeH="0" baseline="0" noProof="0" dirty="0">
                        <a:ln>
                          <a:noFill/>
                        </a:ln>
                        <a:solidFill>
                          <a:srgbClr val="000000"/>
                        </a:solidFill>
                        <a:effectLst/>
                        <a:uLnTx/>
                        <a:uFillTx/>
                        <a:latin typeface="Microsoft JhengHei" charset="-120"/>
                        <a:ea typeface="Microsoft JhengHei" charset="-120"/>
                        <a:cs typeface="Microsoft JhengHei" charset="-120"/>
                      </a:rPr>
                      <a:t>:</a:t>
                    </a:r>
                    <a:r>
                      <a:rPr kumimoji="1" lang="zh-TW" altLang="en-US" sz="1000" b="0" i="0" u="none" strike="noStrike" kern="0" cap="none" spc="0" normalizeH="0" baseline="0" noProof="0" dirty="0">
                        <a:ln>
                          <a:noFill/>
                        </a:ln>
                        <a:solidFill>
                          <a:srgbClr val="000000"/>
                        </a:solidFill>
                        <a:effectLst/>
                        <a:uLnTx/>
                        <a:uFillTx/>
                        <a:latin typeface="Microsoft JhengHei" charset="-120"/>
                        <a:ea typeface="Microsoft JhengHei" charset="-120"/>
                        <a:cs typeface="Microsoft JhengHei" charset="-120"/>
                      </a:rPr>
                      <a:t>同步輻射加速器</a:t>
                    </a:r>
                  </a:p>
                </p:txBody>
              </p:sp>
              <p:sp>
                <p:nvSpPr>
                  <p:cNvPr id="190" name="Text Box 19">
                    <a:extLst>
                      <a:ext uri="{FF2B5EF4-FFF2-40B4-BE49-F238E27FC236}">
                        <a16:creationId xmlns:a16="http://schemas.microsoft.com/office/drawing/2014/main" id="{371AAC79-A6E6-C947-B60F-E4409F2B25F8}"/>
                      </a:ext>
                    </a:extLst>
                  </p:cNvPr>
                  <p:cNvSpPr txBox="1">
                    <a:spLocks noChangeArrowheads="1"/>
                  </p:cNvSpPr>
                  <p:nvPr/>
                </p:nvSpPr>
                <p:spPr bwMode="auto">
                  <a:xfrm>
                    <a:off x="4547617" y="3893882"/>
                    <a:ext cx="1169411" cy="192666"/>
                  </a:xfrm>
                  <a:prstGeom prst="rect">
                    <a:avLst/>
                  </a:prstGeom>
                  <a:noFill/>
                  <a:ln>
                    <a:noFill/>
                  </a:ln>
                  <a:effectLs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dirty="0">
                        <a:ln>
                          <a:noFill/>
                        </a:ln>
                        <a:solidFill>
                          <a:srgbClr val="000000"/>
                        </a:solidFill>
                        <a:effectLst/>
                        <a:uLnTx/>
                        <a:uFillTx/>
                        <a:latin typeface="Microsoft JhengHei" charset="-120"/>
                        <a:ea typeface="Microsoft JhengHei" charset="-120"/>
                        <a:cs typeface="Microsoft JhengHei" charset="-120"/>
                      </a:rPr>
                      <a:t>:</a:t>
                    </a:r>
                    <a:r>
                      <a:rPr kumimoji="0" lang="zh-TW" altLang="en-US" sz="1000" b="0" i="0" u="none" strike="noStrike" kern="0" cap="none" spc="0" normalizeH="0" baseline="0" noProof="0" dirty="0">
                        <a:ln>
                          <a:noFill/>
                        </a:ln>
                        <a:solidFill>
                          <a:srgbClr val="000000"/>
                        </a:solidFill>
                        <a:effectLst/>
                        <a:uLnTx/>
                        <a:uFillTx/>
                        <a:latin typeface="Microsoft JhengHei" charset="-120"/>
                        <a:ea typeface="Microsoft JhengHei" charset="-120"/>
                        <a:cs typeface="Microsoft JhengHei" charset="-120"/>
                      </a:rPr>
                      <a:t>質子治療設施</a:t>
                    </a:r>
                  </a:p>
                </p:txBody>
              </p:sp>
              <p:sp>
                <p:nvSpPr>
                  <p:cNvPr id="191" name="AutoShape 21">
                    <a:extLst>
                      <a:ext uri="{FF2B5EF4-FFF2-40B4-BE49-F238E27FC236}">
                        <a16:creationId xmlns:a16="http://schemas.microsoft.com/office/drawing/2014/main" id="{5A2D4BF5-3C1A-334A-A464-3EABD0E7DBAF}"/>
                      </a:ext>
                    </a:extLst>
                  </p:cNvPr>
                  <p:cNvSpPr>
                    <a:spLocks noChangeArrowheads="1"/>
                  </p:cNvSpPr>
                  <p:nvPr/>
                </p:nvSpPr>
                <p:spPr bwMode="auto">
                  <a:xfrm>
                    <a:off x="4473706" y="4384773"/>
                    <a:ext cx="108000" cy="162000"/>
                  </a:xfrm>
                  <a:prstGeom prst="can">
                    <a:avLst>
                      <a:gd name="adj" fmla="val 36111"/>
                    </a:avLst>
                  </a:prstGeom>
                  <a:solidFill>
                    <a:srgbClr val="942092"/>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192" name="AutoShape 24">
                    <a:extLst>
                      <a:ext uri="{FF2B5EF4-FFF2-40B4-BE49-F238E27FC236}">
                        <a16:creationId xmlns:a16="http://schemas.microsoft.com/office/drawing/2014/main" id="{53442D35-4E28-874D-8630-856A63640AC2}"/>
                      </a:ext>
                    </a:extLst>
                  </p:cNvPr>
                  <p:cNvSpPr>
                    <a:spLocks noChangeArrowheads="1"/>
                  </p:cNvSpPr>
                  <p:nvPr/>
                </p:nvSpPr>
                <p:spPr bwMode="auto">
                  <a:xfrm>
                    <a:off x="4479079" y="3555789"/>
                    <a:ext cx="108000" cy="162000"/>
                  </a:xfrm>
                  <a:prstGeom prst="can">
                    <a:avLst>
                      <a:gd name="adj" fmla="val 36111"/>
                    </a:avLst>
                  </a:prstGeom>
                  <a:solidFill>
                    <a:srgbClr val="0432FF"/>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sp>
                <p:nvSpPr>
                  <p:cNvPr id="193" name="AutoShape 7">
                    <a:extLst>
                      <a:ext uri="{FF2B5EF4-FFF2-40B4-BE49-F238E27FC236}">
                        <a16:creationId xmlns:a16="http://schemas.microsoft.com/office/drawing/2014/main" id="{25EC0FDD-6666-5248-AB79-7822F8BE1638}"/>
                      </a:ext>
                    </a:extLst>
                  </p:cNvPr>
                  <p:cNvSpPr>
                    <a:spLocks noChangeArrowheads="1"/>
                  </p:cNvSpPr>
                  <p:nvPr/>
                </p:nvSpPr>
                <p:spPr bwMode="auto">
                  <a:xfrm>
                    <a:off x="4476597" y="4182831"/>
                    <a:ext cx="108000" cy="162000"/>
                  </a:xfrm>
                  <a:prstGeom prst="can">
                    <a:avLst>
                      <a:gd name="adj" fmla="val 35714"/>
                    </a:avLst>
                  </a:prstGeom>
                  <a:solidFill>
                    <a:srgbClr val="FF40FF"/>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grpSp>
            <p:sp>
              <p:nvSpPr>
                <p:cNvPr id="181" name="Text Box 17">
                  <a:extLst>
                    <a:ext uri="{FF2B5EF4-FFF2-40B4-BE49-F238E27FC236}">
                      <a16:creationId xmlns:a16="http://schemas.microsoft.com/office/drawing/2014/main" id="{B2891DF6-F6BD-3D43-ABE7-C4CAC9A4A6C6}"/>
                    </a:ext>
                  </a:extLst>
                </p:cNvPr>
                <p:cNvSpPr txBox="1">
                  <a:spLocks noChangeArrowheads="1"/>
                </p:cNvSpPr>
                <p:nvPr/>
              </p:nvSpPr>
              <p:spPr bwMode="auto">
                <a:xfrm>
                  <a:off x="6873901" y="4562651"/>
                  <a:ext cx="1244668" cy="276999"/>
                </a:xfrm>
                <a:prstGeom prst="rect">
                  <a:avLst/>
                </a:prstGeom>
                <a:noFill/>
                <a:ln>
                  <a:noFill/>
                </a:ln>
                <a:effectLst>
                  <a:prstShdw prst="shdw17" dist="17961" dir="2700000">
                    <a:srgbClr val="FBDF53">
                      <a:gamma/>
                      <a:shade val="60000"/>
                      <a:invGamma/>
                    </a:srgbClr>
                  </a:prstShdw>
                </a:effectLs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200" i="0" u="none" strike="noStrike" kern="0" cap="none" spc="0" normalizeH="0" baseline="0" noProof="0" dirty="0">
                      <a:ln>
                        <a:noFill/>
                      </a:ln>
                      <a:solidFill>
                        <a:srgbClr val="000000"/>
                      </a:solidFill>
                      <a:effectLst/>
                      <a:uLnTx/>
                      <a:uFillTx/>
                      <a:latin typeface="Microsoft JhengHei" charset="-120"/>
                      <a:ea typeface="Microsoft JhengHei" charset="-120"/>
                      <a:cs typeface="Microsoft JhengHei" charset="-120"/>
                    </a:rPr>
                    <a:t>特殊輻射源圖例</a:t>
                  </a:r>
                </a:p>
              </p:txBody>
            </p:sp>
          </p:grpSp>
        </p:grpSp>
        <p:sp>
          <p:nvSpPr>
            <p:cNvPr id="176" name="AutoShape 24">
              <a:extLst>
                <a:ext uri="{FF2B5EF4-FFF2-40B4-BE49-F238E27FC236}">
                  <a16:creationId xmlns:a16="http://schemas.microsoft.com/office/drawing/2014/main" id="{A901BEEA-EA60-6D4A-BE37-78273F1C3FFE}"/>
                </a:ext>
              </a:extLst>
            </p:cNvPr>
            <p:cNvSpPr>
              <a:spLocks noChangeArrowheads="1"/>
            </p:cNvSpPr>
            <p:nvPr/>
          </p:nvSpPr>
          <p:spPr bwMode="auto">
            <a:xfrm>
              <a:off x="3350129" y="2304477"/>
              <a:ext cx="108000" cy="162000"/>
            </a:xfrm>
            <a:prstGeom prst="can">
              <a:avLst>
                <a:gd name="adj" fmla="val 36111"/>
              </a:avLst>
            </a:prstGeom>
            <a:solidFill>
              <a:srgbClr val="FF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600" b="0" i="0" u="none" strike="noStrike" kern="0" cap="none" spc="0" normalizeH="0" baseline="0" noProof="0">
                <a:ln>
                  <a:noFill/>
                </a:ln>
                <a:solidFill>
                  <a:srgbClr val="000000"/>
                </a:solidFill>
                <a:effectLst/>
                <a:uLnTx/>
                <a:uFillTx/>
                <a:latin typeface="Microsoft JhengHei" charset="-120"/>
                <a:ea typeface="Microsoft JhengHei" charset="-120"/>
                <a:cs typeface="Microsoft JhengHei" charset="-120"/>
              </a:endParaRPr>
            </a:p>
          </p:txBody>
        </p:sp>
      </p:grpSp>
      <p:sp>
        <p:nvSpPr>
          <p:cNvPr id="220" name="右大括弧 219">
            <a:extLst>
              <a:ext uri="{FF2B5EF4-FFF2-40B4-BE49-F238E27FC236}">
                <a16:creationId xmlns:a16="http://schemas.microsoft.com/office/drawing/2014/main" id="{F317A6AF-0BFB-D14E-8585-8503D698418C}"/>
              </a:ext>
            </a:extLst>
          </p:cNvPr>
          <p:cNvSpPr/>
          <p:nvPr/>
        </p:nvSpPr>
        <p:spPr bwMode="auto">
          <a:xfrm>
            <a:off x="6988587" y="5720264"/>
            <a:ext cx="226192" cy="520004"/>
          </a:xfrm>
          <a:prstGeom prst="rightBrace">
            <a:avLst>
              <a:gd name="adj1" fmla="val 5355"/>
              <a:gd name="adj2" fmla="val 50000"/>
            </a:avLst>
          </a:prstGeom>
          <a:ln>
            <a:solidFill>
              <a:schemeClr val="tx1"/>
            </a:solidFill>
            <a:headEnd type="none" w="med" len="med"/>
            <a:tailEnd type="none" w="med" len="med"/>
          </a:ln>
          <a:extLst/>
        </p:spPr>
        <p:style>
          <a:lnRef idx="2">
            <a:schemeClr val="dk1"/>
          </a:lnRef>
          <a:fillRef idx="0">
            <a:schemeClr val="dk1"/>
          </a:fillRef>
          <a:effectRef idx="1">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p:txBody>
      </p:sp>
      <p:sp>
        <p:nvSpPr>
          <p:cNvPr id="221" name="文字方塊 220">
            <a:extLst>
              <a:ext uri="{FF2B5EF4-FFF2-40B4-BE49-F238E27FC236}">
                <a16:creationId xmlns:a16="http://schemas.microsoft.com/office/drawing/2014/main" id="{A4560588-4CE4-DE4A-9591-A69F12F2C5DE}"/>
              </a:ext>
            </a:extLst>
          </p:cNvPr>
          <p:cNvSpPr txBox="1"/>
          <p:nvPr/>
        </p:nvSpPr>
        <p:spPr>
          <a:xfrm>
            <a:off x="7160429" y="5488831"/>
            <a:ext cx="369728" cy="1015663"/>
          </a:xfrm>
          <a:prstGeom prst="rect">
            <a:avLst/>
          </a:prstGeom>
          <a:noFill/>
        </p:spPr>
        <p:txBody>
          <a:bodyPr wrap="square" rtlCol="0">
            <a:spAutoFit/>
          </a:bodyPr>
          <a:lstStyle/>
          <a:p>
            <a:r>
              <a:rPr kumimoji="1" lang="zh-TW" altLang="en-US" sz="1200" dirty="0">
                <a:latin typeface="Microsoft JhengHei" charset="-120"/>
                <a:ea typeface="Microsoft JhengHei" charset="-120"/>
                <a:cs typeface="Microsoft JhengHei" charset="-120"/>
              </a:rPr>
              <a:t>高強度設施</a:t>
            </a:r>
          </a:p>
        </p:txBody>
      </p:sp>
      <p:sp>
        <p:nvSpPr>
          <p:cNvPr id="225" name="圓角矩形圖說文字 224">
            <a:extLst>
              <a:ext uri="{FF2B5EF4-FFF2-40B4-BE49-F238E27FC236}">
                <a16:creationId xmlns:a16="http://schemas.microsoft.com/office/drawing/2014/main" id="{F6A58EE7-B0F0-E145-BD12-AC6D82BF2A96}"/>
              </a:ext>
            </a:extLst>
          </p:cNvPr>
          <p:cNvSpPr/>
          <p:nvPr/>
        </p:nvSpPr>
        <p:spPr bwMode="auto">
          <a:xfrm>
            <a:off x="258201" y="1600200"/>
            <a:ext cx="2016542" cy="1810710"/>
          </a:xfrm>
          <a:prstGeom prst="wedgeRoundRectCallout">
            <a:avLst>
              <a:gd name="adj1" fmla="val 55964"/>
              <a:gd name="adj2" fmla="val -24711"/>
              <a:gd name="adj3" fmla="val 16667"/>
            </a:avLst>
          </a:prstGeom>
          <a:solidFill>
            <a:schemeClr val="accent2">
              <a:lumMod val="20000"/>
              <a:lumOff val="80000"/>
            </a:schemeClr>
          </a:solidFill>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none" lIns="0" tIns="45720" rIns="91440" bIns="45720" numCol="1" rtlCol="0" anchor="ctr" anchorCtr="0" compatLnSpc="1">
            <a:prstTxWarp prst="textNoShape">
              <a:avLst/>
            </a:prstTxWarp>
          </a:bodyPr>
          <a:lstStyle/>
          <a:p>
            <a:pPr lvl="0"/>
            <a:r>
              <a:rPr lang="zh-TW" altLang="en-US" b="1" dirty="0">
                <a:solidFill>
                  <a:schemeClr val="tx1"/>
                </a:solidFill>
                <a:latin typeface="Microsoft JhengHei" charset="-120"/>
                <a:ea typeface="Microsoft JhengHei" charset="-120"/>
                <a:cs typeface="Microsoft JhengHei" charset="-120"/>
              </a:rPr>
              <a:t>北部地區</a:t>
            </a:r>
          </a:p>
          <a:p>
            <a:pPr lvl="0"/>
            <a:r>
              <a:rPr lang="zh-TW" altLang="en-US" sz="1400" dirty="0">
                <a:solidFill>
                  <a:srgbClr val="3333CC"/>
                </a:solidFill>
                <a:latin typeface="Microsoft JhengHei" charset="-120"/>
                <a:ea typeface="Microsoft JhengHei" charset="-120"/>
                <a:cs typeface="Microsoft JhengHei" charset="-120"/>
              </a:rPr>
              <a:t>核電廠</a:t>
            </a:r>
            <a:r>
              <a:rPr lang="en-US" altLang="zh-TW" sz="1400" dirty="0">
                <a:solidFill>
                  <a:srgbClr val="FF0000"/>
                </a:solidFill>
                <a:latin typeface="Microsoft JhengHei" charset="-120"/>
                <a:ea typeface="Microsoft JhengHei" charset="-120"/>
                <a:cs typeface="Microsoft JhengHei" charset="-120"/>
              </a:rPr>
              <a:t>2</a:t>
            </a:r>
            <a:r>
              <a:rPr lang="zh-TW" altLang="en-US" sz="1400" dirty="0">
                <a:solidFill>
                  <a:srgbClr val="3333CC"/>
                </a:solidFill>
                <a:latin typeface="Microsoft JhengHei" charset="-120"/>
                <a:ea typeface="Microsoft JhengHei" charset="-120"/>
                <a:cs typeface="Microsoft JhengHei" charset="-120"/>
              </a:rPr>
              <a:t>座</a:t>
            </a:r>
          </a:p>
          <a:p>
            <a:r>
              <a:rPr lang="zh-TW" altLang="en-US" sz="1400" dirty="0">
                <a:solidFill>
                  <a:srgbClr val="3333CC"/>
                </a:solidFill>
                <a:latin typeface="Microsoft JhengHei" charset="-120"/>
                <a:ea typeface="Microsoft JhengHei" charset="-120"/>
                <a:cs typeface="Microsoft JhengHei" charset="-120"/>
              </a:rPr>
              <a:t>研究用反應器</a:t>
            </a:r>
            <a:r>
              <a:rPr lang="en-US" altLang="zh-TW" sz="1400" dirty="0">
                <a:solidFill>
                  <a:srgbClr val="FF0000"/>
                </a:solidFill>
                <a:latin typeface="Microsoft JhengHei" charset="-120"/>
                <a:ea typeface="Microsoft JhengHei" charset="-120"/>
                <a:cs typeface="Microsoft JhengHei" charset="-120"/>
              </a:rPr>
              <a:t>1</a:t>
            </a:r>
            <a:r>
              <a:rPr lang="zh-TW" altLang="en-US" sz="1400" dirty="0">
                <a:solidFill>
                  <a:srgbClr val="3333CC"/>
                </a:solidFill>
                <a:latin typeface="Microsoft JhengHei" charset="-120"/>
                <a:ea typeface="Microsoft JhengHei" charset="-120"/>
                <a:cs typeface="Microsoft JhengHei" charset="-120"/>
              </a:rPr>
              <a:t>部</a:t>
            </a:r>
            <a:r>
              <a:rPr lang="en-US" altLang="zh-TW" sz="1050" dirty="0">
                <a:solidFill>
                  <a:srgbClr val="3333CC"/>
                </a:solidFill>
                <a:latin typeface="Microsoft JhengHei" charset="-120"/>
                <a:ea typeface="Microsoft JhengHei" charset="-120"/>
                <a:cs typeface="Microsoft JhengHei" charset="-120"/>
              </a:rPr>
              <a:t>(</a:t>
            </a:r>
            <a:r>
              <a:rPr lang="zh-TW" altLang="en-US" sz="1050" dirty="0">
                <a:solidFill>
                  <a:srgbClr val="3333CC"/>
                </a:solidFill>
                <a:latin typeface="Microsoft JhengHei" charset="-120"/>
                <a:ea typeface="Microsoft JhengHei" charset="-120"/>
                <a:cs typeface="Microsoft JhengHei" charset="-120"/>
              </a:rPr>
              <a:t>清大</a:t>
            </a:r>
            <a:r>
              <a:rPr lang="en-US" altLang="zh-TW" sz="1050" dirty="0">
                <a:solidFill>
                  <a:srgbClr val="3333CC"/>
                </a:solidFill>
                <a:latin typeface="Microsoft JhengHei" charset="-120"/>
                <a:ea typeface="Microsoft JhengHei" charset="-120"/>
                <a:cs typeface="Microsoft JhengHei" charset="-120"/>
              </a:rPr>
              <a:t>)</a:t>
            </a:r>
            <a:endParaRPr lang="zh-TW" altLang="en-US" sz="1050" dirty="0">
              <a:solidFill>
                <a:srgbClr val="3333CC"/>
              </a:solidFill>
              <a:latin typeface="Microsoft JhengHei" charset="-120"/>
              <a:ea typeface="Microsoft JhengHei" charset="-120"/>
              <a:cs typeface="Microsoft JhengHei" charset="-120"/>
            </a:endParaRPr>
          </a:p>
          <a:p>
            <a:pPr lvl="0"/>
            <a:r>
              <a:rPr lang="zh-TW" altLang="en-US" sz="1400" dirty="0">
                <a:solidFill>
                  <a:srgbClr val="3333CC"/>
                </a:solidFill>
                <a:latin typeface="Microsoft JhengHei" charset="-120"/>
                <a:ea typeface="Microsoft JhengHei" charset="-120"/>
                <a:cs typeface="Microsoft JhengHei" charset="-120"/>
              </a:rPr>
              <a:t>放射性物質生產設施</a:t>
            </a:r>
            <a:r>
              <a:rPr lang="en-US" altLang="zh-TW" sz="1400" dirty="0">
                <a:solidFill>
                  <a:srgbClr val="FF0000"/>
                </a:solidFill>
                <a:latin typeface="Microsoft JhengHei" charset="-120"/>
                <a:ea typeface="Microsoft JhengHei" charset="-120"/>
                <a:cs typeface="Microsoft JhengHei" charset="-120"/>
              </a:rPr>
              <a:t>8</a:t>
            </a:r>
            <a:r>
              <a:rPr lang="zh-TW" altLang="en-US" sz="1400" dirty="0">
                <a:solidFill>
                  <a:srgbClr val="3333CC"/>
                </a:solidFill>
                <a:latin typeface="Microsoft JhengHei" charset="-120"/>
                <a:ea typeface="Microsoft JhengHei" charset="-120"/>
                <a:cs typeface="Microsoft JhengHei" charset="-120"/>
              </a:rPr>
              <a:t>部</a:t>
            </a:r>
            <a:endParaRPr lang="en-US" altLang="zh-TW" sz="1400" dirty="0">
              <a:solidFill>
                <a:srgbClr val="3333CC"/>
              </a:solidFill>
              <a:latin typeface="Microsoft JhengHei" charset="-120"/>
              <a:ea typeface="Microsoft JhengHei" charset="-120"/>
              <a:cs typeface="Microsoft JhengHei" charset="-120"/>
            </a:endParaRPr>
          </a:p>
          <a:p>
            <a:r>
              <a:rPr lang="zh-TW" altLang="en-US" sz="1400" dirty="0">
                <a:solidFill>
                  <a:srgbClr val="3333CC"/>
                </a:solidFill>
                <a:latin typeface="Microsoft JhengHei" charset="-120"/>
                <a:ea typeface="Microsoft JhengHei" charset="-120"/>
                <a:cs typeface="Microsoft JhengHei" charset="-120"/>
              </a:rPr>
              <a:t>輻射照射場</a:t>
            </a:r>
            <a:r>
              <a:rPr lang="en-US" altLang="zh-TW" sz="1400" dirty="0">
                <a:solidFill>
                  <a:srgbClr val="FF0000"/>
                </a:solidFill>
                <a:latin typeface="Microsoft JhengHei" charset="-120"/>
                <a:ea typeface="Microsoft JhengHei" charset="-120"/>
                <a:cs typeface="Microsoft JhengHei" charset="-120"/>
              </a:rPr>
              <a:t>1</a:t>
            </a:r>
            <a:r>
              <a:rPr lang="zh-TW" altLang="en-US" sz="1400" dirty="0">
                <a:solidFill>
                  <a:srgbClr val="3333CC"/>
                </a:solidFill>
                <a:latin typeface="Microsoft JhengHei" charset="-120"/>
                <a:ea typeface="Microsoft JhengHei" charset="-120"/>
                <a:cs typeface="Microsoft JhengHei" charset="-120"/>
              </a:rPr>
              <a:t>部</a:t>
            </a:r>
            <a:r>
              <a:rPr lang="en-US" altLang="zh-TW" sz="1400" dirty="0">
                <a:solidFill>
                  <a:srgbClr val="3333CC"/>
                </a:solidFill>
                <a:latin typeface="Microsoft JhengHei" charset="-120"/>
                <a:ea typeface="Microsoft JhengHei" charset="-120"/>
                <a:cs typeface="Microsoft JhengHei" charset="-120"/>
              </a:rPr>
              <a:t>(</a:t>
            </a:r>
            <a:r>
              <a:rPr lang="zh-TW" altLang="en-US" sz="1050" dirty="0">
                <a:solidFill>
                  <a:srgbClr val="3333CC"/>
                </a:solidFill>
                <a:latin typeface="Microsoft JhengHei" charset="-120"/>
                <a:ea typeface="Microsoft JhengHei" charset="-120"/>
                <a:cs typeface="Microsoft JhengHei" charset="-120"/>
              </a:rPr>
              <a:t>核研所</a:t>
            </a:r>
            <a:r>
              <a:rPr lang="en-US" altLang="zh-TW" sz="1050" dirty="0">
                <a:solidFill>
                  <a:srgbClr val="3333CC"/>
                </a:solidFill>
                <a:latin typeface="Microsoft JhengHei" charset="-120"/>
                <a:ea typeface="Microsoft JhengHei" charset="-120"/>
                <a:cs typeface="Microsoft JhengHei" charset="-120"/>
              </a:rPr>
              <a:t>)</a:t>
            </a:r>
            <a:endParaRPr lang="zh-TW" altLang="en-US" sz="1050" dirty="0">
              <a:solidFill>
                <a:srgbClr val="3333CC"/>
              </a:solidFill>
              <a:latin typeface="Microsoft JhengHei" charset="-120"/>
              <a:ea typeface="Microsoft JhengHei" charset="-120"/>
              <a:cs typeface="Microsoft JhengHei" charset="-120"/>
            </a:endParaRPr>
          </a:p>
          <a:p>
            <a:pPr lvl="0"/>
            <a:r>
              <a:rPr lang="zh-TW" altLang="en-US" sz="1400" dirty="0">
                <a:solidFill>
                  <a:srgbClr val="3333CC"/>
                </a:solidFill>
                <a:latin typeface="Microsoft JhengHei" charset="-120"/>
                <a:ea typeface="Microsoft JhengHei" charset="-120"/>
                <a:cs typeface="Microsoft JhengHei" charset="-120"/>
              </a:rPr>
              <a:t>質子治療設施</a:t>
            </a:r>
            <a:r>
              <a:rPr lang="en-US" altLang="zh-TW" sz="1400" dirty="0">
                <a:solidFill>
                  <a:srgbClr val="FF0000"/>
                </a:solidFill>
                <a:latin typeface="Microsoft JhengHei" charset="-120"/>
                <a:ea typeface="Microsoft JhengHei" charset="-120"/>
                <a:cs typeface="Microsoft JhengHei" charset="-120"/>
              </a:rPr>
              <a:t>1</a:t>
            </a:r>
            <a:r>
              <a:rPr lang="zh-TW" altLang="en-US" sz="1400" dirty="0">
                <a:solidFill>
                  <a:srgbClr val="3333CC"/>
                </a:solidFill>
                <a:latin typeface="Microsoft JhengHei" charset="-120"/>
                <a:ea typeface="Microsoft JhengHei" charset="-120"/>
                <a:cs typeface="Microsoft JhengHei" charset="-120"/>
              </a:rPr>
              <a:t>部</a:t>
            </a:r>
            <a:endParaRPr lang="zh-TW" altLang="en-US" sz="1050" dirty="0">
              <a:solidFill>
                <a:srgbClr val="3333CC"/>
              </a:solidFill>
              <a:latin typeface="Microsoft JhengHei" charset="-120"/>
              <a:ea typeface="Microsoft JhengHei" charset="-120"/>
              <a:cs typeface="Microsoft JhengHei" charset="-120"/>
            </a:endParaRPr>
          </a:p>
          <a:p>
            <a:pPr lvl="0"/>
            <a:r>
              <a:rPr lang="zh-TW" altLang="en-US" sz="1400" dirty="0">
                <a:solidFill>
                  <a:srgbClr val="3333CC"/>
                </a:solidFill>
                <a:latin typeface="Microsoft JhengHei" charset="-120"/>
                <a:ea typeface="Microsoft JhengHei" charset="-120"/>
                <a:cs typeface="Microsoft JhengHei" charset="-120"/>
              </a:rPr>
              <a:t>國家同步輻射加速器</a:t>
            </a:r>
            <a:r>
              <a:rPr lang="en-US" altLang="zh-TW" sz="1400" dirty="0">
                <a:solidFill>
                  <a:srgbClr val="FF0000"/>
                </a:solidFill>
                <a:latin typeface="Microsoft JhengHei" charset="-120"/>
                <a:ea typeface="Microsoft JhengHei" charset="-120"/>
                <a:cs typeface="Microsoft JhengHei" charset="-120"/>
              </a:rPr>
              <a:t>2</a:t>
            </a:r>
            <a:r>
              <a:rPr lang="zh-TW" altLang="en-US" sz="1400" dirty="0">
                <a:solidFill>
                  <a:srgbClr val="3333CC"/>
                </a:solidFill>
                <a:latin typeface="Microsoft JhengHei" charset="-120"/>
                <a:ea typeface="Microsoft JhengHei" charset="-120"/>
                <a:cs typeface="Microsoft JhengHei" charset="-120"/>
              </a:rPr>
              <a:t>部</a:t>
            </a:r>
            <a:endParaRPr lang="zh-TW" altLang="en-US" sz="1000" dirty="0">
              <a:solidFill>
                <a:srgbClr val="3333CC"/>
              </a:solidFill>
              <a:latin typeface="Microsoft JhengHei" charset="-120"/>
              <a:ea typeface="Microsoft JhengHei" charset="-120"/>
              <a:cs typeface="Microsoft JhengHei" charset="-120"/>
            </a:endParaRPr>
          </a:p>
        </p:txBody>
      </p:sp>
      <p:graphicFrame>
        <p:nvGraphicFramePr>
          <p:cNvPr id="227" name="表格 226">
            <a:extLst>
              <a:ext uri="{FF2B5EF4-FFF2-40B4-BE49-F238E27FC236}">
                <a16:creationId xmlns:a16="http://schemas.microsoft.com/office/drawing/2014/main" id="{0A4789D0-A0C3-5840-943F-565EA71205CE}"/>
              </a:ext>
            </a:extLst>
          </p:cNvPr>
          <p:cNvGraphicFramePr>
            <a:graphicFrameLocks noGrp="1"/>
          </p:cNvGraphicFramePr>
          <p:nvPr>
            <p:extLst>
              <p:ext uri="{D42A27DB-BD31-4B8C-83A1-F6EECF244321}">
                <p14:modId xmlns:p14="http://schemas.microsoft.com/office/powerpoint/2010/main" val="3102407996"/>
              </p:ext>
            </p:extLst>
          </p:nvPr>
        </p:nvGraphicFramePr>
        <p:xfrm>
          <a:off x="5382964" y="1717310"/>
          <a:ext cx="3685064" cy="3200400"/>
        </p:xfrm>
        <a:graphic>
          <a:graphicData uri="http://schemas.openxmlformats.org/drawingml/2006/table">
            <a:tbl>
              <a:tblPr firstRow="1" bandRow="1">
                <a:tableStyleId>{6E25E649-3F16-4E02-A733-19D2CDBF48F0}</a:tableStyleId>
              </a:tblPr>
              <a:tblGrid>
                <a:gridCol w="2895193">
                  <a:extLst>
                    <a:ext uri="{9D8B030D-6E8A-4147-A177-3AD203B41FA5}">
                      <a16:colId xmlns:a16="http://schemas.microsoft.com/office/drawing/2014/main" val="20000"/>
                    </a:ext>
                  </a:extLst>
                </a:gridCol>
                <a:gridCol w="789871">
                  <a:extLst>
                    <a:ext uri="{9D8B030D-6E8A-4147-A177-3AD203B41FA5}">
                      <a16:colId xmlns:a16="http://schemas.microsoft.com/office/drawing/2014/main" val="20001"/>
                    </a:ext>
                  </a:extLst>
                </a:gridCol>
              </a:tblGrid>
              <a:tr h="366083">
                <a:tc>
                  <a:txBody>
                    <a:bodyPr/>
                    <a:lstStyle/>
                    <a:p>
                      <a:pPr>
                        <a:lnSpc>
                          <a:spcPct val="150000"/>
                        </a:lnSpc>
                        <a:spcBef>
                          <a:spcPts val="0"/>
                        </a:spcBef>
                      </a:pPr>
                      <a:r>
                        <a:rPr lang="zh-TW" altLang="en-US" sz="1400" dirty="0">
                          <a:solidFill>
                            <a:schemeClr val="tx1"/>
                          </a:solidFill>
                        </a:rPr>
                        <a:t>類別</a:t>
                      </a:r>
                      <a:endParaRPr lang="zh-TW" altLang="en-US" sz="1400" b="0" dirty="0">
                        <a:solidFill>
                          <a:schemeClr val="tx1"/>
                        </a:solidFill>
                        <a:latin typeface="微軟正黑體" panose="020B0604030504040204" pitchFamily="34" charset="-120"/>
                        <a:ea typeface="微軟正黑體" panose="020B0604030504040204" pitchFamily="34" charset="-120"/>
                        <a:cs typeface="Microsoft JhengHei" charset="-120"/>
                      </a:endParaRPr>
                    </a:p>
                  </a:txBody>
                  <a:tcPr/>
                </a:tc>
                <a:tc>
                  <a:txBody>
                    <a:bodyPr/>
                    <a:lstStyle/>
                    <a:p>
                      <a:pPr algn="r">
                        <a:lnSpc>
                          <a:spcPct val="150000"/>
                        </a:lnSpc>
                        <a:spcBef>
                          <a:spcPts val="0"/>
                        </a:spcBef>
                      </a:pPr>
                      <a:r>
                        <a:rPr lang="zh-TW" altLang="en-US" sz="1400" dirty="0">
                          <a:solidFill>
                            <a:schemeClr val="tx1"/>
                          </a:solidFill>
                        </a:rPr>
                        <a:t>人數</a:t>
                      </a:r>
                      <a:r>
                        <a:rPr lang="en-US" altLang="zh-TW" sz="1400" dirty="0">
                          <a:solidFill>
                            <a:schemeClr val="tx1"/>
                          </a:solidFill>
                        </a:rPr>
                        <a:t>(</a:t>
                      </a:r>
                      <a:r>
                        <a:rPr lang="zh-TW" altLang="en-US" sz="1400" dirty="0">
                          <a:solidFill>
                            <a:schemeClr val="tx1"/>
                          </a:solidFill>
                        </a:rPr>
                        <a:t>人</a:t>
                      </a:r>
                      <a:r>
                        <a:rPr lang="en-US" altLang="zh-TW" sz="1400" dirty="0">
                          <a:solidFill>
                            <a:schemeClr val="tx1"/>
                          </a:solidFill>
                        </a:rPr>
                        <a:t>)</a:t>
                      </a:r>
                      <a:endParaRPr lang="zh-TW" altLang="en-US" sz="1400" b="0" dirty="0">
                        <a:solidFill>
                          <a:schemeClr val="tx1"/>
                        </a:solidFill>
                        <a:latin typeface="微軟正黑體" panose="020B0604030504040204" pitchFamily="34" charset="-120"/>
                        <a:ea typeface="微軟正黑體" panose="020B0604030504040204" pitchFamily="34" charset="-120"/>
                        <a:cs typeface="Microsoft JhengHei" charset="-120"/>
                      </a:endParaRPr>
                    </a:p>
                  </a:txBody>
                  <a:tcPr/>
                </a:tc>
                <a:extLst>
                  <a:ext uri="{0D108BD9-81ED-4DB2-BD59-A6C34878D82A}">
                    <a16:rowId xmlns:a16="http://schemas.microsoft.com/office/drawing/2014/main" val="10000"/>
                  </a:ext>
                </a:extLst>
              </a:tr>
              <a:tr h="366083">
                <a:tc>
                  <a:txBody>
                    <a:bodyPr/>
                    <a:lstStyle/>
                    <a:p>
                      <a:pPr>
                        <a:lnSpc>
                          <a:spcPct val="150000"/>
                        </a:lnSpc>
                        <a:spcBef>
                          <a:spcPts val="0"/>
                        </a:spcBef>
                      </a:pPr>
                      <a:r>
                        <a:rPr lang="zh-TW" altLang="en-US" sz="1400" dirty="0"/>
                        <a:t>核能發電相關</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tc>
                  <a:txBody>
                    <a:bodyPr/>
                    <a:lstStyle/>
                    <a:p>
                      <a:pPr algn="r">
                        <a:lnSpc>
                          <a:spcPct val="150000"/>
                        </a:lnSpc>
                        <a:spcBef>
                          <a:spcPts val="0"/>
                        </a:spcBef>
                      </a:pPr>
                      <a:r>
                        <a:rPr lang="en-US" altLang="zh-TW" sz="1400" dirty="0"/>
                        <a:t>5,557</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extLst>
                  <a:ext uri="{0D108BD9-81ED-4DB2-BD59-A6C34878D82A}">
                    <a16:rowId xmlns:a16="http://schemas.microsoft.com/office/drawing/2014/main" val="10001"/>
                  </a:ext>
                </a:extLst>
              </a:tr>
              <a:tr h="366083">
                <a:tc>
                  <a:txBody>
                    <a:bodyPr/>
                    <a:lstStyle/>
                    <a:p>
                      <a:pPr>
                        <a:lnSpc>
                          <a:spcPct val="150000"/>
                        </a:lnSpc>
                        <a:spcBef>
                          <a:spcPts val="0"/>
                        </a:spcBef>
                      </a:pPr>
                      <a:r>
                        <a:rPr lang="zh-TW" altLang="en-US" sz="1400" dirty="0"/>
                        <a:t>醫療院所</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tc>
                  <a:txBody>
                    <a:bodyPr/>
                    <a:lstStyle/>
                    <a:p>
                      <a:pPr algn="r">
                        <a:lnSpc>
                          <a:spcPct val="150000"/>
                        </a:lnSpc>
                        <a:spcBef>
                          <a:spcPts val="0"/>
                        </a:spcBef>
                      </a:pPr>
                      <a:r>
                        <a:rPr lang="en-US" altLang="zh-TW" sz="1400" dirty="0"/>
                        <a:t>18,522</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extLst>
                  <a:ext uri="{0D108BD9-81ED-4DB2-BD59-A6C34878D82A}">
                    <a16:rowId xmlns:a16="http://schemas.microsoft.com/office/drawing/2014/main" val="10002"/>
                  </a:ext>
                </a:extLst>
              </a:tr>
              <a:tr h="366083">
                <a:tc>
                  <a:txBody>
                    <a:bodyPr/>
                    <a:lstStyle/>
                    <a:p>
                      <a:pPr>
                        <a:lnSpc>
                          <a:spcPct val="150000"/>
                        </a:lnSpc>
                        <a:spcBef>
                          <a:spcPts val="0"/>
                        </a:spcBef>
                      </a:pPr>
                      <a:r>
                        <a:rPr lang="zh-TW" altLang="en-US" sz="1400" dirty="0"/>
                        <a:t>工業、農業</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tc>
                  <a:txBody>
                    <a:bodyPr/>
                    <a:lstStyle/>
                    <a:p>
                      <a:pPr algn="r">
                        <a:lnSpc>
                          <a:spcPct val="150000"/>
                        </a:lnSpc>
                        <a:spcBef>
                          <a:spcPts val="0"/>
                        </a:spcBef>
                      </a:pPr>
                      <a:r>
                        <a:rPr lang="en-US" altLang="zh-TW" sz="1400" dirty="0"/>
                        <a:t>21,877</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extLst>
                  <a:ext uri="{0D108BD9-81ED-4DB2-BD59-A6C34878D82A}">
                    <a16:rowId xmlns:a16="http://schemas.microsoft.com/office/drawing/2014/main" val="10003"/>
                  </a:ext>
                </a:extLst>
              </a:tr>
              <a:tr h="366083">
                <a:tc>
                  <a:txBody>
                    <a:bodyPr/>
                    <a:lstStyle/>
                    <a:p>
                      <a:pPr>
                        <a:lnSpc>
                          <a:spcPct val="150000"/>
                        </a:lnSpc>
                        <a:spcBef>
                          <a:spcPts val="0"/>
                        </a:spcBef>
                      </a:pPr>
                      <a:r>
                        <a:rPr lang="zh-TW" altLang="en-US" sz="1400" dirty="0"/>
                        <a:t>石油與天然氣之煉製相關</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tc>
                  <a:txBody>
                    <a:bodyPr/>
                    <a:lstStyle/>
                    <a:p>
                      <a:pPr algn="r">
                        <a:lnSpc>
                          <a:spcPct val="150000"/>
                        </a:lnSpc>
                        <a:spcBef>
                          <a:spcPts val="0"/>
                        </a:spcBef>
                      </a:pPr>
                      <a:r>
                        <a:rPr lang="en-US" altLang="zh-TW" sz="1400" dirty="0"/>
                        <a:t>31</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extLst>
                  <a:ext uri="{0D108BD9-81ED-4DB2-BD59-A6C34878D82A}">
                    <a16:rowId xmlns:a16="http://schemas.microsoft.com/office/drawing/2014/main" val="10004"/>
                  </a:ext>
                </a:extLst>
              </a:tr>
              <a:tr h="366083">
                <a:tc>
                  <a:txBody>
                    <a:bodyPr/>
                    <a:lstStyle/>
                    <a:p>
                      <a:pPr>
                        <a:lnSpc>
                          <a:spcPct val="150000"/>
                        </a:lnSpc>
                        <a:spcBef>
                          <a:spcPts val="0"/>
                        </a:spcBef>
                      </a:pPr>
                      <a:r>
                        <a:rPr lang="zh-TW" altLang="en-US" sz="1400" dirty="0"/>
                        <a:t>科學研究、軍警機關等其他領域</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tc>
                  <a:txBody>
                    <a:bodyPr/>
                    <a:lstStyle/>
                    <a:p>
                      <a:pPr algn="r">
                        <a:lnSpc>
                          <a:spcPct val="150000"/>
                        </a:lnSpc>
                        <a:spcBef>
                          <a:spcPts val="0"/>
                        </a:spcBef>
                      </a:pPr>
                      <a:r>
                        <a:rPr lang="en-US" altLang="zh-TW" sz="1400" dirty="0"/>
                        <a:t>6,479</a:t>
                      </a:r>
                      <a:endParaRPr lang="zh-TW" altLang="en-US" sz="1400" b="0" dirty="0">
                        <a:latin typeface="微軟正黑體" panose="020B0604030504040204" pitchFamily="34" charset="-120"/>
                        <a:ea typeface="微軟正黑體" panose="020B0604030504040204" pitchFamily="34" charset="-120"/>
                        <a:cs typeface="Microsoft JhengHei" charset="-120"/>
                      </a:endParaRPr>
                    </a:p>
                  </a:txBody>
                  <a:tcPr/>
                </a:tc>
                <a:extLst>
                  <a:ext uri="{0D108BD9-81ED-4DB2-BD59-A6C34878D82A}">
                    <a16:rowId xmlns:a16="http://schemas.microsoft.com/office/drawing/2014/main" val="10005"/>
                  </a:ext>
                </a:extLst>
              </a:tr>
              <a:tr h="711416">
                <a:tc>
                  <a:txBody>
                    <a:bodyPr/>
                    <a:lstStyle/>
                    <a:p>
                      <a:pPr>
                        <a:lnSpc>
                          <a:spcPct val="150000"/>
                        </a:lnSpc>
                      </a:pPr>
                      <a:r>
                        <a:rPr lang="zh-TW" altLang="en-US" sz="1400" dirty="0"/>
                        <a:t>總人數</a:t>
                      </a:r>
                      <a:endParaRPr lang="en-US" altLang="zh-TW" sz="1400" dirty="0"/>
                    </a:p>
                    <a:p>
                      <a:pPr>
                        <a:lnSpc>
                          <a:spcPct val="150000"/>
                        </a:lnSpc>
                      </a:pPr>
                      <a:r>
                        <a:rPr lang="en-US" altLang="zh-TW" sz="1400" dirty="0"/>
                        <a:t>(2</a:t>
                      </a:r>
                      <a:r>
                        <a:rPr lang="zh-TW" altLang="en-US" sz="1400" dirty="0"/>
                        <a:t>種輻射作業類別人數</a:t>
                      </a:r>
                      <a:r>
                        <a:rPr lang="en-US" altLang="zh-TW" sz="1400" dirty="0"/>
                        <a:t>)</a:t>
                      </a:r>
                      <a:endParaRPr lang="zh-TW" altLang="en-US" sz="1400" b="0" dirty="0">
                        <a:solidFill>
                          <a:schemeClr val="bg1"/>
                        </a:solidFill>
                        <a:latin typeface="微軟正黑體" panose="020B0604030504040204" pitchFamily="34" charset="-120"/>
                        <a:ea typeface="微軟正黑體" panose="020B0604030504040204" pitchFamily="34" charset="-120"/>
                        <a:cs typeface="Microsoft JhengHei" charset="-120"/>
                      </a:endParaRPr>
                    </a:p>
                  </a:txBody>
                  <a:tcPr/>
                </a:tc>
                <a:tc>
                  <a:txBody>
                    <a:bodyPr/>
                    <a:lstStyle/>
                    <a:p>
                      <a:pPr algn="r">
                        <a:lnSpc>
                          <a:spcPct val="150000"/>
                        </a:lnSpc>
                      </a:pPr>
                      <a:r>
                        <a:rPr lang="en-US" altLang="zh-TW" sz="1400" dirty="0"/>
                        <a:t>52,248</a:t>
                      </a:r>
                    </a:p>
                    <a:p>
                      <a:pPr algn="r">
                        <a:lnSpc>
                          <a:spcPct val="150000"/>
                        </a:lnSpc>
                      </a:pPr>
                      <a:r>
                        <a:rPr lang="en-US" altLang="zh-TW" sz="1400" dirty="0"/>
                        <a:t>(218)</a:t>
                      </a:r>
                      <a:endParaRPr lang="zh-TW" altLang="en-US" sz="1400" b="0" dirty="0">
                        <a:solidFill>
                          <a:schemeClr val="bg1"/>
                        </a:solidFill>
                        <a:latin typeface="微軟正黑體" panose="020B0604030504040204" pitchFamily="34" charset="-120"/>
                        <a:ea typeface="微軟正黑體" panose="020B0604030504040204" pitchFamily="34" charset="-120"/>
                        <a:cs typeface="Microsoft JhengHei" charset="-120"/>
                      </a:endParaRPr>
                    </a:p>
                  </a:txBody>
                  <a:tcPr/>
                </a:tc>
                <a:extLst>
                  <a:ext uri="{0D108BD9-81ED-4DB2-BD59-A6C34878D82A}">
                    <a16:rowId xmlns:a16="http://schemas.microsoft.com/office/drawing/2014/main" val="10006"/>
                  </a:ext>
                </a:extLst>
              </a:tr>
            </a:tbl>
          </a:graphicData>
        </a:graphic>
      </p:graphicFrame>
      <p:sp>
        <p:nvSpPr>
          <p:cNvPr id="228" name="文字方塊 227">
            <a:extLst>
              <a:ext uri="{FF2B5EF4-FFF2-40B4-BE49-F238E27FC236}">
                <a16:creationId xmlns:a16="http://schemas.microsoft.com/office/drawing/2014/main" id="{18DFE1F3-0E81-DC49-B906-66CE2BDE0FBF}"/>
              </a:ext>
            </a:extLst>
          </p:cNvPr>
          <p:cNvSpPr txBox="1"/>
          <p:nvPr/>
        </p:nvSpPr>
        <p:spPr>
          <a:xfrm>
            <a:off x="7821721" y="5089331"/>
            <a:ext cx="1414298" cy="584775"/>
          </a:xfrm>
          <a:prstGeom prst="rect">
            <a:avLst/>
          </a:prstGeom>
          <a:noFill/>
          <a:ln>
            <a:noFill/>
          </a:ln>
        </p:spPr>
        <p:txBody>
          <a:bodyPr wrap="square" rtlCol="0">
            <a:spAutoFit/>
          </a:bodyPr>
          <a:lstStyle/>
          <a:p>
            <a:r>
              <a:rPr kumimoji="1" lang="zh-TW" altLang="en-US" sz="800" dirty="0">
                <a:latin typeface="Microsoft JhengHei" charset="-120"/>
                <a:ea typeface="Microsoft JhengHei" charset="-120"/>
                <a:cs typeface="Microsoft JhengHei" charset="-120"/>
              </a:rPr>
              <a:t>資料來源：</a:t>
            </a:r>
            <a:r>
              <a:rPr kumimoji="1" lang="en-US" altLang="zh-TW" sz="800" dirty="0">
                <a:latin typeface="Microsoft JhengHei" charset="-120"/>
                <a:ea typeface="Microsoft JhengHei" charset="-120"/>
                <a:cs typeface="Microsoft JhengHei" charset="-120"/>
              </a:rPr>
              <a:t>106</a:t>
            </a:r>
            <a:r>
              <a:rPr kumimoji="1" lang="zh-TW" altLang="en-US" sz="800" dirty="0">
                <a:latin typeface="Microsoft JhengHei" charset="-120"/>
                <a:ea typeface="Microsoft JhengHei" charset="-120"/>
                <a:cs typeface="Microsoft JhengHei" charset="-120"/>
              </a:rPr>
              <a:t>年游離輻射應用與管理統計、</a:t>
            </a:r>
            <a:r>
              <a:rPr kumimoji="1" lang="en-US" altLang="zh-TW" sz="800" dirty="0">
                <a:latin typeface="Microsoft JhengHei" charset="-120"/>
                <a:ea typeface="Microsoft JhengHei" charset="-120"/>
                <a:cs typeface="Microsoft JhengHei" charset="-120"/>
              </a:rPr>
              <a:t>106</a:t>
            </a:r>
            <a:r>
              <a:rPr kumimoji="1" lang="zh-TW" altLang="en-US" sz="800" dirty="0">
                <a:latin typeface="Microsoft JhengHei" charset="-120"/>
                <a:ea typeface="Microsoft JhengHei" charset="-120"/>
                <a:cs typeface="Microsoft JhengHei" charset="-120"/>
              </a:rPr>
              <a:t>年全國輻射工作人員劑量資料統計年報</a:t>
            </a:r>
          </a:p>
        </p:txBody>
      </p:sp>
      <p:sp>
        <p:nvSpPr>
          <p:cNvPr id="229" name="文字方塊 228">
            <a:extLst>
              <a:ext uri="{FF2B5EF4-FFF2-40B4-BE49-F238E27FC236}">
                <a16:creationId xmlns:a16="http://schemas.microsoft.com/office/drawing/2014/main" id="{B782FFC9-58CE-2348-B2A8-FB11BDC76C15}"/>
              </a:ext>
            </a:extLst>
          </p:cNvPr>
          <p:cNvSpPr txBox="1"/>
          <p:nvPr/>
        </p:nvSpPr>
        <p:spPr>
          <a:xfrm>
            <a:off x="6020922" y="1373216"/>
            <a:ext cx="3073232" cy="40011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kumimoji="1" lang="zh-TW" altLang="en-US" sz="2000" dirty="0">
                <a:latin typeface="Microsoft JhengHei" charset="-120"/>
                <a:ea typeface="Microsoft JhengHei" charset="-120"/>
                <a:cs typeface="Microsoft JhengHei" charset="-120"/>
              </a:rPr>
              <a:t>游離輻射從業人員統計</a:t>
            </a:r>
          </a:p>
        </p:txBody>
      </p:sp>
    </p:spTree>
    <p:extLst>
      <p:ext uri="{BB962C8B-B14F-4D97-AF65-F5344CB8AC3E}">
        <p14:creationId xmlns:p14="http://schemas.microsoft.com/office/powerpoint/2010/main" val="10387477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48</a:t>
            </a:fld>
            <a:endParaRPr lang="en-US" altLang="zh-TW">
              <a:solidFill>
                <a:srgbClr val="000000"/>
              </a:solidFill>
            </a:endParaRPr>
          </a:p>
        </p:txBody>
      </p:sp>
      <p:graphicFrame>
        <p:nvGraphicFramePr>
          <p:cNvPr id="8" name="資料庫圖表 7"/>
          <p:cNvGraphicFramePr/>
          <p:nvPr>
            <p:extLst>
              <p:ext uri="{D42A27DB-BD31-4B8C-83A1-F6EECF244321}">
                <p14:modId xmlns:p14="http://schemas.microsoft.com/office/powerpoint/2010/main" val="2451813501"/>
              </p:ext>
            </p:extLst>
          </p:nvPr>
        </p:nvGraphicFramePr>
        <p:xfrm>
          <a:off x="1447800" y="1138408"/>
          <a:ext cx="5638800" cy="3851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矩形 8"/>
          <p:cNvSpPr/>
          <p:nvPr/>
        </p:nvSpPr>
        <p:spPr>
          <a:xfrm>
            <a:off x="2393438" y="1295400"/>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4</a:t>
            </a:r>
            <a:endParaRPr lang="zh-TW" altLang="en-US" sz="4800" b="1" cap="none" spc="0" dirty="0">
              <a:ln w="22225">
                <a:solidFill>
                  <a:schemeClr val="accent2"/>
                </a:solidFill>
                <a:prstDash val="solid"/>
              </a:ln>
              <a:solidFill>
                <a:schemeClr val="accent3"/>
              </a:solidFill>
              <a:effectLst/>
            </a:endParaRPr>
          </a:p>
        </p:txBody>
      </p:sp>
      <p:pic>
        <p:nvPicPr>
          <p:cNvPr id="10" name="圖片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2438400"/>
            <a:ext cx="37338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4572000" y="4262438"/>
            <a:ext cx="2819400" cy="646112"/>
          </a:xfrm>
          <a:prstGeom prst="rect">
            <a:avLst/>
          </a:prstGeom>
          <a:noFill/>
        </p:spPr>
        <p:txBody>
          <a:bodyPr>
            <a:spAutoFit/>
          </a:bodyPr>
          <a:lstStyle/>
          <a:p>
            <a:pPr>
              <a:defRPr/>
            </a:pPr>
            <a:r>
              <a:rPr lang="en-US" altLang="zh-TW" sz="3600" b="1" dirty="0">
                <a:ln w="0"/>
                <a:solidFill>
                  <a:schemeClr val="accent6"/>
                </a:solidFill>
                <a:effectLst>
                  <a:outerShdw blurRad="38100" dist="19050" dir="2700000" algn="tl" rotWithShape="0">
                    <a:schemeClr val="dk1">
                      <a:alpha val="40000"/>
                    </a:schemeClr>
                  </a:outerShdw>
                </a:effectLst>
                <a:latin typeface="Arial" charset="0"/>
                <a:ea typeface="新細明體" charset="-120"/>
              </a:rPr>
              <a:t>Radiation</a:t>
            </a:r>
            <a:endParaRPr lang="zh-TW" altLang="en-US" sz="3600" b="1" dirty="0">
              <a:ln w="0"/>
              <a:solidFill>
                <a:schemeClr val="accent6"/>
              </a:solidFill>
              <a:effectLst>
                <a:outerShdw blurRad="38100" dist="19050" dir="2700000" algn="tl" rotWithShape="0">
                  <a:schemeClr val="dk1">
                    <a:alpha val="40000"/>
                  </a:schemeClr>
                </a:outerShdw>
              </a:effectLst>
              <a:latin typeface="Arial" charset="0"/>
              <a:ea typeface="新細明體" charset="-120"/>
            </a:endParaRPr>
          </a:p>
        </p:txBody>
      </p:sp>
      <p:sp>
        <p:nvSpPr>
          <p:cNvPr id="12" name="文字方塊 11"/>
          <p:cNvSpPr txBox="1"/>
          <p:nvPr/>
        </p:nvSpPr>
        <p:spPr>
          <a:xfrm>
            <a:off x="5257800" y="4846638"/>
            <a:ext cx="2819400" cy="523875"/>
          </a:xfrm>
          <a:prstGeom prst="rect">
            <a:avLst/>
          </a:prstGeom>
          <a:noFill/>
        </p:spPr>
        <p:txBody>
          <a:bodyPr>
            <a:spAutoFit/>
          </a:bodyPr>
          <a:lstStyle/>
          <a:p>
            <a:pPr>
              <a:defRPr/>
            </a:pPr>
            <a:r>
              <a:rPr lang="en-US" altLang="zh-TW" sz="2800" b="1" dirty="0">
                <a:ln w="0"/>
                <a:solidFill>
                  <a:srgbClr val="C00000"/>
                </a:solidFill>
                <a:effectLst>
                  <a:outerShdw blurRad="38100" dist="19050" dir="2700000" algn="tl" rotWithShape="0">
                    <a:schemeClr val="dk1">
                      <a:alpha val="40000"/>
                    </a:schemeClr>
                  </a:outerShdw>
                </a:effectLst>
                <a:latin typeface="Arial" charset="0"/>
                <a:ea typeface="新細明體" charset="-120"/>
              </a:rPr>
              <a:t>Radiation</a:t>
            </a:r>
            <a:endParaRPr lang="zh-TW" altLang="en-US" sz="2800" b="1" dirty="0">
              <a:ln w="0"/>
              <a:solidFill>
                <a:srgbClr val="C00000"/>
              </a:solidFill>
              <a:effectLst>
                <a:outerShdw blurRad="38100" dist="19050" dir="2700000" algn="tl" rotWithShape="0">
                  <a:schemeClr val="dk1">
                    <a:alpha val="40000"/>
                  </a:schemeClr>
                </a:outerShdw>
              </a:effectLst>
              <a:latin typeface="Arial" charset="0"/>
              <a:ea typeface="新細明體" charset="-120"/>
            </a:endParaRPr>
          </a:p>
        </p:txBody>
      </p:sp>
      <p:sp>
        <p:nvSpPr>
          <p:cNvPr id="17" name="文字方塊 16"/>
          <p:cNvSpPr txBox="1"/>
          <p:nvPr/>
        </p:nvSpPr>
        <p:spPr>
          <a:xfrm>
            <a:off x="5391150" y="3862388"/>
            <a:ext cx="2819400" cy="584200"/>
          </a:xfrm>
          <a:prstGeom prst="rect">
            <a:avLst/>
          </a:prstGeom>
          <a:noFill/>
        </p:spPr>
        <p:txBody>
          <a:bodyPr>
            <a:spAutoFit/>
          </a:bodyPr>
          <a:lstStyle/>
          <a:p>
            <a:pPr>
              <a:defRPr/>
            </a:pPr>
            <a:r>
              <a:rPr lang="en-US" altLang="zh-TW" sz="3200" b="1" dirty="0">
                <a:ln w="0"/>
                <a:solidFill>
                  <a:schemeClr val="accent1">
                    <a:lumMod val="25000"/>
                  </a:schemeClr>
                </a:solidFill>
                <a:effectLst>
                  <a:outerShdw blurRad="38100" dist="19050" dir="2700000" algn="tl" rotWithShape="0">
                    <a:schemeClr val="dk1">
                      <a:alpha val="40000"/>
                    </a:schemeClr>
                  </a:outerShdw>
                </a:effectLst>
                <a:latin typeface="Arial" charset="0"/>
                <a:ea typeface="新細明體" charset="-120"/>
              </a:rPr>
              <a:t>Radiation</a:t>
            </a:r>
            <a:endParaRPr lang="zh-TW" altLang="en-US" sz="3200" b="1" dirty="0">
              <a:ln w="0"/>
              <a:solidFill>
                <a:schemeClr val="accent1">
                  <a:lumMod val="25000"/>
                </a:schemeClr>
              </a:solidFill>
              <a:effectLst>
                <a:outerShdw blurRad="38100" dist="19050" dir="2700000" algn="tl" rotWithShape="0">
                  <a:schemeClr val="dk1">
                    <a:alpha val="40000"/>
                  </a:schemeClr>
                </a:outerShdw>
              </a:effectLst>
              <a:latin typeface="Arial" charset="0"/>
              <a:ea typeface="新細明體" charset="-120"/>
            </a:endParaRPr>
          </a:p>
        </p:txBody>
      </p:sp>
      <p:sp>
        <p:nvSpPr>
          <p:cNvPr id="18" name="文字方塊 26"/>
          <p:cNvSpPr txBox="1">
            <a:spLocks noChangeArrowheads="1"/>
          </p:cNvSpPr>
          <p:nvPr/>
        </p:nvSpPr>
        <p:spPr bwMode="auto">
          <a:xfrm>
            <a:off x="1866900" y="5932488"/>
            <a:ext cx="2425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a:solidFill>
                  <a:schemeClr val="tx1"/>
                </a:solidFill>
              </a:rPr>
              <a:t>圖片來源：</a:t>
            </a:r>
            <a:r>
              <a:rPr lang="en-US" altLang="zh-TW" sz="1000">
                <a:solidFill>
                  <a:schemeClr val="tx1"/>
                </a:solidFill>
              </a:rPr>
              <a:t> http://www.salary.com/</a:t>
            </a:r>
            <a:endParaRPr lang="zh-TW" altLang="en-US" sz="1000">
              <a:solidFill>
                <a:schemeClr val="tx1"/>
              </a:solidFill>
            </a:endParaRPr>
          </a:p>
        </p:txBody>
      </p:sp>
    </p:spTree>
    <p:extLst>
      <p:ext uri="{BB962C8B-B14F-4D97-AF65-F5344CB8AC3E}">
        <p14:creationId xmlns:p14="http://schemas.microsoft.com/office/powerpoint/2010/main" val="19408891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p:cNvSpPr>
          <p:nvPr>
            <p:ph type="title"/>
          </p:nvPr>
        </p:nvSpPr>
        <p:spPr/>
        <p:txBody>
          <a:bodyPr/>
          <a:lstStyle/>
          <a:p>
            <a:r>
              <a:rPr lang="zh-TW" altLang="en-US"/>
              <a:t>輻射有什麼特性？</a:t>
            </a:r>
          </a:p>
        </p:txBody>
      </p:sp>
      <p:grpSp>
        <p:nvGrpSpPr>
          <p:cNvPr id="5" name="群組 4"/>
          <p:cNvGrpSpPr>
            <a:grpSpLocks/>
          </p:cNvGrpSpPr>
          <p:nvPr/>
        </p:nvGrpSpPr>
        <p:grpSpPr bwMode="auto">
          <a:xfrm>
            <a:off x="769938" y="1728788"/>
            <a:ext cx="7929562" cy="687387"/>
            <a:chOff x="1472074" y="2070400"/>
            <a:chExt cx="7929305" cy="687455"/>
          </a:xfrm>
        </p:grpSpPr>
        <p:sp>
          <p:nvSpPr>
            <p:cNvPr id="6" name="文字方塊 5"/>
            <p:cNvSpPr txBox="1"/>
            <p:nvPr/>
          </p:nvSpPr>
          <p:spPr>
            <a:xfrm>
              <a:off x="1472074" y="2070400"/>
              <a:ext cx="1861457" cy="646331"/>
            </a:xfrm>
            <a:prstGeom prst="rect">
              <a:avLst/>
            </a:prstGeom>
            <a:noFill/>
          </p:spPr>
          <p:txBody>
            <a:bodyPr>
              <a:spAutoFit/>
            </a:bodyPr>
            <a:lstStyle/>
            <a:p>
              <a:pPr>
                <a:defRPr/>
              </a:pPr>
              <a:r>
                <a:rPr lang="zh-TW" altLang="en-US" sz="3600" b="1" dirty="0">
                  <a:ln w="13462">
                    <a:solidFill>
                      <a:schemeClr val="bg1"/>
                    </a:solidFill>
                    <a:prstDash val="solid"/>
                  </a:ln>
                  <a:solidFill>
                    <a:schemeClr val="tx1">
                      <a:lumMod val="85000"/>
                      <a:lumOff val="15000"/>
                    </a:schemeClr>
                  </a:solidFill>
                  <a:effectLst>
                    <a:glow rad="63500">
                      <a:schemeClr val="accent2">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無色</a:t>
              </a:r>
            </a:p>
          </p:txBody>
        </p:sp>
        <p:sp>
          <p:nvSpPr>
            <p:cNvPr id="7" name="文字方塊 6"/>
            <p:cNvSpPr txBox="1"/>
            <p:nvPr/>
          </p:nvSpPr>
          <p:spPr>
            <a:xfrm>
              <a:off x="3504602" y="2111524"/>
              <a:ext cx="1861457" cy="646331"/>
            </a:xfrm>
            <a:prstGeom prst="rect">
              <a:avLst/>
            </a:prstGeom>
            <a:noFill/>
          </p:spPr>
          <p:txBody>
            <a:bodyPr>
              <a:spAutoFit/>
            </a:bodyPr>
            <a:lstStyle/>
            <a:p>
              <a:pPr>
                <a:defRPr/>
              </a:pPr>
              <a:r>
                <a:rPr lang="zh-TW" altLang="en-US" sz="36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無味</a:t>
              </a:r>
            </a:p>
          </p:txBody>
        </p:sp>
        <p:sp>
          <p:nvSpPr>
            <p:cNvPr id="8" name="文字方塊 7"/>
            <p:cNvSpPr txBox="1"/>
            <p:nvPr/>
          </p:nvSpPr>
          <p:spPr>
            <a:xfrm>
              <a:off x="5612643" y="2098357"/>
              <a:ext cx="1861457" cy="646331"/>
            </a:xfrm>
            <a:prstGeom prst="rect">
              <a:avLst/>
            </a:prstGeom>
            <a:noFill/>
          </p:spPr>
          <p:txBody>
            <a:bodyPr>
              <a:spAutoFit/>
            </a:bodyPr>
            <a:lstStyle/>
            <a:p>
              <a:pPr>
                <a:defRPr/>
              </a:pPr>
              <a:r>
                <a:rPr lang="zh-TW" altLang="en-US" sz="3600" b="1" dirty="0">
                  <a:ln w="13462">
                    <a:solidFill>
                      <a:schemeClr val="bg1"/>
                    </a:solidFill>
                    <a:prstDash val="solid"/>
                  </a:ln>
                  <a:solidFill>
                    <a:schemeClr val="tx1">
                      <a:lumMod val="85000"/>
                      <a:lumOff val="15000"/>
                    </a:schemeClr>
                  </a:solidFill>
                  <a:effectLst>
                    <a:glow rad="63500">
                      <a:schemeClr val="accent3">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無聲</a:t>
              </a:r>
            </a:p>
          </p:txBody>
        </p:sp>
        <p:sp>
          <p:nvSpPr>
            <p:cNvPr id="9" name="文字方塊 8"/>
            <p:cNvSpPr txBox="1"/>
            <p:nvPr/>
          </p:nvSpPr>
          <p:spPr>
            <a:xfrm>
              <a:off x="7539922" y="2109182"/>
              <a:ext cx="1861457" cy="646331"/>
            </a:xfrm>
            <a:prstGeom prst="rect">
              <a:avLst/>
            </a:prstGeom>
            <a:noFill/>
          </p:spPr>
          <p:txBody>
            <a:bodyPr>
              <a:spAutoFit/>
            </a:bodyPr>
            <a:lstStyle/>
            <a:p>
              <a:pPr>
                <a:defRPr/>
              </a:pPr>
              <a:r>
                <a:rPr lang="zh-TW" altLang="en-US" sz="3600" b="1">
                  <a:ln w="13462">
                    <a:solidFill>
                      <a:schemeClr val="bg1"/>
                    </a:solidFill>
                    <a:prstDash val="solid"/>
                  </a:ln>
                  <a:solidFill>
                    <a:schemeClr val="tx1">
                      <a:lumMod val="85000"/>
                      <a:lumOff val="15000"/>
                    </a:schemeClr>
                  </a:solidFill>
                  <a:effectLst>
                    <a:glow rad="63500">
                      <a:schemeClr val="accent6">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無形</a:t>
              </a:r>
              <a:endParaRPr lang="zh-TW" altLang="en-US" sz="3600" b="1" dirty="0">
                <a:ln w="13462">
                  <a:solidFill>
                    <a:schemeClr val="bg1"/>
                  </a:solidFill>
                  <a:prstDash val="solid"/>
                </a:ln>
                <a:solidFill>
                  <a:schemeClr val="tx1">
                    <a:lumMod val="85000"/>
                    <a:lumOff val="15000"/>
                  </a:schemeClr>
                </a:solidFill>
                <a:effectLst>
                  <a:glow rad="63500">
                    <a:schemeClr val="accent6">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grpSp>
      <p:sp>
        <p:nvSpPr>
          <p:cNvPr id="97285" name="文字方塊 9"/>
          <p:cNvSpPr txBox="1">
            <a:spLocks noChangeArrowheads="1"/>
          </p:cNvSpPr>
          <p:nvPr/>
        </p:nvSpPr>
        <p:spPr bwMode="auto">
          <a:xfrm>
            <a:off x="71017" y="6384956"/>
            <a:ext cx="105806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800" dirty="0">
                <a:solidFill>
                  <a:schemeClr val="tx1"/>
                </a:solidFill>
              </a:rPr>
              <a:t>圖片來源：</a:t>
            </a:r>
            <a:r>
              <a:rPr lang="en-US" altLang="zh-TW" sz="800" dirty="0">
                <a:solidFill>
                  <a:schemeClr val="tx1"/>
                </a:solidFill>
                <a:latin typeface="Arial" panose="020B0604020202020204" pitchFamily="34" charset="0"/>
                <a:ea typeface="新細明體" panose="02020500000000000000" pitchFamily="18" charset="-120"/>
                <a:hlinkClick r:id="rId3"/>
              </a:rPr>
              <a:t>www.tp1o.com</a:t>
            </a:r>
            <a:r>
              <a:rPr lang="zh-TW" altLang="en-US" sz="800" dirty="0">
                <a:solidFill>
                  <a:schemeClr val="tx1"/>
                </a:solidFill>
                <a:latin typeface="Arial" panose="020B0604020202020204" pitchFamily="34" charset="0"/>
                <a:ea typeface="新細明體" panose="02020500000000000000" pitchFamily="18" charset="-120"/>
              </a:rPr>
              <a:t>、</a:t>
            </a:r>
            <a:r>
              <a:rPr lang="en-US" altLang="zh-TW" sz="800" dirty="0">
                <a:solidFill>
                  <a:schemeClr val="tx1"/>
                </a:solidFill>
                <a:latin typeface="Arial" panose="020B0604020202020204" pitchFamily="34" charset="0"/>
                <a:ea typeface="新細明體" panose="02020500000000000000" pitchFamily="18" charset="-120"/>
                <a:hlinkClick r:id="rId4"/>
              </a:rPr>
              <a:t>cn.depositphotos.com</a:t>
            </a:r>
            <a:r>
              <a:rPr lang="zh-TW" altLang="en-US" sz="800" dirty="0">
                <a:solidFill>
                  <a:schemeClr val="tx1"/>
                </a:solidFill>
                <a:latin typeface="Arial" panose="020B0604020202020204" pitchFamily="34" charset="0"/>
                <a:ea typeface="新細明體" panose="02020500000000000000" pitchFamily="18" charset="-120"/>
              </a:rPr>
              <a:t>、</a:t>
            </a:r>
            <a:r>
              <a:rPr lang="en-US" altLang="zh-TW" sz="800" dirty="0">
                <a:solidFill>
                  <a:schemeClr val="tx1"/>
                </a:solidFill>
                <a:latin typeface="Arial" panose="020B0604020202020204" pitchFamily="34" charset="0"/>
                <a:ea typeface="新細明體" panose="02020500000000000000" pitchFamily="18" charset="-120"/>
                <a:hlinkClick r:id="rId5"/>
              </a:rPr>
              <a:t>www.dianliwenmi.com</a:t>
            </a:r>
            <a:r>
              <a:rPr lang="zh-TW" altLang="en-US" sz="800" dirty="0">
                <a:solidFill>
                  <a:schemeClr val="tx1"/>
                </a:solidFill>
                <a:latin typeface="Arial" panose="020B0604020202020204" pitchFamily="34" charset="0"/>
                <a:ea typeface="新細明體" panose="02020500000000000000" pitchFamily="18" charset="-120"/>
              </a:rPr>
              <a:t>、</a:t>
            </a:r>
            <a:r>
              <a:rPr lang="en-US" altLang="zh-TW" sz="800" dirty="0">
                <a:solidFill>
                  <a:schemeClr val="tx1"/>
                </a:solidFill>
                <a:latin typeface="Arial" panose="020B0604020202020204" pitchFamily="34" charset="0"/>
                <a:ea typeface="新細明體" panose="02020500000000000000" pitchFamily="18" charset="-120"/>
                <a:hlinkClick r:id="rId6"/>
              </a:rPr>
              <a:t>katongokshoushi.sokutu.com</a:t>
            </a:r>
            <a:endParaRPr lang="en-US" altLang="zh-TW" sz="800" dirty="0">
              <a:solidFill>
                <a:schemeClr val="tx1"/>
              </a:solidFill>
            </a:endParaRPr>
          </a:p>
        </p:txBody>
      </p:sp>
      <p:grpSp>
        <p:nvGrpSpPr>
          <p:cNvPr id="11" name="群組 10"/>
          <p:cNvGrpSpPr>
            <a:grpSpLocks/>
          </p:cNvGrpSpPr>
          <p:nvPr/>
        </p:nvGrpSpPr>
        <p:grpSpPr bwMode="auto">
          <a:xfrm>
            <a:off x="381000" y="2439988"/>
            <a:ext cx="8251825" cy="2286000"/>
            <a:chOff x="973952" y="2736830"/>
            <a:chExt cx="8252745" cy="2286539"/>
          </a:xfrm>
        </p:grpSpPr>
        <p:pic>
          <p:nvPicPr>
            <p:cNvPr id="97292" name="圖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3952" y="2888452"/>
              <a:ext cx="1970313" cy="15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1153890" y="4302306"/>
              <a:ext cx="1861457" cy="646331"/>
            </a:xfrm>
            <a:prstGeom prst="rect">
              <a:avLst/>
            </a:prstGeom>
            <a:noFill/>
          </p:spPr>
          <p:txBody>
            <a:bodyPr>
              <a:spAutoFit/>
            </a:bodyPr>
            <a:lstStyle/>
            <a:p>
              <a:pPr>
                <a:defRPr/>
              </a:pPr>
              <a:r>
                <a:rPr lang="zh-TW" altLang="en-US" sz="3600" b="1" dirty="0">
                  <a:ln w="13462">
                    <a:solidFill>
                      <a:schemeClr val="bg1"/>
                    </a:solidFill>
                    <a:prstDash val="solid"/>
                  </a:ln>
                  <a:solidFill>
                    <a:schemeClr val="tx1">
                      <a:lumMod val="85000"/>
                      <a:lumOff val="15000"/>
                    </a:schemeClr>
                  </a:solidFill>
                  <a:effectLst>
                    <a:glow rad="63500">
                      <a:schemeClr val="accent2">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看不到</a:t>
              </a:r>
            </a:p>
          </p:txBody>
        </p:sp>
        <p:pic>
          <p:nvPicPr>
            <p:cNvPr id="97294"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9457" y="2736830"/>
              <a:ext cx="1128952" cy="163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5298020" y="4343311"/>
              <a:ext cx="1861457" cy="646331"/>
            </a:xfrm>
            <a:prstGeom prst="rect">
              <a:avLst/>
            </a:prstGeom>
            <a:noFill/>
          </p:spPr>
          <p:txBody>
            <a:bodyPr>
              <a:spAutoFit/>
            </a:bodyPr>
            <a:lstStyle/>
            <a:p>
              <a:pPr>
                <a:defRPr/>
              </a:pPr>
              <a:r>
                <a:rPr lang="zh-TW" altLang="en-US" sz="3600" b="1" dirty="0">
                  <a:ln w="13462">
                    <a:solidFill>
                      <a:schemeClr val="bg1"/>
                    </a:solidFill>
                    <a:prstDash val="solid"/>
                  </a:ln>
                  <a:solidFill>
                    <a:schemeClr val="tx1">
                      <a:lumMod val="85000"/>
                      <a:lumOff val="15000"/>
                    </a:schemeClr>
                  </a:solidFill>
                  <a:effectLst>
                    <a:glow rad="63500">
                      <a:schemeClr val="accent3">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聽不到</a:t>
              </a:r>
            </a:p>
          </p:txBody>
        </p:sp>
        <p:pic>
          <p:nvPicPr>
            <p:cNvPr id="97296" name="圖片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5127" y="2800205"/>
              <a:ext cx="1326190" cy="14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16"/>
            <p:cNvSpPr txBox="1"/>
            <p:nvPr/>
          </p:nvSpPr>
          <p:spPr>
            <a:xfrm>
              <a:off x="3107493" y="4320437"/>
              <a:ext cx="1861457" cy="646331"/>
            </a:xfrm>
            <a:prstGeom prst="rect">
              <a:avLst/>
            </a:prstGeom>
            <a:noFill/>
          </p:spPr>
          <p:txBody>
            <a:bodyPr>
              <a:spAutoFit/>
            </a:bodyPr>
            <a:lstStyle/>
            <a:p>
              <a:pPr>
                <a:defRPr/>
              </a:pPr>
              <a:r>
                <a:rPr lang="en-US" altLang="zh-TW" sz="36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 </a:t>
              </a:r>
              <a:r>
                <a:rPr lang="zh-TW" altLang="en-US" sz="36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聞不到</a:t>
              </a:r>
            </a:p>
          </p:txBody>
        </p:sp>
        <p:pic>
          <p:nvPicPr>
            <p:cNvPr id="97298" name="圖片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51623" y="2743111"/>
              <a:ext cx="1813887" cy="166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7365240" y="4377038"/>
              <a:ext cx="1861457" cy="646331"/>
            </a:xfrm>
            <a:prstGeom prst="rect">
              <a:avLst/>
            </a:prstGeom>
            <a:noFill/>
          </p:spPr>
          <p:txBody>
            <a:bodyPr>
              <a:spAutoFit/>
            </a:bodyPr>
            <a:lstStyle/>
            <a:p>
              <a:pPr>
                <a:defRPr/>
              </a:pPr>
              <a:r>
                <a:rPr lang="zh-TW" altLang="en-US" sz="3600" b="1">
                  <a:ln w="13462">
                    <a:solidFill>
                      <a:schemeClr val="bg1"/>
                    </a:solidFill>
                    <a:prstDash val="solid"/>
                  </a:ln>
                  <a:solidFill>
                    <a:schemeClr val="tx1">
                      <a:lumMod val="85000"/>
                      <a:lumOff val="15000"/>
                    </a:schemeClr>
                  </a:solidFill>
                  <a:effectLst>
                    <a:glow rad="63500">
                      <a:schemeClr val="accent6">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摸不到</a:t>
              </a:r>
              <a:endParaRPr lang="zh-TW" altLang="en-US" sz="3600" b="1" dirty="0">
                <a:ln w="13462">
                  <a:solidFill>
                    <a:schemeClr val="bg1"/>
                  </a:solidFill>
                  <a:prstDash val="solid"/>
                </a:ln>
                <a:solidFill>
                  <a:schemeClr val="tx1">
                    <a:lumMod val="85000"/>
                    <a:lumOff val="15000"/>
                  </a:schemeClr>
                </a:solidFill>
                <a:effectLst>
                  <a:glow rad="63500">
                    <a:schemeClr val="accent6">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grpSp>
      <p:grpSp>
        <p:nvGrpSpPr>
          <p:cNvPr id="20" name="群組 19"/>
          <p:cNvGrpSpPr>
            <a:grpSpLocks/>
          </p:cNvGrpSpPr>
          <p:nvPr/>
        </p:nvGrpSpPr>
        <p:grpSpPr bwMode="auto">
          <a:xfrm>
            <a:off x="-168275" y="4787900"/>
            <a:ext cx="8307388" cy="1793875"/>
            <a:chOff x="-167533" y="4852881"/>
            <a:chExt cx="8307293" cy="1794730"/>
          </a:xfrm>
        </p:grpSpPr>
        <p:sp>
          <p:nvSpPr>
            <p:cNvPr id="97288" name="標題 1"/>
            <p:cNvSpPr txBox="1">
              <a:spLocks/>
            </p:cNvSpPr>
            <p:nvPr/>
          </p:nvSpPr>
          <p:spPr bwMode="auto">
            <a:xfrm>
              <a:off x="-167533" y="5227710"/>
              <a:ext cx="4068716" cy="129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eaLnBrk="1" hangingPunct="1">
                <a:lnSpc>
                  <a:spcPct val="90000"/>
                </a:lnSpc>
                <a:spcBef>
                  <a:spcPct val="0"/>
                </a:spcBef>
                <a:buClrTx/>
                <a:buSzTx/>
                <a:buFontTx/>
                <a:buNone/>
              </a:pPr>
              <a:r>
                <a:rPr lang="zh-TW" altLang="en-US" sz="4000" b="1">
                  <a:solidFill>
                    <a:schemeClr val="tx1"/>
                  </a:solidFill>
                </a:rPr>
                <a:t>但是</a:t>
              </a:r>
              <a:r>
                <a:rPr lang="is-IS" altLang="zh-TW" sz="4000" b="1">
                  <a:solidFill>
                    <a:schemeClr val="tx1"/>
                  </a:solidFill>
                </a:rPr>
                <a:t>…...</a:t>
              </a:r>
              <a:endParaRPr lang="zh-TW" altLang="en-US" sz="4000" b="1">
                <a:solidFill>
                  <a:schemeClr val="tx1"/>
                </a:solidFill>
              </a:endParaRPr>
            </a:p>
          </p:txBody>
        </p:sp>
        <p:sp>
          <p:nvSpPr>
            <p:cNvPr id="22" name="文字方塊 21"/>
            <p:cNvSpPr txBox="1"/>
            <p:nvPr/>
          </p:nvSpPr>
          <p:spPr>
            <a:xfrm>
              <a:off x="2969906" y="5489733"/>
              <a:ext cx="1861457" cy="769441"/>
            </a:xfrm>
            <a:prstGeom prst="rect">
              <a:avLst/>
            </a:prstGeom>
            <a:noFill/>
          </p:spPr>
          <p:txBody>
            <a:bodyPr>
              <a:spAutoFit/>
            </a:bodyPr>
            <a:lstStyle/>
            <a:p>
              <a:pPr>
                <a:defRPr/>
              </a:pPr>
              <a:r>
                <a:rPr lang="zh-TW" altLang="en-US" sz="4400" dirty="0">
                  <a:ln w="0">
                    <a:solidFill>
                      <a:srgbClr val="C00000"/>
                    </a:solidFill>
                  </a:ln>
                  <a:solidFill>
                    <a:srgbClr val="C00000"/>
                  </a:solidFill>
                  <a:effectLst>
                    <a:glow rad="63500">
                      <a:schemeClr val="accent1">
                        <a:satMod val="175000"/>
                        <a:alpha val="40000"/>
                      </a:schemeClr>
                    </a:glow>
                    <a:outerShdw blurRad="38100" dist="25400" dir="5400000" algn="ctr" rotWithShape="0">
                      <a:srgbClr val="6E747A">
                        <a:alpha val="43000"/>
                      </a:srgbClr>
                    </a:outerShdw>
                  </a:effectLst>
                  <a:latin typeface="Microsoft JhengHei" charset="-120"/>
                  <a:ea typeface="Microsoft JhengHei" charset="-120"/>
                  <a:cs typeface="Microsoft JhengHei" charset="-120"/>
                </a:rPr>
                <a:t>量得到</a:t>
              </a:r>
            </a:p>
          </p:txBody>
        </p:sp>
        <p:pic>
          <p:nvPicPr>
            <p:cNvPr id="97290" name="Picture 6" descr="http://www.atomtex.com/sites/default/files/images/at1121_1123_eng_500px.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616396">
              <a:off x="6457749" y="4965600"/>
              <a:ext cx="1682011" cy="168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Picture 4" descr="http://www.southernscientific.co.uk/store/public/application/file/image/automess_6150AD6_368x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61517" y="4852881"/>
              <a:ext cx="1384192" cy="172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投影片編號版面配置區 1">
            <a:extLst>
              <a:ext uri="{FF2B5EF4-FFF2-40B4-BE49-F238E27FC236}">
                <a16:creationId xmlns:a16="http://schemas.microsoft.com/office/drawing/2014/main" id="{C397EC39-5C30-AF40-B77C-4A9B59FD3F43}"/>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49</a:t>
            </a:fld>
            <a:endParaRPr lang="en-US" altLang="zh-TW">
              <a:solidFill>
                <a:srgbClr val="000000"/>
              </a:solidFill>
            </a:endParaRPr>
          </a:p>
        </p:txBody>
      </p:sp>
    </p:spTree>
    <p:extLst>
      <p:ext uri="{BB962C8B-B14F-4D97-AF65-F5344CB8AC3E}">
        <p14:creationId xmlns:p14="http://schemas.microsoft.com/office/powerpoint/2010/main" val="3936515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762000"/>
            <a:ext cx="7848600" cy="725488"/>
          </a:xfrm>
        </p:spPr>
        <p:txBody>
          <a:bodyPr/>
          <a:lstStyle/>
          <a:p>
            <a:r>
              <a:rPr lang="zh-TW" altLang="en-US" sz="4000" b="1" dirty="0"/>
              <a:t>非游離輻射 </a:t>
            </a:r>
            <a:r>
              <a:rPr lang="en-US" altLang="zh-TW" sz="4000" b="1" dirty="0"/>
              <a:t>vs</a:t>
            </a:r>
            <a:r>
              <a:rPr lang="zh-TW" altLang="en-US" sz="4000" b="1" dirty="0"/>
              <a:t> 游離輻射</a:t>
            </a:r>
          </a:p>
        </p:txBody>
      </p:sp>
      <p:pic>
        <p:nvPicPr>
          <p:cNvPr id="5" name="內容版面配置區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8" y="2301875"/>
            <a:ext cx="69342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838" y="4249738"/>
            <a:ext cx="69723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接點 6"/>
          <p:cNvCxnSpPr/>
          <p:nvPr/>
        </p:nvCxnSpPr>
        <p:spPr>
          <a:xfrm>
            <a:off x="6516688" y="2151063"/>
            <a:ext cx="25400" cy="291465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7024688" y="1701800"/>
            <a:ext cx="1408112" cy="460375"/>
          </a:xfrm>
          <a:prstGeom prst="rect">
            <a:avLst/>
          </a:prstGeom>
          <a:solidFill>
            <a:srgbClr val="FF7E79"/>
          </a:solidFill>
          <a:ln>
            <a:solidFill>
              <a:srgbClr val="C00000"/>
            </a:solidFill>
          </a:ln>
        </p:spPr>
        <p:style>
          <a:lnRef idx="2">
            <a:schemeClr val="accent1"/>
          </a:lnRef>
          <a:fillRef idx="1">
            <a:schemeClr val="lt1"/>
          </a:fillRef>
          <a:effectRef idx="0">
            <a:schemeClr val="accent1"/>
          </a:effectRef>
          <a:fontRef idx="minor">
            <a:schemeClr val="dk1"/>
          </a:fontRef>
        </p:style>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2400">
                <a:solidFill>
                  <a:srgbClr val="000000"/>
                </a:solidFill>
                <a:latin typeface="微軟正黑體" pitchFamily="34" charset="-120"/>
                <a:ea typeface="微軟正黑體" pitchFamily="34" charset="-120"/>
              </a:rPr>
              <a:t>游離輻射</a:t>
            </a:r>
          </a:p>
        </p:txBody>
      </p:sp>
      <p:sp>
        <p:nvSpPr>
          <p:cNvPr id="9" name="文字方塊 8"/>
          <p:cNvSpPr txBox="1"/>
          <p:nvPr/>
        </p:nvSpPr>
        <p:spPr>
          <a:xfrm>
            <a:off x="2438400" y="1708150"/>
            <a:ext cx="2381250" cy="461963"/>
          </a:xfrm>
          <a:prstGeom prst="rect">
            <a:avLst/>
          </a:prstGeom>
          <a:solidFill>
            <a:schemeClr val="accent2">
              <a:lumMod val="20000"/>
              <a:lumOff val="80000"/>
            </a:schemeClr>
          </a:solidFill>
          <a:ln>
            <a:solidFill>
              <a:schemeClr val="accent2"/>
            </a:solidFill>
          </a:ln>
        </p:spPr>
        <p:style>
          <a:lnRef idx="2">
            <a:schemeClr val="accent4"/>
          </a:lnRef>
          <a:fillRef idx="1">
            <a:schemeClr val="lt1"/>
          </a:fillRef>
          <a:effectRef idx="0">
            <a:schemeClr val="accent4"/>
          </a:effectRef>
          <a:fontRef idx="minor">
            <a:schemeClr val="dk1"/>
          </a:fontRef>
        </p:style>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2400">
                <a:solidFill>
                  <a:srgbClr val="000000"/>
                </a:solidFill>
                <a:latin typeface="微軟正黑體" pitchFamily="34" charset="-120"/>
                <a:ea typeface="微軟正黑體" pitchFamily="34" charset="-120"/>
              </a:rPr>
              <a:t>非游離輻射</a:t>
            </a:r>
          </a:p>
        </p:txBody>
      </p:sp>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775" y="4788296"/>
            <a:ext cx="2931825" cy="1612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字方塊 13"/>
          <p:cNvSpPr txBox="1">
            <a:spLocks noChangeArrowheads="1"/>
          </p:cNvSpPr>
          <p:nvPr/>
        </p:nvSpPr>
        <p:spPr bwMode="auto">
          <a:xfrm>
            <a:off x="2833943" y="6291658"/>
            <a:ext cx="18904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800" dirty="0">
                <a:solidFill>
                  <a:schemeClr val="tx1"/>
                </a:solidFill>
              </a:rPr>
              <a:t>圖片來源：非屬原子能游離輻射管制網、</a:t>
            </a:r>
            <a:r>
              <a:rPr lang="en-US" altLang="zh-TW" sz="800" dirty="0">
                <a:solidFill>
                  <a:schemeClr val="tx1"/>
                </a:solidFill>
              </a:rPr>
              <a:t>http://en.eeae.gr/</a:t>
            </a:r>
            <a:endParaRPr lang="zh-TW" altLang="en-US" sz="800" dirty="0">
              <a:solidFill>
                <a:schemeClr val="tx1"/>
              </a:solidFill>
            </a:endParaRPr>
          </a:p>
          <a:p>
            <a:pPr>
              <a:spcBef>
                <a:spcPct val="0"/>
              </a:spcBef>
              <a:buClrTx/>
              <a:buSzTx/>
              <a:buFontTx/>
              <a:buNone/>
            </a:pPr>
            <a:endParaRPr lang="en-US" altLang="zh-TW" sz="800" dirty="0">
              <a:solidFill>
                <a:schemeClr val="tx1"/>
              </a:solidFill>
            </a:endParaRPr>
          </a:p>
        </p:txBody>
      </p:sp>
      <p:sp>
        <p:nvSpPr>
          <p:cNvPr id="12" name="矩形 11"/>
          <p:cNvSpPr/>
          <p:nvPr/>
        </p:nvSpPr>
        <p:spPr>
          <a:xfrm>
            <a:off x="5867400" y="1454150"/>
            <a:ext cx="1190625" cy="70802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000" b="1">
                <a:solidFill>
                  <a:srgbClr val="2D2D8A"/>
                </a:solidFill>
                <a:latin typeface="微軟正黑體" pitchFamily="34" charset="-120"/>
                <a:ea typeface="微軟正黑體" pitchFamily="34" charset="-120"/>
              </a:rPr>
              <a:t>能量約</a:t>
            </a:r>
            <a:r>
              <a:rPr lang="en-US" altLang="zh-TW" sz="2000" b="1">
                <a:solidFill>
                  <a:srgbClr val="2D2D8A"/>
                </a:solidFill>
                <a:latin typeface="微軟正黑體" pitchFamily="34" charset="-120"/>
                <a:ea typeface="微軟正黑體" pitchFamily="34" charset="-120"/>
                <a:sym typeface="Symbol" pitchFamily="18" charset="2"/>
              </a:rPr>
              <a:t>=10keV</a:t>
            </a:r>
            <a:r>
              <a:rPr lang="en-US" altLang="zh-TW" sz="2000" b="1">
                <a:solidFill>
                  <a:srgbClr val="2D2D8A"/>
                </a:solidFill>
                <a:latin typeface="微軟正黑體" pitchFamily="34" charset="-120"/>
                <a:ea typeface="微軟正黑體" pitchFamily="34" charset="-120"/>
              </a:rPr>
              <a:t> </a:t>
            </a:r>
            <a:endParaRPr lang="zh-TW" altLang="en-US" sz="2000" b="1">
              <a:solidFill>
                <a:srgbClr val="2D2D8A"/>
              </a:solidFill>
              <a:latin typeface="微軟正黑體" pitchFamily="34" charset="-120"/>
              <a:ea typeface="微軟正黑體" pitchFamily="34" charset="-120"/>
            </a:endParaRPr>
          </a:p>
        </p:txBody>
      </p:sp>
      <p:pic>
        <p:nvPicPr>
          <p:cNvPr id="13" name="圖片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100" y="4497388"/>
            <a:ext cx="26257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5715000" y="4808538"/>
            <a:ext cx="1408113" cy="400050"/>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2000" b="1" dirty="0">
                <a:latin typeface="微軟正黑體" pitchFamily="34" charset="-120"/>
                <a:ea typeface="微軟正黑體" pitchFamily="34" charset="-120"/>
              </a:rPr>
              <a:t>游離作用</a:t>
            </a:r>
          </a:p>
        </p:txBody>
      </p:sp>
      <p:sp>
        <p:nvSpPr>
          <p:cNvPr id="3" name="投影片編號版面配置區 2"/>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5</a:t>
            </a:fld>
            <a:endParaRPr lang="en-US" altLang="zh-TW">
              <a:solidFill>
                <a:srgbClr val="000000"/>
              </a:solidFill>
            </a:endParaRPr>
          </a:p>
        </p:txBody>
      </p:sp>
    </p:spTree>
    <p:extLst>
      <p:ext uri="{BB962C8B-B14F-4D97-AF65-F5344CB8AC3E}">
        <p14:creationId xmlns:p14="http://schemas.microsoft.com/office/powerpoint/2010/main" val="14549750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標題 1"/>
          <p:cNvSpPr>
            <a:spLocks noGrp="1"/>
          </p:cNvSpPr>
          <p:nvPr>
            <p:ph type="title"/>
          </p:nvPr>
        </p:nvSpPr>
        <p:spPr/>
        <p:txBody>
          <a:bodyPr/>
          <a:lstStyle/>
          <a:p>
            <a:r>
              <a:rPr lang="zh-TW" altLang="en-US"/>
              <a:t>輻射怎麼量？</a:t>
            </a:r>
          </a:p>
        </p:txBody>
      </p:sp>
      <p:pic>
        <p:nvPicPr>
          <p:cNvPr id="99332" name="圖片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59013"/>
            <a:ext cx="46577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文字方塊 18"/>
          <p:cNvSpPr txBox="1">
            <a:spLocks noChangeArrowheads="1"/>
          </p:cNvSpPr>
          <p:nvPr/>
        </p:nvSpPr>
        <p:spPr bwMode="auto">
          <a:xfrm>
            <a:off x="1447800" y="1785938"/>
            <a:ext cx="1916113" cy="401637"/>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2000" b="1" dirty="0">
                <a:solidFill>
                  <a:schemeClr val="tx1"/>
                </a:solidFill>
              </a:rPr>
              <a:t>輻射偵檢儀器</a:t>
            </a:r>
          </a:p>
        </p:txBody>
      </p:sp>
      <p:pic>
        <p:nvPicPr>
          <p:cNvPr id="99334" name="圖片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5888" y="2259013"/>
            <a:ext cx="3338512"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文字方塊 20"/>
          <p:cNvSpPr txBox="1">
            <a:spLocks noChangeArrowheads="1"/>
          </p:cNvSpPr>
          <p:nvPr/>
        </p:nvSpPr>
        <p:spPr bwMode="auto">
          <a:xfrm>
            <a:off x="5907088" y="1785938"/>
            <a:ext cx="2170112" cy="401637"/>
          </a:xfrm>
          <a:prstGeom prst="rect">
            <a:avLst/>
          </a:prstGeom>
          <a:solidFill>
            <a:srgbClr val="FFFD7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2000" b="1">
                <a:solidFill>
                  <a:schemeClr val="tx1"/>
                </a:solidFill>
              </a:rPr>
              <a:t>輻射偵測三部曲</a:t>
            </a:r>
          </a:p>
        </p:txBody>
      </p:sp>
      <p:sp>
        <p:nvSpPr>
          <p:cNvPr id="23" name="摺角紙張 22"/>
          <p:cNvSpPr>
            <a:spLocks noChangeArrowheads="1"/>
          </p:cNvSpPr>
          <p:nvPr/>
        </p:nvSpPr>
        <p:spPr bwMode="auto">
          <a:xfrm>
            <a:off x="5275263" y="4854575"/>
            <a:ext cx="3198812" cy="1866900"/>
          </a:xfrm>
          <a:prstGeom prst="foldedCorner">
            <a:avLst>
              <a:gd name="adj" fmla="val 16667"/>
            </a:avLst>
          </a:prstGeom>
          <a:solidFill>
            <a:srgbClr val="EECFB1"/>
          </a:solidFill>
          <a:ln w="9525">
            <a:solidFill>
              <a:srgbClr val="FF0000"/>
            </a:solidFill>
            <a:round/>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99337" name="矩形 23"/>
          <p:cNvSpPr>
            <a:spLocks noChangeArrowheads="1"/>
          </p:cNvSpPr>
          <p:nvPr/>
        </p:nvSpPr>
        <p:spPr bwMode="auto">
          <a:xfrm>
            <a:off x="4876800" y="4894263"/>
            <a:ext cx="4572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lvl="1">
              <a:spcBef>
                <a:spcPct val="0"/>
              </a:spcBef>
              <a:buClrTx/>
              <a:buSzTx/>
              <a:buFontTx/>
              <a:buNone/>
            </a:pPr>
            <a:r>
              <a:rPr lang="en-US" altLang="zh-TW" sz="2400">
                <a:solidFill>
                  <a:srgbClr val="C00000"/>
                </a:solidFill>
              </a:rPr>
              <a:t>S</a:t>
            </a:r>
            <a:r>
              <a:rPr lang="zh-TW" altLang="en-US" sz="2400">
                <a:solidFill>
                  <a:srgbClr val="C00000"/>
                </a:solidFill>
              </a:rPr>
              <a:t>：選用適當儀器。</a:t>
            </a:r>
            <a:endParaRPr lang="en-US" altLang="zh-TW" sz="2400">
              <a:solidFill>
                <a:srgbClr val="C00000"/>
              </a:solidFill>
            </a:endParaRPr>
          </a:p>
          <a:p>
            <a:pPr lvl="1">
              <a:spcBef>
                <a:spcPct val="0"/>
              </a:spcBef>
              <a:buClrTx/>
              <a:buSzTx/>
              <a:buFontTx/>
              <a:buNone/>
            </a:pPr>
            <a:r>
              <a:rPr lang="en-US" altLang="zh-TW" sz="2400">
                <a:solidFill>
                  <a:srgbClr val="002060"/>
                </a:solidFill>
              </a:rPr>
              <a:t>D</a:t>
            </a:r>
            <a:r>
              <a:rPr lang="zh-TW" altLang="en-US" sz="2400">
                <a:solidFill>
                  <a:srgbClr val="002060"/>
                </a:solidFill>
              </a:rPr>
              <a:t>：依程序偵測。</a:t>
            </a:r>
            <a:endParaRPr lang="en-US" altLang="zh-TW" sz="2400">
              <a:solidFill>
                <a:srgbClr val="002060"/>
              </a:solidFill>
            </a:endParaRPr>
          </a:p>
          <a:p>
            <a:pPr lvl="1">
              <a:spcBef>
                <a:spcPct val="0"/>
              </a:spcBef>
              <a:buClrTx/>
              <a:buSzTx/>
              <a:buFontTx/>
              <a:buNone/>
            </a:pPr>
            <a:r>
              <a:rPr lang="en-US" altLang="zh-TW" sz="2400">
                <a:solidFill>
                  <a:srgbClr val="00662B"/>
                </a:solidFill>
              </a:rPr>
              <a:t>R</a:t>
            </a:r>
            <a:r>
              <a:rPr lang="zh-TW" altLang="en-US" sz="2400">
                <a:solidFill>
                  <a:srgbClr val="00662B"/>
                </a:solidFill>
              </a:rPr>
              <a:t>：正確判讀。</a:t>
            </a:r>
          </a:p>
        </p:txBody>
      </p:sp>
      <p:sp>
        <p:nvSpPr>
          <p:cNvPr id="99338" name="矩形 24"/>
          <p:cNvSpPr>
            <a:spLocks noChangeArrowheads="1"/>
          </p:cNvSpPr>
          <p:nvPr/>
        </p:nvSpPr>
        <p:spPr bwMode="auto">
          <a:xfrm>
            <a:off x="5341938" y="6096000"/>
            <a:ext cx="3184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800" b="1">
                <a:solidFill>
                  <a:schemeClr val="tx1"/>
                </a:solidFill>
              </a:rPr>
              <a:t>才能得到正確的輻射量測值。</a:t>
            </a:r>
          </a:p>
        </p:txBody>
      </p:sp>
      <p:sp>
        <p:nvSpPr>
          <p:cNvPr id="2" name="投影片編號版面配置區 1">
            <a:extLst>
              <a:ext uri="{FF2B5EF4-FFF2-40B4-BE49-F238E27FC236}">
                <a16:creationId xmlns:a16="http://schemas.microsoft.com/office/drawing/2014/main" id="{17759A7A-9188-5E47-B56F-4AFAE5521A1E}"/>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50</a:t>
            </a:fld>
            <a:endParaRPr lang="en-US" altLang="zh-TW" dirty="0">
              <a:solidFill>
                <a:srgbClr val="000000"/>
              </a:solidFill>
            </a:endParaRPr>
          </a:p>
        </p:txBody>
      </p:sp>
    </p:spTree>
    <p:extLst>
      <p:ext uri="{BB962C8B-B14F-4D97-AF65-F5344CB8AC3E}">
        <p14:creationId xmlns:p14="http://schemas.microsoft.com/office/powerpoint/2010/main" val="35483611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a:spLocks noGrp="1"/>
          </p:cNvSpPr>
          <p:nvPr>
            <p:ph type="title"/>
          </p:nvPr>
        </p:nvSpPr>
        <p:spPr/>
        <p:txBody>
          <a:bodyPr/>
          <a:lstStyle/>
          <a:p>
            <a:r>
              <a:rPr lang="zh-TW" altLang="en-US"/>
              <a:t>另外，輻射還有什麼特性？</a:t>
            </a:r>
          </a:p>
        </p:txBody>
      </p:sp>
      <p:sp>
        <p:nvSpPr>
          <p:cNvPr id="100355" name="內容版面配置區 2"/>
          <p:cNvSpPr>
            <a:spLocks noGrp="1"/>
          </p:cNvSpPr>
          <p:nvPr>
            <p:ph idx="1"/>
          </p:nvPr>
        </p:nvSpPr>
        <p:spPr>
          <a:xfrm>
            <a:off x="165101" y="1600200"/>
            <a:ext cx="8907462" cy="4352925"/>
          </a:xfrm>
        </p:spPr>
        <p:txBody>
          <a:bodyPr/>
          <a:lstStyle/>
          <a:p>
            <a:r>
              <a:rPr lang="zh-TW" altLang="en-US" dirty="0"/>
              <a:t>輻射的來源</a:t>
            </a:r>
            <a:r>
              <a:rPr lang="en-US" altLang="zh-TW" dirty="0"/>
              <a:t>(</a:t>
            </a:r>
            <a:r>
              <a:rPr lang="zh-TW" altLang="en-US" dirty="0"/>
              <a:t>輻射源</a:t>
            </a:r>
            <a:r>
              <a:rPr lang="en-US" altLang="zh-TW" dirty="0"/>
              <a:t>)</a:t>
            </a:r>
            <a:r>
              <a:rPr lang="zh-TW" altLang="en-US" dirty="0"/>
              <a:t>可以分成「可發生游離輻射設備」</a:t>
            </a:r>
            <a:r>
              <a:rPr lang="en-US" altLang="zh-TW" dirty="0"/>
              <a:t>(</a:t>
            </a:r>
            <a:r>
              <a:rPr lang="zh-TW" altLang="en-US" dirty="0"/>
              <a:t>例如</a:t>
            </a:r>
            <a:r>
              <a:rPr lang="en-US" altLang="zh-TW" dirty="0"/>
              <a:t>X</a:t>
            </a:r>
            <a:r>
              <a:rPr lang="zh-TW" altLang="en-US" dirty="0"/>
              <a:t>光機</a:t>
            </a:r>
            <a:r>
              <a:rPr lang="en-US" altLang="zh-TW" dirty="0"/>
              <a:t>)</a:t>
            </a:r>
            <a:r>
              <a:rPr lang="zh-TW" altLang="en-US" dirty="0"/>
              <a:t>與「放射性物質」</a:t>
            </a:r>
            <a:r>
              <a:rPr lang="en-US" altLang="zh-TW" dirty="0"/>
              <a:t>(</a:t>
            </a:r>
            <a:r>
              <a:rPr lang="zh-TW" altLang="en-US" dirty="0"/>
              <a:t>例如銥</a:t>
            </a:r>
            <a:r>
              <a:rPr lang="en-US" altLang="zh-TW" dirty="0"/>
              <a:t>-192</a:t>
            </a:r>
            <a:r>
              <a:rPr lang="zh-TW" altLang="en-US" dirty="0"/>
              <a:t>射源</a:t>
            </a:r>
            <a:r>
              <a:rPr lang="en-US" altLang="zh-TW" dirty="0"/>
              <a:t>) </a:t>
            </a:r>
            <a:r>
              <a:rPr lang="zh-TW" altLang="en-US" dirty="0"/>
              <a:t>。</a:t>
            </a:r>
          </a:p>
          <a:p>
            <a:endParaRPr lang="zh-TW" altLang="en-US" dirty="0"/>
          </a:p>
        </p:txBody>
      </p:sp>
      <p:pic>
        <p:nvPicPr>
          <p:cNvPr id="100359" name="圖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8889" y="4113213"/>
            <a:ext cx="37465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12" descr="太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381" y="3790178"/>
            <a:ext cx="1252538"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5" name="文字方塊 8"/>
          <p:cNvSpPr txBox="1">
            <a:spLocks noChangeArrowheads="1"/>
          </p:cNvSpPr>
          <p:nvPr/>
        </p:nvSpPr>
        <p:spPr bwMode="auto">
          <a:xfrm>
            <a:off x="5420519" y="5801965"/>
            <a:ext cx="297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dirty="0">
                <a:solidFill>
                  <a:schemeClr val="tx1"/>
                </a:solidFill>
              </a:rPr>
              <a:t>銥</a:t>
            </a:r>
            <a:r>
              <a:rPr lang="en-US" altLang="zh-TW" sz="1800" dirty="0">
                <a:solidFill>
                  <a:schemeClr val="tx1"/>
                </a:solidFill>
              </a:rPr>
              <a:t>-192</a:t>
            </a:r>
            <a:r>
              <a:rPr lang="zh-TW" altLang="en-US" sz="1800" dirty="0">
                <a:solidFill>
                  <a:schemeClr val="tx1"/>
                </a:solidFill>
              </a:rPr>
              <a:t>放射線照相設備</a:t>
            </a:r>
          </a:p>
        </p:txBody>
      </p:sp>
      <p:sp>
        <p:nvSpPr>
          <p:cNvPr id="100366" name="文字方塊 33"/>
          <p:cNvSpPr txBox="1">
            <a:spLocks noChangeArrowheads="1"/>
          </p:cNvSpPr>
          <p:nvPr/>
        </p:nvSpPr>
        <p:spPr bwMode="auto">
          <a:xfrm>
            <a:off x="2605597" y="6173788"/>
            <a:ext cx="179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b="1">
                <a:solidFill>
                  <a:schemeClr val="bg1"/>
                </a:solidFill>
              </a:rPr>
              <a:t>牙科型</a:t>
            </a:r>
            <a:r>
              <a:rPr lang="en-US" altLang="zh-TW" sz="1800" b="1">
                <a:solidFill>
                  <a:schemeClr val="bg1"/>
                </a:solidFill>
              </a:rPr>
              <a:t>X</a:t>
            </a:r>
            <a:r>
              <a:rPr lang="zh-TW" altLang="en-US" sz="1800" b="1">
                <a:solidFill>
                  <a:schemeClr val="bg1"/>
                </a:solidFill>
              </a:rPr>
              <a:t>光機</a:t>
            </a:r>
          </a:p>
        </p:txBody>
      </p:sp>
      <p:sp>
        <p:nvSpPr>
          <p:cNvPr id="15" name="投影片編號版面配置區 1">
            <a:extLst>
              <a:ext uri="{FF2B5EF4-FFF2-40B4-BE49-F238E27FC236}">
                <a16:creationId xmlns:a16="http://schemas.microsoft.com/office/drawing/2014/main" id="{17759A7A-9188-5E47-B56F-4AFAE5521A1E}"/>
              </a:ext>
            </a:extLst>
          </p:cNvPr>
          <p:cNvSpPr>
            <a:spLocks noGrp="1"/>
          </p:cNvSpPr>
          <p:nvPr>
            <p:ph type="sldNum" sz="quarter" idx="12"/>
          </p:nvPr>
        </p:nvSpPr>
        <p:spPr>
          <a:xfrm>
            <a:off x="6858000" y="6245225"/>
            <a:ext cx="2133600" cy="476250"/>
          </a:xfrm>
        </p:spPr>
        <p:txBody>
          <a:bodyPr/>
          <a:lstStyle/>
          <a:p>
            <a:pPr>
              <a:defRPr/>
            </a:pPr>
            <a:r>
              <a:rPr lang="en-US" altLang="zh-TW" dirty="0" smtClean="0">
                <a:solidFill>
                  <a:srgbClr val="000000"/>
                </a:solidFill>
              </a:rPr>
              <a:t>52</a:t>
            </a:r>
            <a:endParaRPr lang="en-US" altLang="zh-TW" dirty="0">
              <a:solidFill>
                <a:srgbClr val="000000"/>
              </a:solidFill>
            </a:endParaRPr>
          </a:p>
        </p:txBody>
      </p:sp>
      <p:sp>
        <p:nvSpPr>
          <p:cNvPr id="16" name="矩形 15">
            <a:extLst/>
          </p:cNvPr>
          <p:cNvSpPr/>
          <p:nvPr/>
        </p:nvSpPr>
        <p:spPr>
          <a:xfrm>
            <a:off x="533416" y="2515649"/>
            <a:ext cx="3878263" cy="585787"/>
          </a:xfrm>
          <a:prstGeom prst="rect">
            <a:avLst/>
          </a:prstGeom>
          <a:noFill/>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Hant" altLang="en-US" sz="32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可發生游離輻射設備</a:t>
            </a:r>
            <a:endParaRPr lang="zh-Hant" altLang="en-US" sz="3200" dirty="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pic>
        <p:nvPicPr>
          <p:cNvPr id="17" name="Picture 2"/>
          <p:cNvPicPr>
            <a:picLocks noChangeAspect="1" noChangeArrowheads="1"/>
          </p:cNvPicPr>
          <p:nvPr/>
        </p:nvPicPr>
        <p:blipFill>
          <a:blip r:embed="rId5"/>
          <a:srcRect/>
          <a:stretch>
            <a:fillRect/>
          </a:stretch>
        </p:blipFill>
        <p:spPr bwMode="auto">
          <a:xfrm>
            <a:off x="670752" y="3458464"/>
            <a:ext cx="3593274" cy="2682245"/>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18" name="矩形 49"/>
          <p:cNvSpPr>
            <a:spLocks noChangeArrowheads="1"/>
          </p:cNvSpPr>
          <p:nvPr/>
        </p:nvSpPr>
        <p:spPr bwMode="auto">
          <a:xfrm>
            <a:off x="-381000" y="2981559"/>
            <a:ext cx="5404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lvl="1">
              <a:spcBef>
                <a:spcPct val="0"/>
              </a:spcBef>
              <a:buClrTx/>
              <a:buSzTx/>
              <a:buFontTx/>
              <a:buNone/>
            </a:pPr>
            <a:r>
              <a:rPr lang="zh-TW" altLang="en-US" sz="2400" b="1" dirty="0">
                <a:solidFill>
                  <a:schemeClr val="tx1"/>
                </a:solidFill>
                <a:latin typeface="微軟正黑體" panose="020B0604030504040204" pitchFamily="34" charset="-120"/>
                <a:ea typeface="微軟正黑體" panose="020B0604030504040204" pitchFamily="34" charset="-120"/>
              </a:rPr>
              <a:t>必須</a:t>
            </a:r>
            <a:r>
              <a:rPr lang="zh-TW" altLang="en-US" sz="2400" b="1" dirty="0">
                <a:solidFill>
                  <a:srgbClr val="C00000"/>
                </a:solidFill>
                <a:latin typeface="微軟正黑體" panose="020B0604030504040204" pitchFamily="34" charset="-120"/>
                <a:ea typeface="微軟正黑體" panose="020B0604030504040204" pitchFamily="34" charset="-120"/>
              </a:rPr>
              <a:t>通電並打開開關</a:t>
            </a:r>
            <a:r>
              <a:rPr lang="zh-TW" altLang="en-US" sz="2400" b="1" dirty="0">
                <a:solidFill>
                  <a:schemeClr val="tx1"/>
                </a:solidFill>
                <a:latin typeface="微軟正黑體" panose="020B0604030504040204" pitchFamily="34" charset="-120"/>
                <a:ea typeface="微軟正黑體" panose="020B0604030504040204" pitchFamily="34" charset="-120"/>
              </a:rPr>
              <a:t>才會產生輻射</a:t>
            </a:r>
            <a:r>
              <a:rPr lang="zh-Hant" altLang="en-US" sz="2400" b="1" dirty="0">
                <a:solidFill>
                  <a:schemeClr val="tx1"/>
                </a:solidFill>
                <a:latin typeface="微軟正黑體" panose="020B0604030504040204" pitchFamily="34" charset="-120"/>
                <a:ea typeface="微軟正黑體" panose="020B0604030504040204" pitchFamily="34" charset="-120"/>
              </a:rPr>
              <a:t>。</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pic>
        <p:nvPicPr>
          <p:cNvPr id="19" name="Picture 16" descr="檢視詳細資料"/>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36" y="3865962"/>
            <a:ext cx="1234975" cy="123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a:extLst/>
          </p:cNvPr>
          <p:cNvSpPr/>
          <p:nvPr/>
        </p:nvSpPr>
        <p:spPr>
          <a:xfrm>
            <a:off x="5791200" y="2534402"/>
            <a:ext cx="2236788" cy="585787"/>
          </a:xfrm>
          <a:prstGeom prst="rect">
            <a:avLst/>
          </a:prstGeom>
          <a:noFill/>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Hant" altLang="en-US" sz="32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放射性物質</a:t>
            </a:r>
            <a:endParaRPr lang="zh-Hant" altLang="en-US" sz="3200" dirty="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1" name="矩形 1"/>
          <p:cNvSpPr>
            <a:spLocks noChangeArrowheads="1"/>
          </p:cNvSpPr>
          <p:nvPr/>
        </p:nvSpPr>
        <p:spPr bwMode="auto">
          <a:xfrm>
            <a:off x="4769676" y="3000462"/>
            <a:ext cx="3908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lvl="1">
              <a:spcBef>
                <a:spcPct val="0"/>
              </a:spcBef>
              <a:buClrTx/>
              <a:buSzTx/>
              <a:buFontTx/>
              <a:buNone/>
            </a:pPr>
            <a:r>
              <a:rPr lang="zh-TW" altLang="en-US" sz="2400" b="1" dirty="0">
                <a:solidFill>
                  <a:schemeClr val="tx1"/>
                </a:solidFill>
                <a:latin typeface="微軟正黑體" panose="020B0604030504040204" pitchFamily="34" charset="-120"/>
                <a:ea typeface="微軟正黑體" panose="020B0604030504040204" pitchFamily="34" charset="-120"/>
              </a:rPr>
              <a:t>會</a:t>
            </a:r>
            <a:r>
              <a:rPr lang="zh-TW" altLang="en-US" sz="2400" b="1" dirty="0">
                <a:solidFill>
                  <a:srgbClr val="FF0000"/>
                </a:solidFill>
                <a:latin typeface="微軟正黑體" panose="020B0604030504040204" pitchFamily="34" charset="-120"/>
                <a:ea typeface="微軟正黑體" panose="020B0604030504040204" pitchFamily="34" charset="-120"/>
              </a:rPr>
              <a:t>持續發出能量</a:t>
            </a:r>
            <a:r>
              <a:rPr lang="zh-TW" altLang="en-US" sz="2400" b="1" dirty="0">
                <a:solidFill>
                  <a:schemeClr val="tx1"/>
                </a:solidFill>
                <a:latin typeface="微軟正黑體" panose="020B0604030504040204" pitchFamily="34" charset="-120"/>
                <a:ea typeface="微軟正黑體" panose="020B0604030504040204" pitchFamily="34" charset="-120"/>
              </a:rPr>
              <a:t>，但其</a:t>
            </a:r>
            <a:r>
              <a:rPr lang="zh-Hant" altLang="en-US" sz="2400" b="1" dirty="0">
                <a:solidFill>
                  <a:schemeClr val="tx1"/>
                </a:solidFill>
                <a:latin typeface="微軟正黑體" panose="020B0604030504040204" pitchFamily="34" charset="-120"/>
                <a:ea typeface="微軟正黑體" panose="020B0604030504040204" pitchFamily="34" charset="-120"/>
              </a:rPr>
              <a:t>輻射</a:t>
            </a:r>
            <a:r>
              <a:rPr lang="zh-TW" altLang="en-US" sz="2400" b="1" dirty="0">
                <a:solidFill>
                  <a:schemeClr val="tx1"/>
                </a:solidFill>
                <a:latin typeface="微軟正黑體" panose="020B0604030504040204" pitchFamily="34" charset="-120"/>
                <a:ea typeface="微軟正黑體" panose="020B0604030504040204" pitchFamily="34" charset="-120"/>
              </a:rPr>
              <a:t>強度會隨時間增加而減弱</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半衰期</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sp>
        <p:nvSpPr>
          <p:cNvPr id="22" name="文字方塊 8"/>
          <p:cNvSpPr txBox="1">
            <a:spLocks noChangeArrowheads="1"/>
          </p:cNvSpPr>
          <p:nvPr/>
        </p:nvSpPr>
        <p:spPr bwMode="auto">
          <a:xfrm>
            <a:off x="2926272" y="6206867"/>
            <a:ext cx="164572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dirty="0" smtClean="0">
                <a:solidFill>
                  <a:schemeClr val="tx1"/>
                </a:solidFill>
              </a:rPr>
              <a:t>牙科型</a:t>
            </a:r>
            <a:r>
              <a:rPr lang="en-US" altLang="zh-TW" sz="1800" dirty="0" smtClean="0">
                <a:solidFill>
                  <a:schemeClr val="tx1"/>
                </a:solidFill>
              </a:rPr>
              <a:t>X</a:t>
            </a:r>
            <a:r>
              <a:rPr lang="zh-TW" altLang="en-US" sz="1800" dirty="0" smtClean="0">
                <a:solidFill>
                  <a:schemeClr val="tx1"/>
                </a:solidFill>
              </a:rPr>
              <a:t>光機</a:t>
            </a:r>
            <a:endParaRPr lang="zh-TW" altLang="en-US" sz="1800" dirty="0">
              <a:solidFill>
                <a:schemeClr val="tx1"/>
              </a:solidFill>
            </a:endParaRPr>
          </a:p>
        </p:txBody>
      </p:sp>
    </p:spTree>
    <p:extLst>
      <p:ext uri="{BB962C8B-B14F-4D97-AF65-F5344CB8AC3E}">
        <p14:creationId xmlns:p14="http://schemas.microsoft.com/office/powerpoint/2010/main" val="3600750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輻射曝露與</a:t>
            </a:r>
            <a:r>
              <a:rPr lang="zh-TW" altLang="en-US" dirty="0"/>
              <a:t>污</a:t>
            </a:r>
            <a:r>
              <a:rPr lang="zh-TW" altLang="en-US" dirty="0" smtClean="0"/>
              <a:t>染</a:t>
            </a:r>
            <a:endParaRPr lang="zh-TW" altLang="en-US" dirty="0"/>
          </a:p>
        </p:txBody>
      </p:sp>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52</a:t>
            </a:fld>
            <a:endParaRPr lang="en-US" altLang="zh-TW">
              <a:solidFill>
                <a:srgbClr val="000000"/>
              </a:solidFill>
            </a:endParaRPr>
          </a:p>
        </p:txBody>
      </p:sp>
      <p:sp>
        <p:nvSpPr>
          <p:cNvPr id="5" name="矩形 4">
            <a:extLst/>
          </p:cNvPr>
          <p:cNvSpPr/>
          <p:nvPr/>
        </p:nvSpPr>
        <p:spPr>
          <a:xfrm>
            <a:off x="992983" y="1487488"/>
            <a:ext cx="2750817" cy="523220"/>
          </a:xfrm>
          <a:prstGeom prst="rect">
            <a:avLst/>
          </a:prstGeom>
          <a:noFill/>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Hant" altLang="en-US" sz="28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曝露</a:t>
            </a:r>
            <a:r>
              <a:rPr lang="en-US" altLang="zh-Hant" sz="28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(exposure)</a:t>
            </a:r>
            <a:endParaRPr lang="zh-Hant" altLang="en-US" sz="2800" dirty="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6" name="矩形 5">
            <a:extLst/>
          </p:cNvPr>
          <p:cNvSpPr/>
          <p:nvPr/>
        </p:nvSpPr>
        <p:spPr>
          <a:xfrm>
            <a:off x="4891967" y="1458913"/>
            <a:ext cx="3692036" cy="523220"/>
          </a:xfrm>
          <a:prstGeom prst="rect">
            <a:avLst/>
          </a:prstGeom>
          <a:noFill/>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marL="742950" indent="-285750">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algn="ctr">
              <a:spcBef>
                <a:spcPct val="0"/>
              </a:spcBef>
              <a:buClrTx/>
              <a:buSzTx/>
              <a:buFontTx/>
              <a:buNone/>
            </a:pPr>
            <a:r>
              <a:rPr lang="zh-Hant" altLang="en-US" sz="2800" b="1" dirty="0">
                <a:solidFill>
                  <a:schemeClr val="tx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污染</a:t>
            </a:r>
            <a:r>
              <a:rPr lang="en-US" altLang="zh-Hant" sz="2800" b="1" dirty="0">
                <a:solidFill>
                  <a:schemeClr val="tx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(contamination)</a:t>
            </a:r>
            <a:endParaRPr lang="zh-Hant" altLang="en-US" sz="2800" dirty="0">
              <a:solidFill>
                <a:schemeClr val="tx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pic>
        <p:nvPicPr>
          <p:cNvPr id="8" name="圖片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523" y="2205038"/>
            <a:ext cx="1967334"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589" y="3194161"/>
            <a:ext cx="1476007" cy="318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348" y="2132013"/>
            <a:ext cx="200116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圖片 21">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104" y="3730946"/>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圖片 22">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3571" y="579687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4" name="曲線接點 73"/>
          <p:cNvCxnSpPr>
            <a:cxnSpLocks/>
          </p:cNvCxnSpPr>
          <p:nvPr/>
        </p:nvCxnSpPr>
        <p:spPr bwMode="auto">
          <a:xfrm flipV="1">
            <a:off x="5459001" y="5434938"/>
            <a:ext cx="436563" cy="34607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5" name="曲線接點 77"/>
          <p:cNvCxnSpPr>
            <a:cxnSpLocks/>
          </p:cNvCxnSpPr>
          <p:nvPr/>
        </p:nvCxnSpPr>
        <p:spPr bwMode="auto">
          <a:xfrm>
            <a:off x="5549489" y="5935001"/>
            <a:ext cx="423862" cy="93662"/>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6" name="曲線接點 79"/>
          <p:cNvCxnSpPr>
            <a:cxnSpLocks/>
          </p:cNvCxnSpPr>
          <p:nvPr/>
        </p:nvCxnSpPr>
        <p:spPr bwMode="auto">
          <a:xfrm rot="5400000">
            <a:off x="5147057" y="6250120"/>
            <a:ext cx="379413" cy="127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7" name="曲線接點 81"/>
          <p:cNvCxnSpPr>
            <a:cxnSpLocks/>
          </p:cNvCxnSpPr>
          <p:nvPr/>
        </p:nvCxnSpPr>
        <p:spPr bwMode="auto">
          <a:xfrm rot="10800000">
            <a:off x="4736689" y="5577813"/>
            <a:ext cx="457200" cy="23177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8" name="曲線接點 83"/>
          <p:cNvCxnSpPr>
            <a:cxnSpLocks/>
          </p:cNvCxnSpPr>
          <p:nvPr/>
        </p:nvCxnSpPr>
        <p:spPr bwMode="auto">
          <a:xfrm rot="10800000" flipV="1">
            <a:off x="4736689" y="5973101"/>
            <a:ext cx="515937" cy="18732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9" name="曲線接點 85"/>
          <p:cNvCxnSpPr>
            <a:cxnSpLocks/>
          </p:cNvCxnSpPr>
          <p:nvPr/>
        </p:nvCxnSpPr>
        <p:spPr bwMode="auto">
          <a:xfrm rot="16200000" flipV="1">
            <a:off x="5031170" y="5348420"/>
            <a:ext cx="509587" cy="18415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0" name="曲線接點 87"/>
          <p:cNvCxnSpPr>
            <a:cxnSpLocks/>
          </p:cNvCxnSpPr>
          <p:nvPr/>
        </p:nvCxnSpPr>
        <p:spPr bwMode="auto">
          <a:xfrm rot="5400000" flipH="1" flipV="1">
            <a:off x="5329079" y="3461544"/>
            <a:ext cx="233362" cy="15875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1" name="曲線接點 90"/>
          <p:cNvCxnSpPr>
            <a:cxnSpLocks/>
          </p:cNvCxnSpPr>
          <p:nvPr/>
        </p:nvCxnSpPr>
        <p:spPr bwMode="auto">
          <a:xfrm flipV="1">
            <a:off x="5463223" y="3657600"/>
            <a:ext cx="447675" cy="131763"/>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2" name="曲線接點 92"/>
          <p:cNvCxnSpPr>
            <a:cxnSpLocks/>
          </p:cNvCxnSpPr>
          <p:nvPr/>
        </p:nvCxnSpPr>
        <p:spPr bwMode="auto">
          <a:xfrm>
            <a:off x="5404485" y="3913188"/>
            <a:ext cx="422275" cy="25082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3" name="曲線接點 94"/>
          <p:cNvCxnSpPr>
            <a:cxnSpLocks/>
          </p:cNvCxnSpPr>
          <p:nvPr/>
        </p:nvCxnSpPr>
        <p:spPr bwMode="auto">
          <a:xfrm rot="5400000">
            <a:off x="5038566" y="4129882"/>
            <a:ext cx="384175" cy="68262"/>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4" name="曲線接點 98"/>
          <p:cNvCxnSpPr>
            <a:cxnSpLocks/>
          </p:cNvCxnSpPr>
          <p:nvPr/>
        </p:nvCxnSpPr>
        <p:spPr bwMode="auto">
          <a:xfrm rot="10800000" flipV="1">
            <a:off x="4777423" y="3841750"/>
            <a:ext cx="382587" cy="381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35" name="曲線接點 101"/>
          <p:cNvCxnSpPr>
            <a:cxnSpLocks/>
          </p:cNvCxnSpPr>
          <p:nvPr/>
        </p:nvCxnSpPr>
        <p:spPr bwMode="auto">
          <a:xfrm rot="16200000" flipV="1">
            <a:off x="4899660" y="3378201"/>
            <a:ext cx="422275" cy="1651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pic>
        <p:nvPicPr>
          <p:cNvPr id="36" name="圖片 1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1098" y="2909888"/>
            <a:ext cx="144621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直線圖說文字 2 108"/>
          <p:cNvSpPr>
            <a:spLocks/>
          </p:cNvSpPr>
          <p:nvPr/>
        </p:nvSpPr>
        <p:spPr bwMode="auto">
          <a:xfrm>
            <a:off x="7549198" y="2909888"/>
            <a:ext cx="1376362" cy="1416050"/>
          </a:xfrm>
          <a:prstGeom prst="borderCallout2">
            <a:avLst>
              <a:gd name="adj1" fmla="val 102704"/>
              <a:gd name="adj2" fmla="val 37884"/>
              <a:gd name="adj3" fmla="val 109898"/>
              <a:gd name="adj4" fmla="val -6074"/>
              <a:gd name="adj5" fmla="val 116500"/>
              <a:gd name="adj6" fmla="val -30296"/>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marL="742950" indent="-285750">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eaLnBrk="1" hangingPunct="1">
              <a:spcBef>
                <a:spcPct val="0"/>
              </a:spcBef>
              <a:buClrTx/>
              <a:buSzTx/>
              <a:buFontTx/>
              <a:buNone/>
            </a:pPr>
            <a:endParaRPr lang="zh-TW" altLang="en-US" sz="1800">
              <a:solidFill>
                <a:schemeClr val="tx1"/>
              </a:solidFill>
              <a:latin typeface="Arial" panose="020B0604020202020204" pitchFamily="34" charset="0"/>
              <a:ea typeface="新細明體" panose="02020500000000000000" pitchFamily="18" charset="-120"/>
            </a:endParaRPr>
          </a:p>
        </p:txBody>
      </p:sp>
      <p:pic>
        <p:nvPicPr>
          <p:cNvPr id="38" name="圖片 37">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4750" y="3496824"/>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9" name="曲線接點 111"/>
          <p:cNvCxnSpPr>
            <a:cxnSpLocks/>
          </p:cNvCxnSpPr>
          <p:nvPr/>
        </p:nvCxnSpPr>
        <p:spPr bwMode="auto">
          <a:xfrm rot="5400000" flipH="1" flipV="1">
            <a:off x="8477885" y="3227388"/>
            <a:ext cx="234950" cy="15875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0" name="曲線接點 112"/>
          <p:cNvCxnSpPr>
            <a:cxnSpLocks/>
          </p:cNvCxnSpPr>
          <p:nvPr/>
        </p:nvCxnSpPr>
        <p:spPr bwMode="auto">
          <a:xfrm flipV="1">
            <a:off x="8612823" y="3486150"/>
            <a:ext cx="296862" cy="68263"/>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1" name="曲線接點 113"/>
          <p:cNvCxnSpPr>
            <a:cxnSpLocks/>
          </p:cNvCxnSpPr>
          <p:nvPr/>
        </p:nvCxnSpPr>
        <p:spPr bwMode="auto">
          <a:xfrm>
            <a:off x="8554085" y="3679825"/>
            <a:ext cx="422275" cy="249238"/>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2" name="曲線接點 114"/>
          <p:cNvCxnSpPr>
            <a:cxnSpLocks/>
          </p:cNvCxnSpPr>
          <p:nvPr/>
        </p:nvCxnSpPr>
        <p:spPr bwMode="auto">
          <a:xfrm rot="5400000">
            <a:off x="8188166" y="3894932"/>
            <a:ext cx="384175" cy="68262"/>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3" name="曲線接點 115"/>
          <p:cNvCxnSpPr>
            <a:cxnSpLocks/>
          </p:cNvCxnSpPr>
          <p:nvPr/>
        </p:nvCxnSpPr>
        <p:spPr bwMode="auto">
          <a:xfrm rot="10800000" flipV="1">
            <a:off x="7927023" y="3606800"/>
            <a:ext cx="382587" cy="39688"/>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44" name="曲線接點 116"/>
          <p:cNvCxnSpPr>
            <a:cxnSpLocks/>
          </p:cNvCxnSpPr>
          <p:nvPr/>
        </p:nvCxnSpPr>
        <p:spPr bwMode="auto">
          <a:xfrm rot="16200000" flipV="1">
            <a:off x="8049260" y="3143251"/>
            <a:ext cx="422275" cy="1651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sp>
        <p:nvSpPr>
          <p:cNvPr id="45" name="矩形 44">
            <a:extLst/>
          </p:cNvPr>
          <p:cNvSpPr/>
          <p:nvPr/>
        </p:nvSpPr>
        <p:spPr>
          <a:xfrm>
            <a:off x="4551919" y="6212226"/>
            <a:ext cx="1620957" cy="523220"/>
          </a:xfrm>
          <a:prstGeom prst="rect">
            <a:avLst/>
          </a:prstGeom>
          <a:noFill/>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marL="742950" indent="-285750">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algn="ctr">
              <a:spcBef>
                <a:spcPct val="0"/>
              </a:spcBef>
              <a:buClrTx/>
              <a:buSzTx/>
              <a:buFontTx/>
              <a:buNone/>
            </a:pPr>
            <a:r>
              <a:rPr lang="zh-Hant" altLang="en-US" sz="2800" b="1" dirty="0">
                <a:solidFill>
                  <a:schemeClr val="tx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體外污染</a:t>
            </a:r>
            <a:endParaRPr lang="zh-Hant" altLang="en-US" sz="2800" dirty="0">
              <a:solidFill>
                <a:schemeClr val="tx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6" name="矩形 45">
            <a:extLst/>
          </p:cNvPr>
          <p:cNvSpPr/>
          <p:nvPr/>
        </p:nvSpPr>
        <p:spPr>
          <a:xfrm>
            <a:off x="6903101" y="6215676"/>
            <a:ext cx="1620957" cy="523220"/>
          </a:xfrm>
          <a:prstGeom prst="rect">
            <a:avLst/>
          </a:prstGeom>
          <a:noFill/>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FF"/>
                </a:solidFill>
                <a:latin typeface="Times New Roman" panose="02020603050405020304" pitchFamily="18" charset="0"/>
                <a:ea typeface="標楷體" panose="03000509000000000000" pitchFamily="65" charset="-120"/>
              </a:defRPr>
            </a:lvl1pPr>
            <a:lvl2pPr marL="742950" indent="-285750">
              <a:spcBef>
                <a:spcPct val="20000"/>
              </a:spcBef>
              <a:buClr>
                <a:srgbClr val="CC0000"/>
              </a:buClr>
              <a:buSzPct val="70000"/>
              <a:buFont typeface="Wingdings" panose="05000000000000000000" pitchFamily="2" charset="2"/>
              <a:buChar char="l"/>
              <a:defRPr kumimoji="1" sz="2100">
                <a:solidFill>
                  <a:srgbClr val="663300"/>
                </a:solidFill>
                <a:latin typeface="Times New Roman" panose="02020603050405020304" pitchFamily="18" charset="0"/>
                <a:ea typeface="標楷體" panose="03000509000000000000" pitchFamily="65"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SzPct val="60000"/>
              <a:buFont typeface="Wingdings" panose="05000000000000000000" pitchFamily="2" charset="2"/>
              <a:buChar char="l"/>
              <a:defRPr kumimoji="1">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3000509000000000000" pitchFamily="65" charset="-120"/>
              </a:defRPr>
            </a:lvl9pPr>
          </a:lstStyle>
          <a:p>
            <a:pPr algn="ctr">
              <a:spcBef>
                <a:spcPct val="0"/>
              </a:spcBef>
              <a:buClrTx/>
              <a:buSzTx/>
              <a:buFontTx/>
              <a:buNone/>
            </a:pPr>
            <a:r>
              <a:rPr lang="zh-Hant" altLang="en-US" sz="2800" b="1" dirty="0">
                <a:solidFill>
                  <a:schemeClr val="tx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體內污染</a:t>
            </a:r>
            <a:endParaRPr lang="zh-Hant" altLang="en-US" sz="2800" dirty="0">
              <a:solidFill>
                <a:schemeClr val="tx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7" name="矩形 46">
            <a:extLst/>
          </p:cNvPr>
          <p:cNvSpPr/>
          <p:nvPr/>
        </p:nvSpPr>
        <p:spPr>
          <a:xfrm>
            <a:off x="2519735" y="6212681"/>
            <a:ext cx="1620957" cy="523220"/>
          </a:xfrm>
          <a:prstGeom prst="rect">
            <a:avLst/>
          </a:prstGeom>
          <a:noFill/>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Hant" altLang="en-US" sz="28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體外曝露</a:t>
            </a:r>
            <a:endParaRPr lang="zh-Hant" altLang="en-US" sz="2800" dirty="0">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grpSp>
        <p:nvGrpSpPr>
          <p:cNvPr id="70" name="群組 69"/>
          <p:cNvGrpSpPr/>
          <p:nvPr/>
        </p:nvGrpSpPr>
        <p:grpSpPr>
          <a:xfrm>
            <a:off x="200025" y="3858515"/>
            <a:ext cx="2663190" cy="2746374"/>
            <a:chOff x="-148590" y="3525838"/>
            <a:chExt cx="3259138" cy="3384550"/>
          </a:xfrm>
        </p:grpSpPr>
        <p:pic>
          <p:nvPicPr>
            <p:cNvPr id="7" name="圖片 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777" y="4344988"/>
              <a:ext cx="266858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曲線接點 38"/>
            <p:cNvCxnSpPr>
              <a:cxnSpLocks noChangeShapeType="1"/>
            </p:cNvCxnSpPr>
            <p:nvPr/>
          </p:nvCxnSpPr>
          <p:spPr bwMode="auto">
            <a:xfrm rot="5400000" flipH="1" flipV="1">
              <a:off x="1756411" y="4273550"/>
              <a:ext cx="1223962" cy="1004887"/>
            </a:xfrm>
            <a:prstGeom prst="curvedConnector3">
              <a:avLst>
                <a:gd name="adj1" fmla="val 40259"/>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2" name="曲線接點 42"/>
            <p:cNvCxnSpPr>
              <a:cxnSpLocks/>
            </p:cNvCxnSpPr>
            <p:nvPr/>
          </p:nvCxnSpPr>
          <p:spPr bwMode="auto">
            <a:xfrm rot="5400000" flipH="1" flipV="1">
              <a:off x="1197611" y="3890962"/>
              <a:ext cx="1573212" cy="842963"/>
            </a:xfrm>
            <a:prstGeom prst="curvedConnector3">
              <a:avLst>
                <a:gd name="adj1" fmla="val 55898"/>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3" name="曲線接點 47"/>
            <p:cNvCxnSpPr>
              <a:cxnSpLocks/>
            </p:cNvCxnSpPr>
            <p:nvPr/>
          </p:nvCxnSpPr>
          <p:spPr bwMode="auto">
            <a:xfrm rot="5400000" flipH="1" flipV="1">
              <a:off x="643573" y="4346575"/>
              <a:ext cx="1225550" cy="30162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4" name="曲線接點 51"/>
            <p:cNvCxnSpPr>
              <a:cxnSpLocks/>
            </p:cNvCxnSpPr>
            <p:nvPr/>
          </p:nvCxnSpPr>
          <p:spPr bwMode="auto">
            <a:xfrm rot="16200000" flipV="1">
              <a:off x="37941" y="4310857"/>
              <a:ext cx="941387" cy="6477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5" name="曲線接點 54"/>
            <p:cNvCxnSpPr>
              <a:cxnSpLocks/>
            </p:cNvCxnSpPr>
            <p:nvPr/>
          </p:nvCxnSpPr>
          <p:spPr bwMode="auto">
            <a:xfrm rot="10800000" flipV="1">
              <a:off x="-148590" y="5795963"/>
              <a:ext cx="895350" cy="13017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6" name="曲線接點 56"/>
            <p:cNvCxnSpPr>
              <a:cxnSpLocks/>
            </p:cNvCxnSpPr>
            <p:nvPr/>
          </p:nvCxnSpPr>
          <p:spPr bwMode="auto">
            <a:xfrm flipV="1">
              <a:off x="1935798" y="5175250"/>
              <a:ext cx="993775" cy="500063"/>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7" name="曲線接點 58"/>
            <p:cNvCxnSpPr>
              <a:cxnSpLocks/>
            </p:cNvCxnSpPr>
            <p:nvPr/>
          </p:nvCxnSpPr>
          <p:spPr bwMode="auto">
            <a:xfrm flipV="1">
              <a:off x="1985010" y="5857875"/>
              <a:ext cx="1125538" cy="22225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8" name="曲線接點 60"/>
            <p:cNvCxnSpPr>
              <a:cxnSpLocks/>
            </p:cNvCxnSpPr>
            <p:nvPr/>
          </p:nvCxnSpPr>
          <p:spPr bwMode="auto">
            <a:xfrm rot="10800000" flipV="1">
              <a:off x="92710" y="6186488"/>
              <a:ext cx="917575" cy="414337"/>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19" name="曲線接點 64"/>
            <p:cNvCxnSpPr>
              <a:cxnSpLocks/>
            </p:cNvCxnSpPr>
            <p:nvPr/>
          </p:nvCxnSpPr>
          <p:spPr bwMode="auto">
            <a:xfrm>
              <a:off x="1889760" y="6288088"/>
              <a:ext cx="568325" cy="25082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0" name="曲線接點 66"/>
            <p:cNvCxnSpPr>
              <a:cxnSpLocks/>
            </p:cNvCxnSpPr>
            <p:nvPr/>
          </p:nvCxnSpPr>
          <p:spPr bwMode="auto">
            <a:xfrm>
              <a:off x="1511935" y="6451600"/>
              <a:ext cx="347663" cy="330200"/>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cxnSp>
          <p:nvCxnSpPr>
            <p:cNvPr id="21" name="曲線接點 67"/>
            <p:cNvCxnSpPr>
              <a:cxnSpLocks/>
            </p:cNvCxnSpPr>
            <p:nvPr/>
          </p:nvCxnSpPr>
          <p:spPr bwMode="auto">
            <a:xfrm rot="5400000">
              <a:off x="866617" y="6463506"/>
              <a:ext cx="417512" cy="219075"/>
            </a:xfrm>
            <a:prstGeom prst="curvedConnector3">
              <a:avLst>
                <a:gd name="adj1" fmla="val 50000"/>
              </a:avLst>
            </a:prstGeom>
            <a:noFill/>
            <a:ln w="38100" algn="ctr">
              <a:solidFill>
                <a:srgbClr val="C00000"/>
              </a:solidFill>
              <a:round/>
              <a:headEnd type="none" w="lg" len="lg"/>
              <a:tailEnd type="arrow" w="med" len="med"/>
            </a:ln>
            <a:extLst>
              <a:ext uri="{909E8E84-426E-40DD-AFC4-6F175D3DCCD1}">
                <a14:hiddenFill xmlns:a14="http://schemas.microsoft.com/office/drawing/2010/main">
                  <a:noFill/>
                </a14:hiddenFill>
              </a:ext>
            </a:extLst>
          </p:spPr>
        </p:cxnSp>
        <p:sp>
          <p:nvSpPr>
            <p:cNvPr id="48" name="矩形 1"/>
            <p:cNvSpPr>
              <a:spLocks noChangeArrowheads="1"/>
            </p:cNvSpPr>
            <p:nvPr/>
          </p:nvSpPr>
          <p:spPr bwMode="auto">
            <a:xfrm>
              <a:off x="1083310" y="5648325"/>
              <a:ext cx="757238" cy="674688"/>
            </a:xfrm>
            <a:prstGeom prst="rect">
              <a:avLst/>
            </a:prstGeom>
            <a:solidFill>
              <a:srgbClr val="CB7451"/>
            </a:solidFill>
            <a:ln>
              <a:noFill/>
            </a:ln>
            <a:extLst>
              <a:ext uri="{91240B29-F687-4F45-9708-019B960494DF}">
                <a14:hiddenLine xmlns:a14="http://schemas.microsoft.com/office/drawing/2010/main" w="127000" cmpd="tri" algn="ctr">
                  <a:solidFill>
                    <a:srgbClr val="000000"/>
                  </a:solidFill>
                  <a:round/>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pic>
          <p:nvPicPr>
            <p:cNvPr id="49" name="圖片 48">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1641" y="562768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圖片 49">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6910" y="5607049"/>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圖片 50">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173" y="558259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圖片 51">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423" y="5557060"/>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3" name="圖片 52">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585" y="5884223"/>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圖片 53">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428" y="5865860"/>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5" name="圖片 54">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172" y="5828659"/>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6" name="圖片 55">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739" y="581813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7" name="圖片 56">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780" y="6167117"/>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8" name="圖片 57">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6035" y="6109377"/>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9" name="圖片 58">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2563" y="6079805"/>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0" name="圖片 59">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7222" y="604252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61" name="圖片 60">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435" y="2409825"/>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2" name="圖片 61">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849" y="3252467"/>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3" name="圖片 62">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100" y="4824566"/>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4" name="圖片 63">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6359" y="4892036"/>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5" name="圖片 64">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822" y="5631418"/>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6" name="圖片 65">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0938" y="2493962"/>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7" name="圖片 66">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336" y="5694300"/>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8" name="圖片 67">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0442" y="5099050"/>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9" name="圖片 68">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423" y="2777805"/>
            <a:ext cx="227787" cy="2133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417234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標題 1"/>
          <p:cNvSpPr>
            <a:spLocks noGrp="1"/>
          </p:cNvSpPr>
          <p:nvPr>
            <p:ph type="title"/>
          </p:nvPr>
        </p:nvSpPr>
        <p:spPr/>
        <p:txBody>
          <a:bodyPr/>
          <a:lstStyle/>
          <a:p>
            <a:r>
              <a:rPr lang="zh-TW" altLang="en-US"/>
              <a:t>因此</a:t>
            </a:r>
            <a:r>
              <a:rPr lang="is-IS" altLang="zh-TW"/>
              <a:t>…..</a:t>
            </a:r>
            <a:endParaRPr lang="zh-TW" altLang="en-US"/>
          </a:p>
        </p:txBody>
      </p:sp>
      <p:sp>
        <p:nvSpPr>
          <p:cNvPr id="101379" name="內容版面配置區 2"/>
          <p:cNvSpPr>
            <a:spLocks noGrp="1"/>
          </p:cNvSpPr>
          <p:nvPr>
            <p:ph idx="1"/>
          </p:nvPr>
        </p:nvSpPr>
        <p:spPr>
          <a:xfrm>
            <a:off x="457200" y="1600200"/>
            <a:ext cx="2971800" cy="4525963"/>
          </a:xfrm>
        </p:spPr>
        <p:txBody>
          <a:bodyPr/>
          <a:lstStyle/>
          <a:p>
            <a:r>
              <a:rPr lang="en-US" altLang="zh-TW"/>
              <a:t>X</a:t>
            </a:r>
            <a:r>
              <a:rPr lang="zh-TW" altLang="en-US"/>
              <a:t>光機只要沒有通電、打開開關，是不會有</a:t>
            </a:r>
            <a:r>
              <a:rPr lang="en-US" altLang="zh-TW"/>
              <a:t>X</a:t>
            </a:r>
            <a:r>
              <a:rPr lang="zh-TW" altLang="en-US"/>
              <a:t>光產生。</a:t>
            </a:r>
            <a:endParaRPr lang="en-US" altLang="zh-TW"/>
          </a:p>
        </p:txBody>
      </p:sp>
      <p:pic>
        <p:nvPicPr>
          <p:cNvPr id="5" name="Picture 5" descr="火機"/>
          <p:cNvPicPr>
            <a:picLocks noChangeAspect="1" noChangeArrowheads="1"/>
          </p:cNvPicPr>
          <p:nvPr/>
        </p:nvPicPr>
        <p:blipFill>
          <a:blip r:embed="rId3"/>
          <a:srcRect/>
          <a:stretch>
            <a:fillRect/>
          </a:stretch>
        </p:blipFill>
        <p:spPr bwMode="auto">
          <a:xfrm>
            <a:off x="3667125" y="1574800"/>
            <a:ext cx="4867275" cy="76104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文字方塊 6"/>
          <p:cNvSpPr txBox="1">
            <a:spLocks noChangeArrowheads="1"/>
          </p:cNvSpPr>
          <p:nvPr/>
        </p:nvSpPr>
        <p:spPr bwMode="auto">
          <a:xfrm>
            <a:off x="152400" y="6344363"/>
            <a:ext cx="10580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dirty="0">
                <a:solidFill>
                  <a:schemeClr val="tx1"/>
                </a:solidFill>
              </a:rPr>
              <a:t>圖片來源：自由時報 </a:t>
            </a:r>
            <a:r>
              <a:rPr lang="en-US" altLang="zh-TW" sz="1000" dirty="0">
                <a:solidFill>
                  <a:schemeClr val="tx1"/>
                </a:solidFill>
              </a:rPr>
              <a:t>(2011.11.28)</a:t>
            </a:r>
          </a:p>
        </p:txBody>
      </p:sp>
      <p:sp>
        <p:nvSpPr>
          <p:cNvPr id="8" name="八角星形 6"/>
          <p:cNvSpPr>
            <a:spLocks noChangeArrowheads="1"/>
          </p:cNvSpPr>
          <p:nvPr/>
        </p:nvSpPr>
        <p:spPr bwMode="auto">
          <a:xfrm>
            <a:off x="-142875" y="3543300"/>
            <a:ext cx="3810000" cy="1928813"/>
          </a:xfrm>
          <a:prstGeom prst="star8">
            <a:avLst>
              <a:gd name="adj" fmla="val 37500"/>
            </a:avLst>
          </a:prstGeom>
          <a:solidFill>
            <a:srgbClr val="FFF0C1"/>
          </a:solidFill>
          <a:ln w="9525">
            <a:solidFill>
              <a:srgbClr val="B6DCDF"/>
            </a:solidFill>
            <a:miter lim="800000"/>
            <a:headEnd/>
            <a:tailEnd/>
          </a:ln>
          <a:effectLst>
            <a:outerShdw blurRad="40000" dist="23000" dir="5400000" rotWithShape="0">
              <a:srgbClr val="808080">
                <a:alpha val="34998"/>
              </a:srgbClr>
            </a:outerShdw>
          </a:effectLst>
        </p:spPr>
        <p:txBody>
          <a:bodyPr anchor="ctr"/>
          <a:lstStyle>
            <a:lvl1pPr>
              <a:spcBef>
                <a:spcPct val="20000"/>
              </a:spcBef>
              <a:buClr>
                <a:srgbClr val="CC0000"/>
              </a:buClr>
              <a:buSzPct val="70000"/>
              <a:buFont typeface="Wingdings" pitchFamily="2" charset="2"/>
              <a:buChar char="p"/>
              <a:defRPr kumimoji="1" sz="2400">
                <a:solidFill>
                  <a:srgbClr val="000066"/>
                </a:solidFill>
                <a:latin typeface="微軟正黑體" pitchFamily="34" charset="-120"/>
                <a:ea typeface="微軟正黑體" pitchFamily="34" charset="-120"/>
                <a:cs typeface="新細明體" pitchFamily="18" charset="-120"/>
              </a:defRPr>
            </a:lvl1pPr>
            <a:lvl2pPr marL="742950" indent="-285750">
              <a:spcBef>
                <a:spcPct val="20000"/>
              </a:spcBef>
              <a:buClr>
                <a:srgbClr val="CC0000"/>
              </a:buClr>
              <a:buSzPct val="70000"/>
              <a:buFont typeface="Wingdings" pitchFamily="2" charset="2"/>
              <a:buChar char="l"/>
              <a:defRPr kumimoji="1" sz="2000">
                <a:solidFill>
                  <a:srgbClr val="663300"/>
                </a:solidFill>
                <a:latin typeface="微軟正黑體" pitchFamily="34" charset="-120"/>
                <a:ea typeface="微軟正黑體" pitchFamily="34" charset="-120"/>
                <a:cs typeface="新細明體" pitchFamily="18"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cs typeface="新細明體" pitchFamily="18" charset="-120"/>
              </a:defRPr>
            </a:lvl3pPr>
            <a:lvl4pPr marL="1600200" indent="-228600">
              <a:spcBef>
                <a:spcPct val="20000"/>
              </a:spcBef>
              <a:buClr>
                <a:schemeClr val="accent2"/>
              </a:buClr>
              <a:buSzPct val="60000"/>
              <a:buFont typeface="Wingdings" pitchFamily="2" charset="2"/>
              <a:buChar char="l"/>
              <a:defRPr kumimoji="1" sz="2000">
                <a:solidFill>
                  <a:schemeClr val="tx1"/>
                </a:solidFill>
                <a:latin typeface="微軟正黑體" pitchFamily="34" charset="-120"/>
                <a:ea typeface="微軟正黑體" pitchFamily="34" charset="-120"/>
                <a:cs typeface="新細明體" pitchFamily="18" charset="-120"/>
              </a:defRPr>
            </a:lvl4pPr>
            <a:lvl5pPr marL="2057400" indent="-228600">
              <a:spcBef>
                <a:spcPct val="20000"/>
              </a:spcBef>
              <a:buChar char="»"/>
              <a:defRPr kumimoji="1" sz="2000">
                <a:solidFill>
                  <a:schemeClr val="tx1"/>
                </a:solidFill>
                <a:latin typeface="微軟正黑體" pitchFamily="34" charset="-120"/>
                <a:ea typeface="微軟正黑體" pitchFamily="34" charset="-120"/>
                <a:cs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9pPr>
          </a:lstStyle>
          <a:p>
            <a:pPr algn="ctr">
              <a:spcBef>
                <a:spcPct val="0"/>
              </a:spcBef>
              <a:buClrTx/>
              <a:buSzTx/>
              <a:buFontTx/>
              <a:buNone/>
              <a:defRPr/>
            </a:pPr>
            <a:r>
              <a:rPr lang="en-US" altLang="zh-TW" b="1">
                <a:solidFill>
                  <a:srgbClr val="C00000"/>
                </a:solidFill>
              </a:rPr>
              <a:t>X</a:t>
            </a:r>
            <a:r>
              <a:rPr lang="zh-TW" altLang="en-US" b="1">
                <a:solidFill>
                  <a:srgbClr val="C00000"/>
                </a:solidFill>
              </a:rPr>
              <a:t>光機不啟動就沒有輻射</a:t>
            </a:r>
            <a:endParaRPr lang="en-US" altLang="zh-TW" b="1">
              <a:solidFill>
                <a:srgbClr val="C00000"/>
              </a:solidFill>
            </a:endParaRPr>
          </a:p>
        </p:txBody>
      </p:sp>
      <p:sp>
        <p:nvSpPr>
          <p:cNvPr id="2" name="投影片編號版面配置區 1">
            <a:extLst>
              <a:ext uri="{FF2B5EF4-FFF2-40B4-BE49-F238E27FC236}">
                <a16:creationId xmlns:a16="http://schemas.microsoft.com/office/drawing/2014/main" id="{65E9D4A9-D497-9849-8722-E6ED2FA1440D}"/>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53</a:t>
            </a:fld>
            <a:endParaRPr lang="en-US" altLang="zh-TW">
              <a:solidFill>
                <a:srgbClr val="000000"/>
              </a:solidFill>
            </a:endParaRPr>
          </a:p>
        </p:txBody>
      </p:sp>
    </p:spTree>
    <p:extLst>
      <p:ext uri="{BB962C8B-B14F-4D97-AF65-F5344CB8AC3E}">
        <p14:creationId xmlns:p14="http://schemas.microsoft.com/office/powerpoint/2010/main" val="34997885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標題 1"/>
          <p:cNvSpPr>
            <a:spLocks noGrp="1"/>
          </p:cNvSpPr>
          <p:nvPr>
            <p:ph type="title"/>
          </p:nvPr>
        </p:nvSpPr>
        <p:spPr/>
        <p:txBody>
          <a:bodyPr/>
          <a:lstStyle/>
          <a:p>
            <a:r>
              <a:rPr lang="zh-TW" altLang="en-US"/>
              <a:t>也因此</a:t>
            </a:r>
            <a:r>
              <a:rPr lang="is-IS" altLang="zh-TW"/>
              <a:t>…..</a:t>
            </a:r>
            <a:endParaRPr lang="zh-TW" altLang="en-US"/>
          </a:p>
        </p:txBody>
      </p:sp>
      <p:sp>
        <p:nvSpPr>
          <p:cNvPr id="103427" name="內容版面配置區 2"/>
          <p:cNvSpPr>
            <a:spLocks noGrp="1"/>
          </p:cNvSpPr>
          <p:nvPr>
            <p:ph idx="1"/>
          </p:nvPr>
        </p:nvSpPr>
        <p:spPr>
          <a:xfrm>
            <a:off x="304800" y="1438275"/>
            <a:ext cx="8532812" cy="4352925"/>
          </a:xfrm>
        </p:spPr>
        <p:txBody>
          <a:bodyPr/>
          <a:lstStyle/>
          <a:p>
            <a:r>
              <a:rPr lang="en-US" altLang="zh-TW" dirty="0"/>
              <a:t>X</a:t>
            </a:r>
            <a:r>
              <a:rPr lang="zh-TW" altLang="en-US" dirty="0"/>
              <a:t>光機照射的物品、人體，是由體外進行照射，照射完畢並不會有</a:t>
            </a:r>
            <a:r>
              <a:rPr lang="en-US" altLang="zh-TW" dirty="0"/>
              <a:t>X</a:t>
            </a:r>
            <a:r>
              <a:rPr lang="zh-TW" altLang="en-US" dirty="0"/>
              <a:t>光殘留，也不會有輻射污染。</a:t>
            </a:r>
            <a:endParaRPr lang="en-US" altLang="zh-TW" dirty="0"/>
          </a:p>
        </p:txBody>
      </p:sp>
      <p:pic>
        <p:nvPicPr>
          <p:cNvPr id="103429"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7315200"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八角星形 6"/>
          <p:cNvSpPr>
            <a:spLocks noChangeArrowheads="1"/>
          </p:cNvSpPr>
          <p:nvPr/>
        </p:nvSpPr>
        <p:spPr bwMode="auto">
          <a:xfrm>
            <a:off x="0" y="2895600"/>
            <a:ext cx="3325813" cy="2449513"/>
          </a:xfrm>
          <a:prstGeom prst="star8">
            <a:avLst>
              <a:gd name="adj" fmla="val 37500"/>
            </a:avLst>
          </a:prstGeom>
          <a:solidFill>
            <a:srgbClr val="FFF0C1"/>
          </a:solidFill>
          <a:ln w="9525">
            <a:solidFill>
              <a:srgbClr val="B6DCDF"/>
            </a:solidFill>
            <a:miter lim="800000"/>
            <a:headEnd/>
            <a:tailEnd/>
          </a:ln>
          <a:effectLst>
            <a:outerShdw blurRad="40000" dist="23000" dir="5400000" rotWithShape="0">
              <a:srgbClr val="808080">
                <a:alpha val="34998"/>
              </a:srgbClr>
            </a:outerShdw>
          </a:effectLst>
        </p:spPr>
        <p:txBody>
          <a:bodyPr anchor="ctr"/>
          <a:lstStyle>
            <a:lvl1pPr>
              <a:spcBef>
                <a:spcPct val="20000"/>
              </a:spcBef>
              <a:buClr>
                <a:srgbClr val="CC0000"/>
              </a:buClr>
              <a:buSzPct val="70000"/>
              <a:buFont typeface="Wingdings" pitchFamily="2" charset="2"/>
              <a:buChar char="p"/>
              <a:defRPr kumimoji="1" sz="2400">
                <a:solidFill>
                  <a:srgbClr val="000066"/>
                </a:solidFill>
                <a:latin typeface="微軟正黑體" pitchFamily="34" charset="-120"/>
                <a:ea typeface="微軟正黑體" pitchFamily="34" charset="-120"/>
                <a:cs typeface="新細明體" pitchFamily="18" charset="-120"/>
              </a:defRPr>
            </a:lvl1pPr>
            <a:lvl2pPr marL="742950" indent="-285750">
              <a:spcBef>
                <a:spcPct val="20000"/>
              </a:spcBef>
              <a:buClr>
                <a:srgbClr val="CC0000"/>
              </a:buClr>
              <a:buSzPct val="70000"/>
              <a:buFont typeface="Wingdings" pitchFamily="2" charset="2"/>
              <a:buChar char="l"/>
              <a:defRPr kumimoji="1" sz="2000">
                <a:solidFill>
                  <a:srgbClr val="663300"/>
                </a:solidFill>
                <a:latin typeface="微軟正黑體" pitchFamily="34" charset="-120"/>
                <a:ea typeface="微軟正黑體" pitchFamily="34" charset="-120"/>
                <a:cs typeface="新細明體" pitchFamily="18"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cs typeface="新細明體" pitchFamily="18" charset="-120"/>
              </a:defRPr>
            </a:lvl3pPr>
            <a:lvl4pPr marL="1600200" indent="-228600">
              <a:spcBef>
                <a:spcPct val="20000"/>
              </a:spcBef>
              <a:buClr>
                <a:schemeClr val="accent2"/>
              </a:buClr>
              <a:buSzPct val="60000"/>
              <a:buFont typeface="Wingdings" pitchFamily="2" charset="2"/>
              <a:buChar char="l"/>
              <a:defRPr kumimoji="1" sz="2000">
                <a:solidFill>
                  <a:schemeClr val="tx1"/>
                </a:solidFill>
                <a:latin typeface="微軟正黑體" pitchFamily="34" charset="-120"/>
                <a:ea typeface="微軟正黑體" pitchFamily="34" charset="-120"/>
                <a:cs typeface="新細明體" pitchFamily="18" charset="-120"/>
              </a:defRPr>
            </a:lvl4pPr>
            <a:lvl5pPr marL="2057400" indent="-228600">
              <a:spcBef>
                <a:spcPct val="20000"/>
              </a:spcBef>
              <a:buChar char="»"/>
              <a:defRPr kumimoji="1" sz="2000">
                <a:solidFill>
                  <a:schemeClr val="tx1"/>
                </a:solidFill>
                <a:latin typeface="微軟正黑體" pitchFamily="34" charset="-120"/>
                <a:ea typeface="微軟正黑體" pitchFamily="34" charset="-120"/>
                <a:cs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9pPr>
          </a:lstStyle>
          <a:p>
            <a:pPr algn="ctr">
              <a:spcBef>
                <a:spcPct val="0"/>
              </a:spcBef>
              <a:buClrTx/>
              <a:buSzTx/>
              <a:buFontTx/>
              <a:buNone/>
              <a:defRPr/>
            </a:pPr>
            <a:r>
              <a:rPr lang="zh-TW" altLang="en-US" b="1" dirty="0">
                <a:solidFill>
                  <a:srgbClr val="FF0000"/>
                </a:solidFill>
                <a:latin typeface="Arial" pitchFamily="34" charset="0"/>
              </a:rPr>
              <a:t>照射</a:t>
            </a:r>
            <a:r>
              <a:rPr lang="en-US" altLang="zh-TW" b="1" dirty="0">
                <a:solidFill>
                  <a:srgbClr val="FF0000"/>
                </a:solidFill>
                <a:latin typeface="Arial" pitchFamily="34" charset="0"/>
              </a:rPr>
              <a:t>X</a:t>
            </a:r>
            <a:r>
              <a:rPr lang="zh-TW" altLang="en-US" b="1" dirty="0">
                <a:solidFill>
                  <a:srgbClr val="FF0000"/>
                </a:solidFill>
                <a:latin typeface="Arial" pitchFamily="34" charset="0"/>
              </a:rPr>
              <a:t>光</a:t>
            </a:r>
            <a:r>
              <a:rPr lang="zh-TW" altLang="en-US" b="1" dirty="0" smtClean="0">
                <a:solidFill>
                  <a:srgbClr val="FF0000"/>
                </a:solidFill>
                <a:latin typeface="Arial" pitchFamily="34" charset="0"/>
              </a:rPr>
              <a:t>屬於  體</a:t>
            </a:r>
            <a:r>
              <a:rPr lang="zh-TW" altLang="en-US" b="1" dirty="0">
                <a:solidFill>
                  <a:srgbClr val="FF0000"/>
                </a:solidFill>
                <a:latin typeface="Arial" pitchFamily="34" charset="0"/>
              </a:rPr>
              <a:t>外曝露</a:t>
            </a:r>
            <a:endParaRPr lang="en-US" altLang="zh-TW" b="1" dirty="0">
              <a:solidFill>
                <a:srgbClr val="FF0000"/>
              </a:solidFill>
              <a:latin typeface="Arial" pitchFamily="34" charset="0"/>
            </a:endParaRPr>
          </a:p>
          <a:p>
            <a:pPr algn="ctr">
              <a:spcBef>
                <a:spcPct val="0"/>
              </a:spcBef>
              <a:buClrTx/>
              <a:buSzTx/>
              <a:buFontTx/>
              <a:buNone/>
              <a:defRPr/>
            </a:pPr>
            <a:r>
              <a:rPr lang="en-US" altLang="zh-TW" b="1" dirty="0">
                <a:solidFill>
                  <a:srgbClr val="FF0000"/>
                </a:solidFill>
                <a:latin typeface="Arial" pitchFamily="34" charset="0"/>
              </a:rPr>
              <a:t>(</a:t>
            </a:r>
            <a:r>
              <a:rPr lang="zh-TW" altLang="en-US" b="1" dirty="0">
                <a:solidFill>
                  <a:srgbClr val="FF0000"/>
                </a:solidFill>
                <a:latin typeface="Arial" pitchFamily="34" charset="0"/>
              </a:rPr>
              <a:t>沒有污染問題</a:t>
            </a:r>
            <a:r>
              <a:rPr lang="en-US" altLang="zh-TW" b="1" dirty="0">
                <a:solidFill>
                  <a:srgbClr val="FF0000"/>
                </a:solidFill>
                <a:latin typeface="Arial" pitchFamily="34" charset="0"/>
              </a:rPr>
              <a:t>)</a:t>
            </a:r>
          </a:p>
          <a:p>
            <a:pPr algn="ctr">
              <a:spcBef>
                <a:spcPct val="0"/>
              </a:spcBef>
              <a:buClrTx/>
              <a:buSzTx/>
              <a:buFontTx/>
              <a:buNone/>
              <a:defRPr/>
            </a:pPr>
            <a:r>
              <a:rPr lang="en-US" altLang="zh-TW" b="1" dirty="0">
                <a:solidFill>
                  <a:srgbClr val="FF0000"/>
                </a:solidFill>
                <a:latin typeface="Arial" pitchFamily="34" charset="0"/>
              </a:rPr>
              <a:t>(</a:t>
            </a:r>
            <a:r>
              <a:rPr lang="zh-TW" altLang="en-US" b="1" dirty="0">
                <a:solidFill>
                  <a:srgbClr val="FF0000"/>
                </a:solidFill>
                <a:latin typeface="Arial" pitchFamily="34" charset="0"/>
              </a:rPr>
              <a:t>不會殘留</a:t>
            </a:r>
            <a:r>
              <a:rPr lang="en-US" altLang="zh-TW" b="1" dirty="0">
                <a:solidFill>
                  <a:srgbClr val="FF0000"/>
                </a:solidFill>
                <a:latin typeface="Arial" pitchFamily="34" charset="0"/>
              </a:rPr>
              <a:t>)</a:t>
            </a:r>
          </a:p>
        </p:txBody>
      </p:sp>
      <p:sp>
        <p:nvSpPr>
          <p:cNvPr id="103431" name="文字方塊 6"/>
          <p:cNvSpPr txBox="1">
            <a:spLocks noChangeArrowheads="1"/>
          </p:cNvSpPr>
          <p:nvPr/>
        </p:nvSpPr>
        <p:spPr bwMode="auto">
          <a:xfrm>
            <a:off x="849312" y="6490156"/>
            <a:ext cx="105806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800" dirty="0">
                <a:solidFill>
                  <a:schemeClr val="tx1"/>
                </a:solidFill>
              </a:rPr>
              <a:t>圖片來源：</a:t>
            </a:r>
            <a:r>
              <a:rPr lang="en-US" altLang="zh-TW" sz="800" dirty="0">
                <a:solidFill>
                  <a:schemeClr val="tx1"/>
                </a:solidFill>
              </a:rPr>
              <a:t>TVBS</a:t>
            </a:r>
            <a:r>
              <a:rPr lang="zh-TW" altLang="en-US" sz="800" dirty="0">
                <a:solidFill>
                  <a:schemeClr val="tx1"/>
                </a:solidFill>
              </a:rPr>
              <a:t>新聞</a:t>
            </a:r>
            <a:r>
              <a:rPr lang="en-US" altLang="zh-TW" sz="800" dirty="0">
                <a:solidFill>
                  <a:schemeClr val="tx1"/>
                </a:solidFill>
              </a:rPr>
              <a:t>(2015.09.07)</a:t>
            </a:r>
          </a:p>
        </p:txBody>
      </p:sp>
      <p:sp>
        <p:nvSpPr>
          <p:cNvPr id="2" name="投影片編號版面配置區 1">
            <a:extLst>
              <a:ext uri="{FF2B5EF4-FFF2-40B4-BE49-F238E27FC236}">
                <a16:creationId xmlns:a16="http://schemas.microsoft.com/office/drawing/2014/main" id="{EBBEA10C-291F-9349-8C5E-55D0651C76BE}"/>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54</a:t>
            </a:fld>
            <a:endParaRPr lang="en-US" altLang="zh-TW" dirty="0">
              <a:solidFill>
                <a:srgbClr val="000000"/>
              </a:solidFill>
            </a:endParaRPr>
          </a:p>
        </p:txBody>
      </p:sp>
    </p:spTree>
    <p:extLst>
      <p:ext uri="{BB962C8B-B14F-4D97-AF65-F5344CB8AC3E}">
        <p14:creationId xmlns:p14="http://schemas.microsoft.com/office/powerpoint/2010/main" val="31735816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標題 1"/>
          <p:cNvSpPr>
            <a:spLocks noGrp="1"/>
          </p:cNvSpPr>
          <p:nvPr>
            <p:ph type="title"/>
          </p:nvPr>
        </p:nvSpPr>
        <p:spPr/>
        <p:txBody>
          <a:bodyPr/>
          <a:lstStyle/>
          <a:p>
            <a:r>
              <a:rPr lang="zh-TW" altLang="en-US"/>
              <a:t>輻射有什麼物理上的的特性嗎？</a:t>
            </a:r>
          </a:p>
        </p:txBody>
      </p:sp>
      <p:sp>
        <p:nvSpPr>
          <p:cNvPr id="105475" name="內容版面配置區 31"/>
          <p:cNvSpPr>
            <a:spLocks noGrp="1"/>
          </p:cNvSpPr>
          <p:nvPr>
            <p:ph idx="1"/>
          </p:nvPr>
        </p:nvSpPr>
        <p:spPr>
          <a:xfrm>
            <a:off x="457200" y="1600200"/>
            <a:ext cx="4414838" cy="4525963"/>
          </a:xfrm>
        </p:spPr>
        <p:txBody>
          <a:bodyPr/>
          <a:lstStyle/>
          <a:p>
            <a:r>
              <a:rPr lang="zh-TW" altLang="en-US"/>
              <a:t>可以時間、距離、屏蔽此</a:t>
            </a:r>
            <a:r>
              <a:rPr lang="en-US" altLang="zh-TW"/>
              <a:t>3</a:t>
            </a:r>
            <a:r>
              <a:rPr lang="zh-TW" altLang="en-US"/>
              <a:t>部分來說明。</a:t>
            </a:r>
          </a:p>
        </p:txBody>
      </p:sp>
      <p:sp>
        <p:nvSpPr>
          <p:cNvPr id="105476" name="投影片編號版面配置區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9717F9EC-CEBF-43C5-A400-111F8A22135B}" type="slidenum">
              <a:rPr lang="en-US" altLang="zh-TW" sz="1400" smtClean="0">
                <a:solidFill>
                  <a:schemeClr val="tx1"/>
                </a:solidFill>
              </a:rPr>
              <a:pPr>
                <a:spcBef>
                  <a:spcPct val="0"/>
                </a:spcBef>
                <a:buClrTx/>
                <a:buSzTx/>
                <a:buFontTx/>
                <a:buNone/>
              </a:pPr>
              <a:t>55</a:t>
            </a:fld>
            <a:endParaRPr lang="en-US" altLang="zh-TW" sz="1400">
              <a:solidFill>
                <a:schemeClr val="tx1"/>
              </a:solidFill>
            </a:endParaRPr>
          </a:p>
        </p:txBody>
      </p:sp>
      <p:sp>
        <p:nvSpPr>
          <p:cNvPr id="9" name="摺角紙張 8"/>
          <p:cNvSpPr>
            <a:spLocks noChangeArrowheads="1"/>
          </p:cNvSpPr>
          <p:nvPr/>
        </p:nvSpPr>
        <p:spPr bwMode="auto">
          <a:xfrm>
            <a:off x="214313" y="2530475"/>
            <a:ext cx="4343400" cy="4184650"/>
          </a:xfrm>
          <a:prstGeom prst="foldedCorner">
            <a:avLst>
              <a:gd name="adj" fmla="val 16667"/>
            </a:avLst>
          </a:prstGeom>
          <a:solidFill>
            <a:srgbClr val="EECFB1"/>
          </a:solidFill>
          <a:ln w="9525">
            <a:solidFill>
              <a:srgbClr val="FF0000"/>
            </a:solidFill>
            <a:round/>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105478" name="矩形 9"/>
          <p:cNvSpPr>
            <a:spLocks noChangeArrowheads="1"/>
          </p:cNvSpPr>
          <p:nvPr/>
        </p:nvSpPr>
        <p:spPr bwMode="auto">
          <a:xfrm>
            <a:off x="-215900" y="2574925"/>
            <a:ext cx="4827588"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lvl="1">
              <a:spcBef>
                <a:spcPts val="1800"/>
              </a:spcBef>
              <a:buClrTx/>
              <a:buSzTx/>
              <a:buFontTx/>
              <a:buNone/>
            </a:pPr>
            <a:r>
              <a:rPr lang="zh-TW" altLang="en-US" sz="2400">
                <a:solidFill>
                  <a:srgbClr val="C00000"/>
                </a:solidFill>
              </a:rPr>
              <a:t>時間：</a:t>
            </a:r>
            <a:endParaRPr lang="en-US" altLang="zh-TW" sz="2400">
              <a:solidFill>
                <a:srgbClr val="C00000"/>
              </a:solidFill>
            </a:endParaRPr>
          </a:p>
          <a:p>
            <a:pPr lvl="1">
              <a:spcBef>
                <a:spcPct val="0"/>
              </a:spcBef>
              <a:buClrTx/>
              <a:buSzTx/>
              <a:buFontTx/>
              <a:buNone/>
            </a:pPr>
            <a:r>
              <a:rPr lang="zh-TW" altLang="en-US" sz="2400">
                <a:solidFill>
                  <a:srgbClr val="C00000"/>
                </a:solidFill>
              </a:rPr>
              <a:t>輻射源若屬於放射性物質，其        輻射強度會隨著時間衰減</a:t>
            </a:r>
            <a:r>
              <a:rPr lang="en-US" altLang="zh-TW" sz="2400">
                <a:solidFill>
                  <a:srgbClr val="C00000"/>
                </a:solidFill>
              </a:rPr>
              <a:t>(</a:t>
            </a:r>
            <a:r>
              <a:rPr lang="zh-TW" altLang="en-US" sz="2400">
                <a:solidFill>
                  <a:srgbClr val="C00000"/>
                </a:solidFill>
              </a:rPr>
              <a:t>不同輻射，有不同的半衰期</a:t>
            </a:r>
            <a:r>
              <a:rPr lang="en-US" altLang="zh-TW" sz="2400">
                <a:solidFill>
                  <a:srgbClr val="C00000"/>
                </a:solidFill>
              </a:rPr>
              <a:t>)</a:t>
            </a:r>
            <a:r>
              <a:rPr lang="zh-TW" altLang="en-US" sz="2400">
                <a:solidFill>
                  <a:srgbClr val="C00000"/>
                </a:solidFill>
              </a:rPr>
              <a:t>。</a:t>
            </a:r>
            <a:endParaRPr lang="en-US" altLang="zh-TW" sz="2400">
              <a:solidFill>
                <a:srgbClr val="C00000"/>
              </a:solidFill>
            </a:endParaRPr>
          </a:p>
          <a:p>
            <a:pPr lvl="1">
              <a:spcBef>
                <a:spcPct val="0"/>
              </a:spcBef>
              <a:buClrTx/>
              <a:buSzTx/>
              <a:buFontTx/>
              <a:buNone/>
            </a:pPr>
            <a:endParaRPr lang="en-US" altLang="zh-TW" sz="1000">
              <a:solidFill>
                <a:srgbClr val="002060"/>
              </a:solidFill>
            </a:endParaRPr>
          </a:p>
          <a:p>
            <a:pPr lvl="1">
              <a:spcBef>
                <a:spcPct val="0"/>
              </a:spcBef>
              <a:buClrTx/>
              <a:buSzTx/>
              <a:buFontTx/>
              <a:buNone/>
            </a:pPr>
            <a:r>
              <a:rPr lang="zh-TW" altLang="en-US" sz="2400">
                <a:solidFill>
                  <a:srgbClr val="002060"/>
                </a:solidFill>
              </a:rPr>
              <a:t>距離：</a:t>
            </a:r>
            <a:endParaRPr lang="en-US" altLang="zh-TW" sz="2400">
              <a:solidFill>
                <a:srgbClr val="002060"/>
              </a:solidFill>
            </a:endParaRPr>
          </a:p>
          <a:p>
            <a:pPr lvl="1">
              <a:spcBef>
                <a:spcPct val="0"/>
              </a:spcBef>
              <a:buClrTx/>
              <a:buSzTx/>
              <a:buFontTx/>
              <a:buNone/>
            </a:pPr>
            <a:r>
              <a:rPr lang="zh-TW" altLang="en-US" sz="2400">
                <a:solidFill>
                  <a:srgbClr val="002060"/>
                </a:solidFill>
              </a:rPr>
              <a:t>距離輻射源越遠，輻射量越低</a:t>
            </a:r>
            <a:r>
              <a:rPr lang="en-US" altLang="zh-TW" sz="2400">
                <a:solidFill>
                  <a:srgbClr val="002060"/>
                </a:solidFill>
              </a:rPr>
              <a:t>   (</a:t>
            </a:r>
            <a:r>
              <a:rPr lang="zh-TW" altLang="en-US" sz="2400">
                <a:solidFill>
                  <a:srgbClr val="002060"/>
                </a:solidFill>
              </a:rPr>
              <a:t>輻射與距離平方成反比</a:t>
            </a:r>
            <a:r>
              <a:rPr lang="en-US" altLang="zh-TW" sz="2400">
                <a:solidFill>
                  <a:srgbClr val="002060"/>
                </a:solidFill>
              </a:rPr>
              <a:t>)</a:t>
            </a:r>
            <a:r>
              <a:rPr lang="zh-TW" altLang="en-US" sz="2400">
                <a:solidFill>
                  <a:srgbClr val="002060"/>
                </a:solidFill>
              </a:rPr>
              <a:t>。</a:t>
            </a:r>
            <a:endParaRPr lang="en-US" altLang="zh-TW" sz="2400">
              <a:solidFill>
                <a:srgbClr val="002060"/>
              </a:solidFill>
            </a:endParaRPr>
          </a:p>
          <a:p>
            <a:pPr lvl="1">
              <a:spcBef>
                <a:spcPct val="0"/>
              </a:spcBef>
              <a:buClrTx/>
              <a:buSzTx/>
              <a:buFontTx/>
              <a:buNone/>
            </a:pPr>
            <a:endParaRPr lang="en-US" altLang="zh-TW" sz="1000">
              <a:solidFill>
                <a:srgbClr val="00662B"/>
              </a:solidFill>
            </a:endParaRPr>
          </a:p>
          <a:p>
            <a:pPr lvl="1">
              <a:spcBef>
                <a:spcPct val="0"/>
              </a:spcBef>
              <a:buClrTx/>
              <a:buSzTx/>
              <a:buFontTx/>
              <a:buNone/>
            </a:pPr>
            <a:r>
              <a:rPr lang="zh-TW" altLang="en-US" sz="2400">
                <a:solidFill>
                  <a:srgbClr val="00662B"/>
                </a:solidFill>
              </a:rPr>
              <a:t>屏蔽：</a:t>
            </a:r>
            <a:endParaRPr lang="en-US" altLang="zh-TW" sz="2400">
              <a:solidFill>
                <a:srgbClr val="00662B"/>
              </a:solidFill>
            </a:endParaRPr>
          </a:p>
          <a:p>
            <a:pPr lvl="1">
              <a:spcBef>
                <a:spcPct val="0"/>
              </a:spcBef>
              <a:buClrTx/>
              <a:buSzTx/>
              <a:buFontTx/>
              <a:buNone/>
            </a:pPr>
            <a:r>
              <a:rPr lang="zh-TW" altLang="en-US" sz="2400">
                <a:solidFill>
                  <a:srgbClr val="00662B"/>
                </a:solidFill>
              </a:rPr>
              <a:t>不同種類的輻射，穿透能力             不一樣。</a:t>
            </a:r>
          </a:p>
        </p:txBody>
      </p:sp>
      <p:grpSp>
        <p:nvGrpSpPr>
          <p:cNvPr id="105479" name="Group 4"/>
          <p:cNvGrpSpPr>
            <a:grpSpLocks/>
          </p:cNvGrpSpPr>
          <p:nvPr/>
        </p:nvGrpSpPr>
        <p:grpSpPr bwMode="auto">
          <a:xfrm>
            <a:off x="4648200" y="1741488"/>
            <a:ext cx="3162300" cy="2678112"/>
            <a:chOff x="3152" y="935"/>
            <a:chExt cx="2359" cy="2423"/>
          </a:xfrm>
        </p:grpSpPr>
        <p:pic>
          <p:nvPicPr>
            <p:cNvPr id="105490" name="Picture 5" descr="主委－FIG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 y="1073"/>
              <a:ext cx="2359" cy="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91" name="Group 6"/>
            <p:cNvGrpSpPr>
              <a:grpSpLocks/>
            </p:cNvGrpSpPr>
            <p:nvPr/>
          </p:nvGrpSpPr>
          <p:grpSpPr bwMode="auto">
            <a:xfrm>
              <a:off x="3696" y="935"/>
              <a:ext cx="1588" cy="817"/>
              <a:chOff x="3696" y="935"/>
              <a:chExt cx="1588" cy="817"/>
            </a:xfrm>
          </p:grpSpPr>
          <p:sp>
            <p:nvSpPr>
              <p:cNvPr id="105492" name="Rectangle 7"/>
              <p:cNvSpPr>
                <a:spLocks noChangeArrowheads="1"/>
              </p:cNvSpPr>
              <p:nvPr/>
            </p:nvSpPr>
            <p:spPr bwMode="auto">
              <a:xfrm>
                <a:off x="3969" y="1524"/>
                <a:ext cx="127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a:lstStyle>
                <a:lvl1pPr marL="268288" indent="-268288">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lnSpc>
                    <a:spcPct val="95000"/>
                  </a:lnSpc>
                  <a:spcBef>
                    <a:spcPct val="5000"/>
                  </a:spcBef>
                  <a:buFont typeface="Wingdings" panose="05000000000000000000" pitchFamily="2" charset="2"/>
                  <a:buNone/>
                </a:pPr>
                <a:endParaRPr lang="zh-TW" altLang="en-US" sz="1800" b="1">
                  <a:solidFill>
                    <a:srgbClr val="CC3300"/>
                  </a:solidFill>
                  <a:latin typeface="標楷體" panose="03000509000000000000" pitchFamily="65" charset="-120"/>
                </a:endParaRPr>
              </a:p>
            </p:txBody>
          </p:sp>
          <p:sp>
            <p:nvSpPr>
              <p:cNvPr id="105493" name="Rectangle 8"/>
              <p:cNvSpPr>
                <a:spLocks noChangeArrowheads="1"/>
              </p:cNvSpPr>
              <p:nvPr/>
            </p:nvSpPr>
            <p:spPr bwMode="auto">
              <a:xfrm>
                <a:off x="3696" y="1253"/>
                <a:ext cx="15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a:lstStyle>
                <a:lvl1pPr marL="268288" indent="-268288">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lnSpc>
                    <a:spcPct val="95000"/>
                  </a:lnSpc>
                  <a:spcBef>
                    <a:spcPct val="5000"/>
                  </a:spcBef>
                  <a:buFont typeface="Wingdings" panose="05000000000000000000" pitchFamily="2" charset="2"/>
                  <a:buNone/>
                </a:pPr>
                <a:endParaRPr lang="zh-TW" altLang="en-US" sz="1800" b="1">
                  <a:latin typeface="標楷體" panose="03000509000000000000" pitchFamily="65" charset="-120"/>
                </a:endParaRPr>
              </a:p>
            </p:txBody>
          </p:sp>
          <p:sp>
            <p:nvSpPr>
              <p:cNvPr id="105494" name="Rectangle 9"/>
              <p:cNvSpPr>
                <a:spLocks noChangeArrowheads="1"/>
              </p:cNvSpPr>
              <p:nvPr/>
            </p:nvSpPr>
            <p:spPr bwMode="auto">
              <a:xfrm>
                <a:off x="4057" y="935"/>
                <a:ext cx="77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a:lstStyle>
                <a:lvl1pPr marL="268288" indent="-268288">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lnSpc>
                    <a:spcPct val="95000"/>
                  </a:lnSpc>
                  <a:spcBef>
                    <a:spcPct val="5000"/>
                  </a:spcBef>
                  <a:buFont typeface="Wingdings" panose="05000000000000000000" pitchFamily="2" charset="2"/>
                  <a:buNone/>
                </a:pPr>
                <a:endParaRPr lang="zh-TW" altLang="en-US" sz="2000" b="1">
                  <a:solidFill>
                    <a:schemeClr val="hlink"/>
                  </a:solidFill>
                  <a:latin typeface="標楷體" panose="03000509000000000000" pitchFamily="65" charset="-120"/>
                </a:endParaRPr>
              </a:p>
            </p:txBody>
          </p:sp>
        </p:grpSp>
      </p:grpSp>
      <p:sp>
        <p:nvSpPr>
          <p:cNvPr id="18" name="Rectangle 15"/>
          <p:cNvSpPr>
            <a:spLocks noChangeArrowheads="1"/>
          </p:cNvSpPr>
          <p:nvPr/>
        </p:nvSpPr>
        <p:spPr bwMode="auto">
          <a:xfrm>
            <a:off x="7537450" y="1981200"/>
            <a:ext cx="168275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lr>
                <a:srgbClr val="CC0000"/>
              </a:buClr>
              <a:buSzPct val="70000"/>
              <a:buFont typeface="Wingdings" pitchFamily="2" charset="2"/>
              <a:buChar char="p"/>
              <a:defRPr kumimoji="1" sz="2400">
                <a:solidFill>
                  <a:srgbClr val="000066"/>
                </a:solidFill>
                <a:latin typeface="微軟正黑體" pitchFamily="34" charset="-120"/>
                <a:ea typeface="微軟正黑體" pitchFamily="34" charset="-120"/>
                <a:cs typeface="新細明體" pitchFamily="18" charset="-120"/>
              </a:defRPr>
            </a:lvl1pPr>
            <a:lvl2pPr marL="742950" indent="-285750">
              <a:spcBef>
                <a:spcPct val="20000"/>
              </a:spcBef>
              <a:buClr>
                <a:srgbClr val="CC0000"/>
              </a:buClr>
              <a:buSzPct val="70000"/>
              <a:buFont typeface="Wingdings" pitchFamily="2" charset="2"/>
              <a:buChar char="l"/>
              <a:defRPr kumimoji="1" sz="2000">
                <a:solidFill>
                  <a:srgbClr val="663300"/>
                </a:solidFill>
                <a:latin typeface="微軟正黑體" pitchFamily="34" charset="-120"/>
                <a:ea typeface="微軟正黑體" pitchFamily="34" charset="-120"/>
                <a:cs typeface="新細明體" pitchFamily="18"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cs typeface="新細明體" pitchFamily="18" charset="-120"/>
              </a:defRPr>
            </a:lvl3pPr>
            <a:lvl4pPr marL="1600200" indent="-228600">
              <a:spcBef>
                <a:spcPct val="20000"/>
              </a:spcBef>
              <a:buClr>
                <a:schemeClr val="accent2"/>
              </a:buClr>
              <a:buSzPct val="60000"/>
              <a:buFont typeface="Wingdings" pitchFamily="2" charset="2"/>
              <a:buChar char="l"/>
              <a:defRPr kumimoji="1" sz="2000">
                <a:solidFill>
                  <a:schemeClr val="tx1"/>
                </a:solidFill>
                <a:latin typeface="微軟正黑體" pitchFamily="34" charset="-120"/>
                <a:ea typeface="微軟正黑體" pitchFamily="34" charset="-120"/>
                <a:cs typeface="新細明體" pitchFamily="18" charset="-120"/>
              </a:defRPr>
            </a:lvl4pPr>
            <a:lvl5pPr marL="2057400" indent="-228600">
              <a:spcBef>
                <a:spcPct val="20000"/>
              </a:spcBef>
              <a:buChar char="»"/>
              <a:defRPr kumimoji="1" sz="2000">
                <a:solidFill>
                  <a:schemeClr val="tx1"/>
                </a:solidFill>
                <a:latin typeface="微軟正黑體" pitchFamily="34" charset="-120"/>
                <a:ea typeface="微軟正黑體" pitchFamily="34" charset="-120"/>
                <a:cs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9pPr>
          </a:lstStyle>
          <a:p>
            <a:pPr eaLnBrk="1" hangingPunct="1">
              <a:spcBef>
                <a:spcPct val="0"/>
              </a:spcBef>
              <a:buClrTx/>
              <a:buSzTx/>
              <a:buFontTx/>
              <a:buNone/>
              <a:defRPr/>
            </a:pPr>
            <a:r>
              <a:rPr lang="zh-TW" altLang="en-US" sz="2000">
                <a:solidFill>
                  <a:srgbClr val="C00000"/>
                </a:solidFill>
              </a:rPr>
              <a:t>半衰期  （</a:t>
            </a:r>
            <a:r>
              <a:rPr lang="en-US" altLang="zh-TW" sz="2000">
                <a:solidFill>
                  <a:srgbClr val="C00000"/>
                </a:solidFill>
              </a:rPr>
              <a:t>Half Life</a:t>
            </a:r>
            <a:r>
              <a:rPr lang="zh-TW" altLang="en-US" sz="2000">
                <a:solidFill>
                  <a:srgbClr val="C00000"/>
                </a:solidFill>
              </a:rPr>
              <a:t>）</a:t>
            </a:r>
            <a:r>
              <a:rPr lang="en-US" altLang="zh-TW" sz="2000">
                <a:solidFill>
                  <a:schemeClr val="tx1"/>
                </a:solidFill>
              </a:rPr>
              <a:t>: </a:t>
            </a:r>
          </a:p>
          <a:p>
            <a:pPr eaLnBrk="1" hangingPunct="1">
              <a:spcBef>
                <a:spcPct val="0"/>
              </a:spcBef>
              <a:buClrTx/>
              <a:buSzTx/>
              <a:buFontTx/>
              <a:buNone/>
              <a:defRPr/>
            </a:pPr>
            <a:r>
              <a:rPr lang="zh-TW" altLang="en-US" sz="2000">
                <a:solidFill>
                  <a:schemeClr val="tx1"/>
                </a:solidFill>
              </a:rPr>
              <a:t>放射性核種衰變到原有活度一半所經歷的時間</a:t>
            </a:r>
          </a:p>
        </p:txBody>
      </p:sp>
      <p:sp>
        <p:nvSpPr>
          <p:cNvPr id="21" name="文字方塊 20"/>
          <p:cNvSpPr txBox="1"/>
          <p:nvPr/>
        </p:nvSpPr>
        <p:spPr>
          <a:xfrm>
            <a:off x="6303963" y="1535113"/>
            <a:ext cx="1392237" cy="369887"/>
          </a:xfrm>
          <a:prstGeom prst="rect">
            <a:avLst/>
          </a:prstGeom>
          <a:solidFill>
            <a:srgbClr val="FFFD78"/>
          </a:solidFill>
        </p:spPr>
        <p:txBody>
          <a:bodyPr>
            <a:spAutoFit/>
          </a:bodyPr>
          <a:lstStyle/>
          <a:p>
            <a:pPr algn="ctr">
              <a:defRPr/>
            </a:pPr>
            <a:r>
              <a:rPr lang="zh-TW" altLang="en-US" dirty="0">
                <a:latin typeface="+mn-ea"/>
                <a:ea typeface="+mn-ea"/>
                <a:cs typeface="Microsoft JhengHei" charset="-120"/>
              </a:rPr>
              <a:t>半衰期</a:t>
            </a:r>
          </a:p>
        </p:txBody>
      </p:sp>
      <p:sp>
        <p:nvSpPr>
          <p:cNvPr id="22" name="文字方塊 21"/>
          <p:cNvSpPr txBox="1"/>
          <p:nvPr/>
        </p:nvSpPr>
        <p:spPr>
          <a:xfrm>
            <a:off x="5102225" y="4429125"/>
            <a:ext cx="3276600" cy="369888"/>
          </a:xfrm>
          <a:prstGeom prst="rect">
            <a:avLst/>
          </a:prstGeom>
          <a:solidFill>
            <a:srgbClr val="FFFD78"/>
          </a:solidFill>
        </p:spPr>
        <p:txBody>
          <a:bodyPr>
            <a:spAutoFit/>
          </a:bodyPr>
          <a:lstStyle/>
          <a:p>
            <a:pPr algn="ctr">
              <a:defRPr/>
            </a:pPr>
            <a:r>
              <a:rPr lang="zh-TW" altLang="en-US">
                <a:latin typeface="+mn-ea"/>
                <a:ea typeface="+mn-ea"/>
                <a:cs typeface="Microsoft JhengHei" charset="-120"/>
              </a:rPr>
              <a:t>不同輻射的穿透能力不一樣</a:t>
            </a:r>
            <a:endParaRPr lang="zh-TW" altLang="en-US" dirty="0">
              <a:latin typeface="+mn-ea"/>
              <a:ea typeface="+mn-ea"/>
              <a:cs typeface="Microsoft JhengHei" charset="-120"/>
            </a:endParaRPr>
          </a:p>
        </p:txBody>
      </p:sp>
      <p:pic>
        <p:nvPicPr>
          <p:cNvPr id="105483" name="Picture 4" descr="pene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4800600"/>
            <a:ext cx="45212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文字方塊 24"/>
          <p:cNvSpPr txBox="1">
            <a:spLocks noChangeArrowheads="1"/>
          </p:cNvSpPr>
          <p:nvPr/>
        </p:nvSpPr>
        <p:spPr bwMode="auto">
          <a:xfrm>
            <a:off x="4584700" y="5199063"/>
            <a:ext cx="1908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marL="0" lvl="2">
              <a:spcBef>
                <a:spcPct val="0"/>
              </a:spcBef>
              <a:buClrTx/>
              <a:buSzTx/>
              <a:buFontTx/>
              <a:buNone/>
            </a:pPr>
            <a:r>
              <a:rPr lang="zh-TW" altLang="en-US" sz="1600">
                <a:solidFill>
                  <a:srgbClr val="FF0000"/>
                </a:solidFill>
              </a:rPr>
              <a:t>阿伐</a:t>
            </a:r>
            <a:r>
              <a:rPr lang="en-US" altLang="zh-TW" sz="1600">
                <a:solidFill>
                  <a:srgbClr val="FF0000"/>
                </a:solidFill>
                <a:ea typeface="Arial Unicode MS" pitchFamily="34" charset="-120"/>
              </a:rPr>
              <a:t>(</a:t>
            </a:r>
            <a:r>
              <a:rPr lang="en-US" altLang="zh-TW" sz="1600">
                <a:solidFill>
                  <a:srgbClr val="FF0000"/>
                </a:solidFill>
                <a:ea typeface="Arial Unicode MS" pitchFamily="34" charset="-120"/>
                <a:sym typeface="Symbol" panose="05050102010706020507" pitchFamily="18" charset="2"/>
              </a:rPr>
              <a:t>)</a:t>
            </a:r>
            <a:r>
              <a:rPr lang="zh-TW" altLang="en-US" sz="1600">
                <a:solidFill>
                  <a:srgbClr val="FF0000"/>
                </a:solidFill>
                <a:sym typeface="Symbol" panose="05050102010706020507" pitchFamily="18" charset="2"/>
              </a:rPr>
              <a:t>粒子</a:t>
            </a:r>
            <a:endParaRPr lang="en-US" altLang="zh-TW" sz="1600">
              <a:solidFill>
                <a:srgbClr val="FF0000"/>
              </a:solidFill>
              <a:sym typeface="Symbol" panose="05050102010706020507" pitchFamily="18" charset="2"/>
            </a:endParaRPr>
          </a:p>
        </p:txBody>
      </p:sp>
      <p:sp>
        <p:nvSpPr>
          <p:cNvPr id="105485" name="文字方塊 25"/>
          <p:cNvSpPr txBox="1">
            <a:spLocks noChangeArrowheads="1"/>
          </p:cNvSpPr>
          <p:nvPr/>
        </p:nvSpPr>
        <p:spPr bwMode="auto">
          <a:xfrm>
            <a:off x="4581525" y="5830888"/>
            <a:ext cx="212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marL="0" lvl="2">
              <a:spcBef>
                <a:spcPct val="0"/>
              </a:spcBef>
              <a:buClrTx/>
              <a:buSzTx/>
              <a:buFontTx/>
              <a:buNone/>
            </a:pPr>
            <a:r>
              <a:rPr lang="zh-TW" altLang="en-US" sz="1600">
                <a:solidFill>
                  <a:srgbClr val="666666"/>
                </a:solidFill>
                <a:sym typeface="Symbol" panose="05050102010706020507" pitchFamily="18" charset="2"/>
              </a:rPr>
              <a:t>貝他</a:t>
            </a:r>
            <a:r>
              <a:rPr lang="en-US" altLang="zh-TW" sz="1600">
                <a:solidFill>
                  <a:srgbClr val="666666"/>
                </a:solidFill>
                <a:ea typeface="Arial Unicode MS" pitchFamily="34" charset="-120"/>
                <a:sym typeface="Symbol" panose="05050102010706020507" pitchFamily="18" charset="2"/>
              </a:rPr>
              <a:t>()</a:t>
            </a:r>
            <a:r>
              <a:rPr lang="zh-TW" altLang="en-US" sz="1600">
                <a:solidFill>
                  <a:srgbClr val="666666"/>
                </a:solidFill>
                <a:sym typeface="Symbol" panose="05050102010706020507" pitchFamily="18" charset="2"/>
              </a:rPr>
              <a:t>粒子</a:t>
            </a:r>
            <a:endParaRPr lang="en-US" altLang="zh-TW" sz="1600">
              <a:solidFill>
                <a:srgbClr val="666666"/>
              </a:solidFill>
              <a:sym typeface="Symbol" panose="05050102010706020507" pitchFamily="18" charset="2"/>
            </a:endParaRPr>
          </a:p>
          <a:p>
            <a:pPr>
              <a:spcBef>
                <a:spcPct val="0"/>
              </a:spcBef>
              <a:buClrTx/>
              <a:buSzTx/>
              <a:buFontTx/>
              <a:buNone/>
            </a:pPr>
            <a:endParaRPr lang="zh-TW" altLang="en-US" sz="1600">
              <a:solidFill>
                <a:schemeClr val="tx1"/>
              </a:solidFill>
              <a:latin typeface="Arial" panose="020B0604020202020204" pitchFamily="34" charset="0"/>
              <a:ea typeface="新細明體" panose="02020500000000000000" pitchFamily="18" charset="-120"/>
            </a:endParaRPr>
          </a:p>
        </p:txBody>
      </p:sp>
      <p:sp>
        <p:nvSpPr>
          <p:cNvPr id="105486" name="文字方塊 26"/>
          <p:cNvSpPr txBox="1">
            <a:spLocks noChangeArrowheads="1"/>
          </p:cNvSpPr>
          <p:nvPr/>
        </p:nvSpPr>
        <p:spPr bwMode="auto">
          <a:xfrm>
            <a:off x="4572000" y="6327775"/>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marL="0" lvl="2">
              <a:spcBef>
                <a:spcPct val="0"/>
              </a:spcBef>
              <a:buClrTx/>
              <a:buSzTx/>
              <a:buFontTx/>
              <a:buNone/>
            </a:pPr>
            <a:r>
              <a:rPr lang="zh-TW" altLang="en-US" sz="1600">
                <a:solidFill>
                  <a:srgbClr val="00662B"/>
                </a:solidFill>
              </a:rPr>
              <a:t>加馬</a:t>
            </a:r>
            <a:r>
              <a:rPr lang="en-US" altLang="zh-TW" sz="1600">
                <a:solidFill>
                  <a:srgbClr val="00662B"/>
                </a:solidFill>
              </a:rPr>
              <a:t>(</a:t>
            </a:r>
            <a:r>
              <a:rPr lang="el-GR" altLang="zh-TW" sz="1600">
                <a:solidFill>
                  <a:srgbClr val="00662B"/>
                </a:solidFill>
              </a:rPr>
              <a:t>γ</a:t>
            </a:r>
            <a:r>
              <a:rPr lang="en-US" altLang="zh-TW" sz="1600">
                <a:solidFill>
                  <a:srgbClr val="00662B"/>
                </a:solidFill>
              </a:rPr>
              <a:t>)</a:t>
            </a:r>
            <a:r>
              <a:rPr lang="zh-TW" altLang="en-US" sz="1600">
                <a:solidFill>
                  <a:srgbClr val="00662B"/>
                </a:solidFill>
              </a:rPr>
              <a:t>射線 與</a:t>
            </a:r>
            <a:r>
              <a:rPr lang="el-GR" altLang="zh-TW" sz="1600">
                <a:solidFill>
                  <a:srgbClr val="00662B"/>
                </a:solidFill>
              </a:rPr>
              <a:t>Χ</a:t>
            </a:r>
            <a:r>
              <a:rPr lang="zh-TW" altLang="en-US" sz="1600">
                <a:solidFill>
                  <a:srgbClr val="00662B"/>
                </a:solidFill>
              </a:rPr>
              <a:t>射線</a:t>
            </a:r>
            <a:endParaRPr lang="en-US" altLang="zh-TW" sz="1600">
              <a:solidFill>
                <a:srgbClr val="00662B"/>
              </a:solidFill>
            </a:endParaRPr>
          </a:p>
        </p:txBody>
      </p:sp>
      <p:sp>
        <p:nvSpPr>
          <p:cNvPr id="105487" name="文字方塊 27"/>
          <p:cNvSpPr txBox="1">
            <a:spLocks noChangeArrowheads="1"/>
          </p:cNvSpPr>
          <p:nvPr/>
        </p:nvSpPr>
        <p:spPr bwMode="auto">
          <a:xfrm>
            <a:off x="6281738" y="4713288"/>
            <a:ext cx="792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a:solidFill>
                  <a:schemeClr val="tx1"/>
                </a:solidFill>
              </a:rPr>
              <a:t>紙</a:t>
            </a:r>
          </a:p>
        </p:txBody>
      </p:sp>
      <p:sp>
        <p:nvSpPr>
          <p:cNvPr id="105488" name="文字方塊 28"/>
          <p:cNvSpPr txBox="1">
            <a:spLocks noChangeArrowheads="1"/>
          </p:cNvSpPr>
          <p:nvPr/>
        </p:nvSpPr>
        <p:spPr bwMode="auto">
          <a:xfrm>
            <a:off x="6738938" y="4724400"/>
            <a:ext cx="792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a:solidFill>
                  <a:schemeClr val="tx1"/>
                </a:solidFill>
              </a:rPr>
              <a:t>塑膠</a:t>
            </a:r>
          </a:p>
        </p:txBody>
      </p:sp>
      <p:sp>
        <p:nvSpPr>
          <p:cNvPr id="105489" name="文字方塊 29"/>
          <p:cNvSpPr txBox="1">
            <a:spLocks noChangeArrowheads="1"/>
          </p:cNvSpPr>
          <p:nvPr/>
        </p:nvSpPr>
        <p:spPr bwMode="auto">
          <a:xfrm>
            <a:off x="8382000" y="4800600"/>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600">
                <a:solidFill>
                  <a:schemeClr val="tx1"/>
                </a:solidFill>
              </a:rPr>
              <a:t>鉛板</a:t>
            </a:r>
            <a:endParaRPr lang="en-US" altLang="zh-TW" sz="1600">
              <a:solidFill>
                <a:schemeClr val="tx1"/>
              </a:solidFill>
            </a:endParaRPr>
          </a:p>
        </p:txBody>
      </p:sp>
    </p:spTree>
    <p:extLst>
      <p:ext uri="{BB962C8B-B14F-4D97-AF65-F5344CB8AC3E}">
        <p14:creationId xmlns:p14="http://schemas.microsoft.com/office/powerpoint/2010/main" val="24839682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56</a:t>
            </a:fld>
            <a:endParaRPr lang="en-US" altLang="zh-TW">
              <a:solidFill>
                <a:srgbClr val="000000"/>
              </a:solidFill>
            </a:endParaRPr>
          </a:p>
        </p:txBody>
      </p:sp>
      <p:graphicFrame>
        <p:nvGraphicFramePr>
          <p:cNvPr id="8" name="資料庫圖表 7"/>
          <p:cNvGraphicFramePr/>
          <p:nvPr>
            <p:extLst>
              <p:ext uri="{D42A27DB-BD31-4B8C-83A1-F6EECF244321}">
                <p14:modId xmlns:p14="http://schemas.microsoft.com/office/powerpoint/2010/main" val="3897133667"/>
              </p:ext>
            </p:extLst>
          </p:nvPr>
        </p:nvGraphicFramePr>
        <p:xfrm>
          <a:off x="1447800" y="1138408"/>
          <a:ext cx="5638800" cy="3851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矩形 8"/>
          <p:cNvSpPr/>
          <p:nvPr/>
        </p:nvSpPr>
        <p:spPr>
          <a:xfrm>
            <a:off x="2393438" y="1295400"/>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5</a:t>
            </a:r>
            <a:endParaRPr lang="zh-TW" altLang="en-US" sz="4800" b="1" cap="none" spc="0" dirty="0">
              <a:ln w="22225">
                <a:solidFill>
                  <a:schemeClr val="accent2"/>
                </a:solidFill>
                <a:prstDash val="solid"/>
              </a:ln>
              <a:solidFill>
                <a:schemeClr val="accent3"/>
              </a:solidFill>
              <a:effectLst/>
            </a:endParaRPr>
          </a:p>
        </p:txBody>
      </p:sp>
      <p:pic>
        <p:nvPicPr>
          <p:cNvPr id="13" name="圖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2578100"/>
            <a:ext cx="3506787"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4600575" y="3676650"/>
            <a:ext cx="2819400" cy="646113"/>
          </a:xfrm>
          <a:prstGeom prst="rect">
            <a:avLst/>
          </a:prstGeom>
          <a:noFill/>
        </p:spPr>
        <p:txBody>
          <a:bodyPr>
            <a:spAutoFit/>
          </a:bodyPr>
          <a:lstStyle/>
          <a:p>
            <a:pPr>
              <a:defRPr/>
            </a:pPr>
            <a:r>
              <a:rPr lang="en-US" altLang="zh-TW" sz="3600" b="1" dirty="0">
                <a:ln w="0"/>
                <a:solidFill>
                  <a:schemeClr val="accent6"/>
                </a:solidFill>
                <a:effectLst>
                  <a:outerShdw blurRad="38100" dist="19050" dir="2700000" algn="tl" rotWithShape="0">
                    <a:schemeClr val="dk1">
                      <a:alpha val="40000"/>
                    </a:schemeClr>
                  </a:outerShdw>
                </a:effectLst>
                <a:latin typeface="Arial" charset="0"/>
                <a:ea typeface="新細明體" charset="-120"/>
              </a:rPr>
              <a:t>Radiation</a:t>
            </a:r>
            <a:endParaRPr lang="zh-TW" altLang="en-US" sz="3600" b="1" dirty="0">
              <a:ln w="0"/>
              <a:solidFill>
                <a:schemeClr val="accent6"/>
              </a:solidFill>
              <a:effectLst>
                <a:outerShdw blurRad="38100" dist="19050" dir="2700000" algn="tl" rotWithShape="0">
                  <a:schemeClr val="dk1">
                    <a:alpha val="40000"/>
                  </a:schemeClr>
                </a:outerShdw>
              </a:effectLst>
              <a:latin typeface="Arial" charset="0"/>
              <a:ea typeface="新細明體" charset="-120"/>
            </a:endParaRPr>
          </a:p>
        </p:txBody>
      </p:sp>
      <p:sp>
        <p:nvSpPr>
          <p:cNvPr id="15" name="文字方塊 14"/>
          <p:cNvSpPr txBox="1"/>
          <p:nvPr/>
        </p:nvSpPr>
        <p:spPr>
          <a:xfrm>
            <a:off x="5286375" y="4260850"/>
            <a:ext cx="2819400" cy="523875"/>
          </a:xfrm>
          <a:prstGeom prst="rect">
            <a:avLst/>
          </a:prstGeom>
          <a:noFill/>
        </p:spPr>
        <p:txBody>
          <a:bodyPr>
            <a:spAutoFit/>
          </a:bodyPr>
          <a:lstStyle/>
          <a:p>
            <a:pPr>
              <a:defRPr/>
            </a:pPr>
            <a:r>
              <a:rPr lang="en-US" altLang="zh-TW" sz="2800" b="1" dirty="0">
                <a:ln w="0"/>
                <a:solidFill>
                  <a:srgbClr val="C00000"/>
                </a:solidFill>
                <a:effectLst>
                  <a:outerShdw blurRad="38100" dist="19050" dir="2700000" algn="tl" rotWithShape="0">
                    <a:schemeClr val="dk1">
                      <a:alpha val="40000"/>
                    </a:schemeClr>
                  </a:outerShdw>
                </a:effectLst>
                <a:latin typeface="Arial" charset="0"/>
                <a:ea typeface="新細明體" charset="-120"/>
              </a:rPr>
              <a:t>Radiation</a:t>
            </a:r>
            <a:endParaRPr lang="zh-TW" altLang="en-US" sz="2800" b="1" dirty="0">
              <a:ln w="0"/>
              <a:solidFill>
                <a:srgbClr val="C00000"/>
              </a:solidFill>
              <a:effectLst>
                <a:outerShdw blurRad="38100" dist="19050" dir="2700000" algn="tl" rotWithShape="0">
                  <a:schemeClr val="dk1">
                    <a:alpha val="40000"/>
                  </a:schemeClr>
                </a:outerShdw>
              </a:effectLst>
              <a:latin typeface="Arial" charset="0"/>
              <a:ea typeface="新細明體" charset="-120"/>
            </a:endParaRPr>
          </a:p>
        </p:txBody>
      </p:sp>
      <p:sp>
        <p:nvSpPr>
          <p:cNvPr id="16" name="文字方塊 15"/>
          <p:cNvSpPr txBox="1"/>
          <p:nvPr/>
        </p:nvSpPr>
        <p:spPr>
          <a:xfrm>
            <a:off x="5419725" y="3276600"/>
            <a:ext cx="2819400" cy="584200"/>
          </a:xfrm>
          <a:prstGeom prst="rect">
            <a:avLst/>
          </a:prstGeom>
          <a:noFill/>
        </p:spPr>
        <p:txBody>
          <a:bodyPr>
            <a:spAutoFit/>
          </a:bodyPr>
          <a:lstStyle/>
          <a:p>
            <a:pPr>
              <a:defRPr/>
            </a:pPr>
            <a:r>
              <a:rPr lang="en-US" altLang="zh-TW" sz="3200" b="1" dirty="0">
                <a:ln w="0"/>
                <a:solidFill>
                  <a:schemeClr val="accent1">
                    <a:lumMod val="25000"/>
                  </a:schemeClr>
                </a:solidFill>
                <a:effectLst>
                  <a:outerShdw blurRad="38100" dist="19050" dir="2700000" algn="tl" rotWithShape="0">
                    <a:schemeClr val="dk1">
                      <a:alpha val="40000"/>
                    </a:schemeClr>
                  </a:outerShdw>
                </a:effectLst>
                <a:latin typeface="Arial" charset="0"/>
                <a:ea typeface="新細明體" charset="-120"/>
              </a:rPr>
              <a:t>Radiation</a:t>
            </a:r>
            <a:endParaRPr lang="zh-TW" altLang="en-US" sz="3200" b="1" dirty="0">
              <a:ln w="0"/>
              <a:solidFill>
                <a:schemeClr val="accent1">
                  <a:lumMod val="25000"/>
                </a:schemeClr>
              </a:solidFill>
              <a:effectLst>
                <a:outerShdw blurRad="38100" dist="19050" dir="2700000" algn="tl" rotWithShape="0">
                  <a:schemeClr val="dk1">
                    <a:alpha val="40000"/>
                  </a:schemeClr>
                </a:outerShdw>
              </a:effectLst>
              <a:latin typeface="Arial" charset="0"/>
              <a:ea typeface="新細明體" charset="-120"/>
            </a:endParaRPr>
          </a:p>
        </p:txBody>
      </p:sp>
      <p:sp>
        <p:nvSpPr>
          <p:cNvPr id="19" name="矩形 8"/>
          <p:cNvSpPr>
            <a:spLocks noChangeArrowheads="1"/>
          </p:cNvSpPr>
          <p:nvPr/>
        </p:nvSpPr>
        <p:spPr bwMode="auto">
          <a:xfrm>
            <a:off x="1023938" y="5943600"/>
            <a:ext cx="2197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a:solidFill>
                  <a:schemeClr val="tx1"/>
                </a:solidFill>
              </a:rPr>
              <a:t>圖片來源：http://www.123rf.com/</a:t>
            </a:r>
          </a:p>
        </p:txBody>
      </p:sp>
    </p:spTree>
    <p:extLst>
      <p:ext uri="{BB962C8B-B14F-4D97-AF65-F5344CB8AC3E}">
        <p14:creationId xmlns:p14="http://schemas.microsoft.com/office/powerpoint/2010/main" val="16761995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p:nvPr>
        </p:nvSpPr>
        <p:spPr/>
        <p:txBody>
          <a:bodyPr/>
          <a:lstStyle/>
          <a:p>
            <a:r>
              <a:rPr lang="zh-TW" altLang="en-US"/>
              <a:t>要使用游離輻射，必須遵守</a:t>
            </a:r>
            <a:r>
              <a:rPr lang="is-IS" altLang="zh-TW"/>
              <a:t>…</a:t>
            </a:r>
            <a:endParaRPr lang="zh-TW" altLang="en-US"/>
          </a:p>
        </p:txBody>
      </p:sp>
      <p:sp>
        <p:nvSpPr>
          <p:cNvPr id="112643" name="內容版面配置區 2"/>
          <p:cNvSpPr>
            <a:spLocks noGrp="1"/>
          </p:cNvSpPr>
          <p:nvPr>
            <p:ph idx="1"/>
          </p:nvPr>
        </p:nvSpPr>
        <p:spPr>
          <a:xfrm>
            <a:off x="457200" y="1828800"/>
            <a:ext cx="5210175" cy="4525963"/>
          </a:xfrm>
        </p:spPr>
        <p:txBody>
          <a:bodyPr/>
          <a:lstStyle/>
          <a:p>
            <a:r>
              <a:rPr lang="zh-TW" altLang="en-US"/>
              <a:t>原則</a:t>
            </a:r>
            <a:r>
              <a:rPr lang="en-US" altLang="zh-TW"/>
              <a:t>1</a:t>
            </a:r>
            <a:r>
              <a:rPr lang="zh-TW" altLang="en-US"/>
              <a:t>：正當性</a:t>
            </a:r>
            <a:endParaRPr lang="en-US" altLang="zh-TW"/>
          </a:p>
          <a:p>
            <a:pPr lvl="1"/>
            <a:r>
              <a:rPr lang="zh-TW" altLang="en-US" sz="2800"/>
              <a:t>利益必須超過其代價</a:t>
            </a:r>
            <a:endParaRPr lang="en-US" altLang="zh-TW" sz="2800"/>
          </a:p>
          <a:p>
            <a:r>
              <a:rPr lang="zh-TW" altLang="en-US"/>
              <a:t>原則</a:t>
            </a:r>
            <a:r>
              <a:rPr lang="en-US" altLang="zh-TW"/>
              <a:t>2</a:t>
            </a:r>
            <a:r>
              <a:rPr lang="zh-TW" altLang="en-US"/>
              <a:t>：最適化</a:t>
            </a:r>
            <a:endParaRPr lang="en-US" altLang="zh-TW"/>
          </a:p>
          <a:p>
            <a:pPr lvl="1"/>
            <a:r>
              <a:rPr lang="zh-TW" altLang="en-US" sz="2800"/>
              <a:t>考慮經濟及社會因素後，</a:t>
            </a:r>
            <a:r>
              <a:rPr lang="en-US" altLang="zh-TW" sz="2800"/>
              <a:t> </a:t>
            </a:r>
            <a:r>
              <a:rPr lang="zh-TW" altLang="en-US" sz="2800"/>
              <a:t>一切曝露應合理抑低</a:t>
            </a:r>
            <a:endParaRPr lang="en-US" altLang="zh-TW" sz="2800"/>
          </a:p>
          <a:p>
            <a:r>
              <a:rPr lang="zh-TW" altLang="en-US"/>
              <a:t>原則</a:t>
            </a:r>
            <a:r>
              <a:rPr lang="en-US" altLang="zh-TW"/>
              <a:t>3</a:t>
            </a:r>
            <a:r>
              <a:rPr lang="zh-TW" altLang="en-US"/>
              <a:t>：劑量限值</a:t>
            </a:r>
            <a:endParaRPr lang="en-US" altLang="zh-TW"/>
          </a:p>
          <a:p>
            <a:pPr lvl="1"/>
            <a:r>
              <a:rPr lang="zh-TW" altLang="en-US" sz="2800"/>
              <a:t>個人劑量不得超過限值</a:t>
            </a:r>
            <a:endParaRPr lang="en-US" altLang="zh-TW" sz="2800"/>
          </a:p>
        </p:txBody>
      </p:sp>
      <p:pic>
        <p:nvPicPr>
          <p:cNvPr id="112645" name="Picture 4" descr="j03008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1408113"/>
            <a:ext cx="283368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WordArt 5"/>
          <p:cNvSpPr>
            <a:spLocks noChangeArrowheads="1" noChangeShapeType="1" noTextEdit="1"/>
          </p:cNvSpPr>
          <p:nvPr/>
        </p:nvSpPr>
        <p:spPr bwMode="auto">
          <a:xfrm rot="-521023">
            <a:off x="6116638" y="2682875"/>
            <a:ext cx="581025" cy="425450"/>
          </a:xfrm>
          <a:prstGeom prst="rect">
            <a:avLst/>
          </a:prstGeom>
        </p:spPr>
        <p:txBody>
          <a:bodyPr spcFirstLastPara="1" wrap="none" fromWordArt="1">
            <a:prstTxWarp prst="textArchUp">
              <a:avLst>
                <a:gd name="adj" fmla="val 10800000"/>
              </a:avLst>
            </a:prstTxWarp>
          </a:bodyPr>
          <a:lstStyle/>
          <a:p>
            <a:pPr algn="ctr"/>
            <a:r>
              <a:rPr lang="zh-TW" altLang="en-US" sz="800" b="1" kern="10">
                <a:ln w="9525">
                  <a:solidFill>
                    <a:srgbClr val="000000"/>
                  </a:solidFill>
                  <a:round/>
                  <a:headEnd/>
                  <a:tailEnd/>
                </a:ln>
                <a:solidFill>
                  <a:srgbClr val="FFFF99"/>
                </a:solidFill>
                <a:latin typeface="Microsoft JhengHei" panose="020B0604030504040204" pitchFamily="34" charset="-120"/>
                <a:ea typeface="Microsoft JhengHei" panose="020B0604030504040204" pitchFamily="34" charset="-120"/>
              </a:rPr>
              <a:t>利益</a:t>
            </a:r>
          </a:p>
        </p:txBody>
      </p:sp>
      <p:sp>
        <p:nvSpPr>
          <p:cNvPr id="112647" name="WordArt 5"/>
          <p:cNvSpPr>
            <a:spLocks noChangeArrowheads="1" noChangeShapeType="1" noTextEdit="1"/>
          </p:cNvSpPr>
          <p:nvPr/>
        </p:nvSpPr>
        <p:spPr bwMode="auto">
          <a:xfrm>
            <a:off x="7651750" y="2530475"/>
            <a:ext cx="581025" cy="425450"/>
          </a:xfrm>
          <a:prstGeom prst="rect">
            <a:avLst/>
          </a:prstGeom>
        </p:spPr>
        <p:txBody>
          <a:bodyPr spcFirstLastPara="1" wrap="none" fromWordArt="1">
            <a:prstTxWarp prst="textArchUp">
              <a:avLst>
                <a:gd name="adj" fmla="val 10800000"/>
              </a:avLst>
            </a:prstTxWarp>
          </a:bodyPr>
          <a:lstStyle/>
          <a:p>
            <a:pPr algn="ctr"/>
            <a:r>
              <a:rPr lang="zh-TW" altLang="en-US" sz="800" b="1" kern="10">
                <a:ln w="9525">
                  <a:solidFill>
                    <a:srgbClr val="000000"/>
                  </a:solidFill>
                  <a:round/>
                  <a:headEnd/>
                  <a:tailEnd/>
                </a:ln>
                <a:solidFill>
                  <a:srgbClr val="FFFF99"/>
                </a:solidFill>
                <a:latin typeface="Microsoft JhengHei" panose="020B0604030504040204" pitchFamily="34" charset="-120"/>
                <a:ea typeface="Microsoft JhengHei" panose="020B0604030504040204" pitchFamily="34" charset="-120"/>
              </a:rPr>
              <a:t>代價</a:t>
            </a:r>
          </a:p>
        </p:txBody>
      </p:sp>
      <p:sp>
        <p:nvSpPr>
          <p:cNvPr id="23" name="綵帶 (向下) 22"/>
          <p:cNvSpPr>
            <a:spLocks noChangeArrowheads="1"/>
          </p:cNvSpPr>
          <p:nvPr/>
        </p:nvSpPr>
        <p:spPr bwMode="auto">
          <a:xfrm>
            <a:off x="915988" y="5918200"/>
            <a:ext cx="7239000" cy="711200"/>
          </a:xfrm>
          <a:prstGeom prst="ribbon">
            <a:avLst>
              <a:gd name="adj1" fmla="val 16667"/>
              <a:gd name="adj2" fmla="val 71630"/>
            </a:avLst>
          </a:prstGeom>
          <a:solidFill>
            <a:srgbClr val="EECFB1"/>
          </a:solidFill>
          <a:ln w="9525">
            <a:solidFill>
              <a:srgbClr val="FF0000"/>
            </a:solidFill>
            <a:round/>
            <a:headEnd/>
            <a:tailEnd/>
          </a:ln>
          <a:effectLst>
            <a:outerShdw blurRad="40000" dist="20000" dir="5400000" rotWithShape="0">
              <a:srgbClr val="808080">
                <a:alpha val="37999"/>
              </a:srgbClr>
            </a:outerShdw>
          </a:effectLst>
        </p:spPr>
        <p:txBody>
          <a:bodyPr anchor="ctr"/>
          <a:lstStyle/>
          <a:p>
            <a:pPr algn="ctr">
              <a:defRPr/>
            </a:pPr>
            <a:endParaRPr lang="zh-TW" altLang="en-US">
              <a:solidFill>
                <a:schemeClr val="dk1"/>
              </a:solidFill>
              <a:latin typeface="+mn-lt"/>
              <a:ea typeface="+mn-ea"/>
            </a:endParaRPr>
          </a:p>
        </p:txBody>
      </p:sp>
      <p:sp>
        <p:nvSpPr>
          <p:cNvPr id="24" name="文字方塊 23"/>
          <p:cNvSpPr txBox="1"/>
          <p:nvPr/>
        </p:nvSpPr>
        <p:spPr>
          <a:xfrm>
            <a:off x="2438400" y="6022975"/>
            <a:ext cx="4953000" cy="646113"/>
          </a:xfrm>
          <a:prstGeom prst="rect">
            <a:avLst/>
          </a:prstGeom>
          <a:noFill/>
        </p:spPr>
        <p:txBody>
          <a:bodyPr>
            <a:spAutoFit/>
          </a:bodyPr>
          <a:lstStyle/>
          <a:p>
            <a:pPr>
              <a:defRPr/>
            </a:pPr>
            <a:r>
              <a:rPr lang="zh-TW" altLang="en-US" sz="3600" b="1" dirty="0">
                <a:solidFill>
                  <a:srgbClr val="C00000"/>
                </a:solidFill>
                <a:latin typeface="+mn-ea"/>
                <a:ea typeface="+mn-ea"/>
              </a:rPr>
              <a:t>游離輻射作業</a:t>
            </a:r>
            <a:r>
              <a:rPr lang="en-US" altLang="zh-TW" sz="3600" b="1" dirty="0">
                <a:solidFill>
                  <a:srgbClr val="C00000"/>
                </a:solidFill>
                <a:latin typeface="+mn-ea"/>
                <a:ea typeface="+mn-ea"/>
              </a:rPr>
              <a:t>3</a:t>
            </a:r>
            <a:r>
              <a:rPr lang="zh-TW" altLang="en-US" sz="3600" b="1" dirty="0">
                <a:solidFill>
                  <a:srgbClr val="C00000"/>
                </a:solidFill>
                <a:latin typeface="+mn-ea"/>
                <a:ea typeface="+mn-ea"/>
              </a:rPr>
              <a:t>原則</a:t>
            </a:r>
          </a:p>
        </p:txBody>
      </p:sp>
      <p:graphicFrame>
        <p:nvGraphicFramePr>
          <p:cNvPr id="27" name="表格 26"/>
          <p:cNvGraphicFramePr>
            <a:graphicFrameLocks noGrp="1"/>
          </p:cNvGraphicFramePr>
          <p:nvPr/>
        </p:nvGraphicFramePr>
        <p:xfrm>
          <a:off x="5191125" y="4314825"/>
          <a:ext cx="3508375" cy="1382720"/>
        </p:xfrm>
        <a:graphic>
          <a:graphicData uri="http://schemas.openxmlformats.org/drawingml/2006/table">
            <a:tbl>
              <a:tblPr/>
              <a:tblGrid>
                <a:gridCol w="1617663">
                  <a:extLst>
                    <a:ext uri="{9D8B030D-6E8A-4147-A177-3AD203B41FA5}">
                      <a16:colId xmlns:a16="http://schemas.microsoft.com/office/drawing/2014/main" val="20000"/>
                    </a:ext>
                  </a:extLst>
                </a:gridCol>
                <a:gridCol w="1890712">
                  <a:extLst>
                    <a:ext uri="{9D8B030D-6E8A-4147-A177-3AD203B41FA5}">
                      <a16:colId xmlns:a16="http://schemas.microsoft.com/office/drawing/2014/main" val="20001"/>
                    </a:ext>
                  </a:extLst>
                </a:gridCol>
              </a:tblGrid>
              <a:tr h="640039">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pitchFamily="34" charset="0"/>
                        <a:ea typeface="微軟正黑體" pitchFamily="34"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alpha val="52156"/>
                      </a:srgbClr>
                    </a:solidFill>
                  </a:tcPr>
                </a:tc>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pitchFamily="34" charset="0"/>
                          <a:ea typeface="微軟正黑體" pitchFamily="34" charset="-120"/>
                        </a:rPr>
                        <a:t>年劑量限值</a:t>
                      </a:r>
                      <a:endParaRPr kumimoji="0" lang="en-US" altLang="zh-TW" sz="1800" b="1" i="0" u="none" strike="noStrike" cap="none" normalizeH="0" baseline="0">
                        <a:ln>
                          <a:noFill/>
                        </a:ln>
                        <a:solidFill>
                          <a:schemeClr val="tx1"/>
                        </a:solidFill>
                        <a:effectLst/>
                        <a:latin typeface="Arial" pitchFamily="34" charset="0"/>
                        <a:ea typeface="微軟正黑體" pitchFamily="34" charset="-12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tx1"/>
                          </a:solidFill>
                          <a:effectLst/>
                          <a:latin typeface="Arial" pitchFamily="34" charset="0"/>
                          <a:ea typeface="微軟正黑體" pitchFamily="34" charset="-120"/>
                        </a:rPr>
                        <a:t>(</a:t>
                      </a:r>
                      <a:r>
                        <a:rPr kumimoji="0" lang="zh-TW" altLang="en-US" sz="1800" b="1" i="0" u="none" strike="noStrike" cap="none" normalizeH="0" baseline="0">
                          <a:ln>
                            <a:noFill/>
                          </a:ln>
                          <a:solidFill>
                            <a:schemeClr val="tx1"/>
                          </a:solidFill>
                          <a:effectLst/>
                          <a:latin typeface="Arial" pitchFamily="34" charset="0"/>
                          <a:ea typeface="微軟正黑體" pitchFamily="34" charset="-120"/>
                        </a:rPr>
                        <a:t>毫西弗</a:t>
                      </a:r>
                      <a:r>
                        <a:rPr kumimoji="0" lang="en-US" altLang="zh-TW" sz="1800" b="1" i="0" u="none" strike="noStrike" cap="none" normalizeH="0" baseline="0">
                          <a:ln>
                            <a:noFill/>
                          </a:ln>
                          <a:solidFill>
                            <a:schemeClr val="tx1"/>
                          </a:solidFill>
                          <a:effectLst/>
                          <a:latin typeface="Arial" pitchFamily="34" charset="0"/>
                          <a:ea typeface="微軟正黑體" pitchFamily="34" charset="-120"/>
                        </a:rPr>
                        <a:t>;mSv)</a:t>
                      </a:r>
                      <a:endParaRPr kumimoji="0" lang="zh-TW" altLang="en-US" sz="1800" b="1" i="0" u="none" strike="noStrike" cap="none" normalizeH="0" baseline="0">
                        <a:ln>
                          <a:noFill/>
                        </a:ln>
                        <a:solidFill>
                          <a:schemeClr val="tx1"/>
                        </a:solidFill>
                        <a:effectLst/>
                        <a:latin typeface="Arial" pitchFamily="34" charset="0"/>
                        <a:ea typeface="微軟正黑體" pitchFamily="34"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alpha val="52156"/>
                      </a:srgbClr>
                    </a:solidFill>
                  </a:tcPr>
                </a:tc>
                <a:extLst>
                  <a:ext uri="{0D108BD9-81ED-4DB2-BD59-A6C34878D82A}">
                    <a16:rowId xmlns:a16="http://schemas.microsoft.com/office/drawing/2014/main" val="10000"/>
                  </a:ext>
                </a:extLst>
              </a:tr>
              <a:tr h="371337">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Arial" pitchFamily="34" charset="0"/>
                          <a:ea typeface="微軟正黑體" pitchFamily="34" charset="-120"/>
                        </a:rPr>
                        <a:t>一般民眾</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alpha val="23137"/>
                      </a:srgbClr>
                    </a:solidFill>
                  </a:tcPr>
                </a:tc>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微軟正黑體" pitchFamily="34" charset="-120"/>
                        </a:rPr>
                        <a:t>1</a:t>
                      </a:r>
                      <a:endParaRPr kumimoji="0" lang="zh-TW" altLang="en-US" sz="1800" b="0" i="0" u="none" strike="noStrike" cap="none" normalizeH="0" baseline="0">
                        <a:ln>
                          <a:noFill/>
                        </a:ln>
                        <a:solidFill>
                          <a:schemeClr val="tx1"/>
                        </a:solidFill>
                        <a:effectLst/>
                        <a:latin typeface="Arial" pitchFamily="34" charset="0"/>
                        <a:ea typeface="微軟正黑體" pitchFamily="34"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alpha val="23137"/>
                      </a:srgbClr>
                    </a:solidFill>
                  </a:tcPr>
                </a:tc>
                <a:extLst>
                  <a:ext uri="{0D108BD9-81ED-4DB2-BD59-A6C34878D82A}">
                    <a16:rowId xmlns:a16="http://schemas.microsoft.com/office/drawing/2014/main" val="10001"/>
                  </a:ext>
                </a:extLst>
              </a:tr>
              <a:tr h="371337">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Arial" pitchFamily="34" charset="0"/>
                          <a:ea typeface="微軟正黑體" pitchFamily="34" charset="-120"/>
                        </a:rPr>
                        <a:t>輻射工作人員</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alpha val="34117"/>
                      </a:srgbClr>
                    </a:solidFill>
                  </a:tcPr>
                </a:tc>
                <a:tc>
                  <a:txBody>
                    <a:bodyPr/>
                    <a:lstStyle>
                      <a:lvl1pPr defTabSz="457200">
                        <a:spcBef>
                          <a:spcPct val="20000"/>
                        </a:spcBef>
                        <a:buClr>
                          <a:srgbClr val="CC0000"/>
                        </a:buClr>
                        <a:buSzPct val="70000"/>
                        <a:buFont typeface="Wingdings" pitchFamily="2" charset="2"/>
                        <a:defRPr kumimoji="1" sz="2000">
                          <a:solidFill>
                            <a:srgbClr val="000066"/>
                          </a:solidFill>
                          <a:latin typeface="微軟正黑體" pitchFamily="34" charset="-120"/>
                          <a:ea typeface="微軟正黑體" pitchFamily="34" charset="-120"/>
                          <a:cs typeface="新細明體" pitchFamily="18" charset="-120"/>
                        </a:defRPr>
                      </a:lvl1pPr>
                      <a:lvl2pPr marL="742950" indent="-285750" defTabSz="457200">
                        <a:spcBef>
                          <a:spcPct val="20000"/>
                        </a:spcBef>
                        <a:buClr>
                          <a:srgbClr val="CC0000"/>
                        </a:buClr>
                        <a:buSzPct val="70000"/>
                        <a:buFont typeface="Wingdings" pitchFamily="2" charset="2"/>
                        <a:defRPr kumimoji="1">
                          <a:solidFill>
                            <a:srgbClr val="663300"/>
                          </a:solidFill>
                          <a:latin typeface="微軟正黑體" pitchFamily="34" charset="-120"/>
                          <a:ea typeface="微軟正黑體" pitchFamily="34" charset="-120"/>
                          <a:cs typeface="新細明體" pitchFamily="18" charset="-120"/>
                        </a:defRPr>
                      </a:lvl2pPr>
                      <a:lvl3pPr marL="1143000" indent="-228600" defTabSz="457200">
                        <a:spcBef>
                          <a:spcPct val="20000"/>
                        </a:spcBef>
                        <a:buClr>
                          <a:srgbClr val="00CC00"/>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3pPr>
                      <a:lvl4pPr marL="1600200" indent="-228600" defTabSz="457200">
                        <a:spcBef>
                          <a:spcPct val="20000"/>
                        </a:spcBef>
                        <a:buClr>
                          <a:schemeClr val="accent2"/>
                        </a:buClr>
                        <a:buSzPct val="60000"/>
                        <a:buFont typeface="Wingdings" pitchFamily="2" charset="2"/>
                        <a:defRPr kumimoji="1">
                          <a:solidFill>
                            <a:schemeClr val="tx1"/>
                          </a:solidFill>
                          <a:latin typeface="微軟正黑體" pitchFamily="34" charset="-120"/>
                          <a:ea typeface="微軟正黑體" pitchFamily="34" charset="-120"/>
                          <a:cs typeface="新細明體" pitchFamily="18" charset="-120"/>
                        </a:defRPr>
                      </a:lvl4pPr>
                      <a:lvl5pPr marL="2057400" indent="-228600" defTabSz="457200">
                        <a:spcBef>
                          <a:spcPct val="20000"/>
                        </a:spcBef>
                        <a:defRPr kumimoji="1">
                          <a:solidFill>
                            <a:schemeClr val="tx1"/>
                          </a:solidFill>
                          <a:latin typeface="微軟正黑體" pitchFamily="34" charset="-120"/>
                          <a:ea typeface="微軟正黑體" pitchFamily="34" charset="-120"/>
                          <a:cs typeface="新細明體" pitchFamily="18" charset="-120"/>
                        </a:defRPr>
                      </a:lvl5pPr>
                      <a:lvl6pPr marL="25146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6pPr>
                      <a:lvl7pPr marL="29718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7pPr>
                      <a:lvl8pPr marL="34290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8pPr>
                      <a:lvl9pPr marL="3886200" indent="-228600" defTabSz="457200" eaLnBrk="0" fontAlgn="base" hangingPunct="0">
                        <a:spcBef>
                          <a:spcPct val="20000"/>
                        </a:spcBef>
                        <a:spcAft>
                          <a:spcPct val="0"/>
                        </a:spcAft>
                        <a:defRPr kumimoji="1">
                          <a:solidFill>
                            <a:schemeClr val="tx1"/>
                          </a:solidFill>
                          <a:latin typeface="微軟正黑體" pitchFamily="34" charset="-120"/>
                          <a:ea typeface="微軟正黑體" pitchFamily="34" charset="-120"/>
                          <a:cs typeface="新細明體" pitchFamily="18" charset="-12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微軟正黑體" pitchFamily="34" charset="-120"/>
                        </a:rPr>
                        <a:t>20(</a:t>
                      </a:r>
                      <a:r>
                        <a:rPr kumimoji="0" lang="zh-TW" altLang="en-US" sz="1800" b="0" i="0" u="none" strike="noStrike" cap="none" normalizeH="0" baseline="0">
                          <a:ln>
                            <a:noFill/>
                          </a:ln>
                          <a:solidFill>
                            <a:schemeClr val="tx1"/>
                          </a:solidFill>
                          <a:effectLst/>
                          <a:latin typeface="Arial" pitchFamily="34" charset="0"/>
                          <a:ea typeface="微軟正黑體" pitchFamily="34" charset="-120"/>
                        </a:rPr>
                        <a:t>平均</a:t>
                      </a:r>
                      <a:r>
                        <a:rPr kumimoji="0" lang="en-US" altLang="zh-TW" sz="1800" b="0" i="0" u="none" strike="noStrike" cap="none" normalizeH="0" baseline="0">
                          <a:ln>
                            <a:noFill/>
                          </a:ln>
                          <a:solidFill>
                            <a:schemeClr val="tx1"/>
                          </a:solidFill>
                          <a:effectLst/>
                          <a:latin typeface="Arial" pitchFamily="34" charset="0"/>
                          <a:ea typeface="微軟正黑體" pitchFamily="34" charset="-120"/>
                        </a:rPr>
                        <a:t>)</a:t>
                      </a:r>
                      <a:endParaRPr kumimoji="0" lang="zh-TW" altLang="en-US" sz="1800" b="0" i="0" u="none" strike="noStrike" cap="none" normalizeH="0" baseline="0">
                        <a:ln>
                          <a:noFill/>
                        </a:ln>
                        <a:solidFill>
                          <a:schemeClr val="tx1"/>
                        </a:solidFill>
                        <a:effectLst/>
                        <a:latin typeface="Arial" pitchFamily="34" charset="0"/>
                        <a:ea typeface="微軟正黑體" pitchFamily="34" charset="-12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alpha val="34117"/>
                      </a:srgbClr>
                    </a:solidFill>
                  </a:tcPr>
                </a:tc>
                <a:extLst>
                  <a:ext uri="{0D108BD9-81ED-4DB2-BD59-A6C34878D82A}">
                    <a16:rowId xmlns:a16="http://schemas.microsoft.com/office/drawing/2014/main" val="10002"/>
                  </a:ext>
                </a:extLst>
              </a:tr>
            </a:tbl>
          </a:graphicData>
        </a:graphic>
      </p:graphicFrame>
      <p:sp>
        <p:nvSpPr>
          <p:cNvPr id="28" name="文字方塊 27"/>
          <p:cNvSpPr txBox="1">
            <a:spLocks noChangeArrowheads="1"/>
          </p:cNvSpPr>
          <p:nvPr/>
        </p:nvSpPr>
        <p:spPr bwMode="auto">
          <a:xfrm>
            <a:off x="6216650" y="3973513"/>
            <a:ext cx="1363663" cy="369887"/>
          </a:xfrm>
          <a:prstGeom prst="rect">
            <a:avLst/>
          </a:prstGeom>
          <a:solidFill>
            <a:srgbClr val="9C9CDF"/>
          </a:solidFill>
          <a:ln w="38100">
            <a:solidFill>
              <a:schemeClr val="bg1"/>
            </a:solidFill>
            <a:miter lim="800000"/>
            <a:headEnd/>
            <a:tailEnd/>
          </a:ln>
          <a:effectLst>
            <a:outerShdw blurRad="40000" dist="20000" dir="5400000" rotWithShape="0">
              <a:srgbClr val="808080">
                <a:alpha val="37999"/>
              </a:srgbClr>
            </a:outer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a:solidFill>
                  <a:srgbClr val="FFFFFF"/>
                </a:solidFill>
                <a:latin typeface="微軟正黑體" pitchFamily="34" charset="-120"/>
                <a:ea typeface="微軟正黑體" pitchFamily="34" charset="-120"/>
              </a:rPr>
              <a:t>劑量限值</a:t>
            </a:r>
          </a:p>
        </p:txBody>
      </p:sp>
      <p:sp>
        <p:nvSpPr>
          <p:cNvPr id="2" name="投影片編號版面配置區 1">
            <a:extLst>
              <a:ext uri="{FF2B5EF4-FFF2-40B4-BE49-F238E27FC236}">
                <a16:creationId xmlns:a16="http://schemas.microsoft.com/office/drawing/2014/main" id="{74210779-2BF7-8647-A4A0-AA7FBDC75BBC}"/>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57</a:t>
            </a:fld>
            <a:endParaRPr lang="en-US" altLang="zh-TW">
              <a:solidFill>
                <a:srgbClr val="000000"/>
              </a:solidFill>
            </a:endParaRPr>
          </a:p>
        </p:txBody>
      </p:sp>
    </p:spTree>
    <p:extLst>
      <p:ext uri="{BB962C8B-B14F-4D97-AF65-F5344CB8AC3E}">
        <p14:creationId xmlns:p14="http://schemas.microsoft.com/office/powerpoint/2010/main" val="20268636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p:txBody>
          <a:bodyPr/>
          <a:lstStyle/>
          <a:p>
            <a:r>
              <a:rPr lang="zh-TW" altLang="en-US"/>
              <a:t>您一定要認識的輻射標示</a:t>
            </a:r>
          </a:p>
        </p:txBody>
      </p:sp>
      <p:sp>
        <p:nvSpPr>
          <p:cNvPr id="115715" name="內容版面配置區 2"/>
          <p:cNvSpPr>
            <a:spLocks noGrp="1"/>
          </p:cNvSpPr>
          <p:nvPr>
            <p:ph idx="1"/>
          </p:nvPr>
        </p:nvSpPr>
        <p:spPr/>
        <p:txBody>
          <a:bodyPr/>
          <a:lstStyle/>
          <a:p>
            <a:r>
              <a:rPr lang="zh-TW" altLang="en-US"/>
              <a:t>輻射示警標誌</a:t>
            </a:r>
          </a:p>
        </p:txBody>
      </p:sp>
      <p:sp>
        <p:nvSpPr>
          <p:cNvPr id="115717" name="內容版面配置區 31"/>
          <p:cNvSpPr txBox="1">
            <a:spLocks/>
          </p:cNvSpPr>
          <p:nvPr/>
        </p:nvSpPr>
        <p:spPr bwMode="auto">
          <a:xfrm>
            <a:off x="3733800" y="1620838"/>
            <a:ext cx="51054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r>
              <a:rPr lang="zh-TW" altLang="en-US">
                <a:solidFill>
                  <a:srgbClr val="FF0000"/>
                </a:solidFill>
              </a:rPr>
              <a:t>黃底加上紫紅色的三個葉片，為全世界共同使用的輻射示警標誌</a:t>
            </a:r>
            <a:r>
              <a:rPr lang="zh-TW" altLang="en-US">
                <a:solidFill>
                  <a:schemeClr val="tx1"/>
                </a:solidFill>
              </a:rPr>
              <a:t>。</a:t>
            </a:r>
            <a:endParaRPr lang="en-US" altLang="zh-TW">
              <a:solidFill>
                <a:schemeClr val="tx1"/>
              </a:solidFill>
            </a:endParaRPr>
          </a:p>
          <a:p>
            <a:r>
              <a:rPr lang="zh-TW" altLang="en-US">
                <a:solidFill>
                  <a:schemeClr val="tx1"/>
                </a:solidFill>
              </a:rPr>
              <a:t>任何有人為輻射的場所，其外圍及大門、入口，或是會產生輻射的儀器設備表面，都必須張貼這個標誌，以提醒所有的人，要注意輻射的存在及注意自身的安全。</a:t>
            </a:r>
          </a:p>
          <a:p>
            <a:endParaRPr lang="en-US" altLang="zh-TW">
              <a:solidFill>
                <a:schemeClr val="tx1"/>
              </a:solidFill>
            </a:endParaRPr>
          </a:p>
        </p:txBody>
      </p:sp>
      <p:pic>
        <p:nvPicPr>
          <p:cNvPr id="115718" name="圖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362200"/>
            <a:ext cx="366395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2" descr="F:\103醫院普查照片\IMG_0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8438" y="4492625"/>
            <a:ext cx="29765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圖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5450" y="4348163"/>
            <a:ext cx="22352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2A568219-AA6F-834C-9D51-9E29721E69DD}"/>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58</a:t>
            </a:fld>
            <a:endParaRPr lang="en-US" altLang="zh-TW">
              <a:solidFill>
                <a:srgbClr val="000000"/>
              </a:solidFill>
            </a:endParaRPr>
          </a:p>
        </p:txBody>
      </p:sp>
    </p:spTree>
    <p:extLst>
      <p:ext uri="{BB962C8B-B14F-4D97-AF65-F5344CB8AC3E}">
        <p14:creationId xmlns:p14="http://schemas.microsoft.com/office/powerpoint/2010/main" val="40517885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p:nvPr>
        </p:nvSpPr>
        <p:spPr/>
        <p:txBody>
          <a:bodyPr/>
          <a:lstStyle/>
          <a:p>
            <a:r>
              <a:rPr lang="zh-TW" altLang="en-US"/>
              <a:t>另外，還有一種輻射輔助標誌</a:t>
            </a:r>
          </a:p>
        </p:txBody>
      </p:sp>
      <p:sp>
        <p:nvSpPr>
          <p:cNvPr id="116739" name="內容版面配置區 2"/>
          <p:cNvSpPr>
            <a:spLocks noGrp="1"/>
          </p:cNvSpPr>
          <p:nvPr>
            <p:ph idx="1"/>
          </p:nvPr>
        </p:nvSpPr>
        <p:spPr>
          <a:xfrm>
            <a:off x="457200" y="1600200"/>
            <a:ext cx="6324600" cy="4525963"/>
          </a:xfrm>
        </p:spPr>
        <p:txBody>
          <a:bodyPr/>
          <a:lstStyle/>
          <a:p>
            <a:r>
              <a:rPr lang="zh-TW" altLang="en-US"/>
              <a:t>輻射輔助標誌</a:t>
            </a:r>
          </a:p>
          <a:p>
            <a:pPr lvl="1"/>
            <a:r>
              <a:rPr lang="en-US" altLang="zh-TW"/>
              <a:t>2007</a:t>
            </a:r>
            <a:r>
              <a:rPr lang="zh-TW" altLang="en-US"/>
              <a:t>年國際原子能總署</a:t>
            </a:r>
            <a:r>
              <a:rPr lang="en-US" altLang="zh-TW"/>
              <a:t>(IAEA)</a:t>
            </a:r>
            <a:r>
              <a:rPr lang="zh-TW" altLang="en-US"/>
              <a:t>與國際標準組織</a:t>
            </a:r>
            <a:r>
              <a:rPr lang="en-US" altLang="zh-TW"/>
              <a:t>(ISO)</a:t>
            </a:r>
            <a:r>
              <a:rPr lang="zh-TW" altLang="en-US"/>
              <a:t>聯合宣佈啟用。</a:t>
            </a:r>
          </a:p>
          <a:p>
            <a:pPr lvl="1"/>
            <a:r>
              <a:rPr lang="zh-TW" altLang="en-US"/>
              <a:t>張貼於高風險輻射源設備內，以防止射源遭意外拆解時，發生輻射危害情事。</a:t>
            </a:r>
          </a:p>
          <a:p>
            <a:endParaRPr lang="zh-TW" altLang="en-US"/>
          </a:p>
        </p:txBody>
      </p:sp>
      <p:pic>
        <p:nvPicPr>
          <p:cNvPr id="116741"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3886200"/>
            <a:ext cx="334010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8325" y="2168525"/>
            <a:ext cx="145097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圖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325" y="3733800"/>
            <a:ext cx="14509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EC1F7ECC-7FB7-274C-994F-4CA3337F674B}"/>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59</a:t>
            </a:fld>
            <a:endParaRPr lang="en-US" altLang="zh-TW">
              <a:solidFill>
                <a:srgbClr val="000000"/>
              </a:solidFill>
            </a:endParaRPr>
          </a:p>
        </p:txBody>
      </p:sp>
    </p:spTree>
    <p:extLst>
      <p:ext uri="{BB962C8B-B14F-4D97-AF65-F5344CB8AC3E}">
        <p14:creationId xmlns:p14="http://schemas.microsoft.com/office/powerpoint/2010/main" val="1389743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188" y="762000"/>
            <a:ext cx="7848600" cy="725488"/>
          </a:xfrm>
        </p:spPr>
        <p:txBody>
          <a:bodyPr/>
          <a:lstStyle/>
          <a:p>
            <a:r>
              <a:rPr lang="zh-TW" altLang="en-US" sz="4000" b="1" dirty="0"/>
              <a:t>管制分工</a:t>
            </a:r>
          </a:p>
        </p:txBody>
      </p:sp>
      <p:sp>
        <p:nvSpPr>
          <p:cNvPr id="4" name="內容版面配置區 12"/>
          <p:cNvSpPr>
            <a:spLocks noGrp="1"/>
          </p:cNvSpPr>
          <p:nvPr>
            <p:ph idx="1"/>
          </p:nvPr>
        </p:nvSpPr>
        <p:spPr>
          <a:xfrm>
            <a:off x="528638" y="4648200"/>
            <a:ext cx="5791200" cy="2020888"/>
          </a:xfrm>
        </p:spPr>
        <p:txBody>
          <a:bodyPr/>
          <a:lstStyle/>
          <a:p>
            <a:r>
              <a:rPr lang="zh-TW" altLang="en-US" sz="2000"/>
              <a:t>環保署：非游離輻射對環境影響及監測。</a:t>
            </a:r>
          </a:p>
          <a:p>
            <a:r>
              <a:rPr lang="zh-TW" altLang="en-US" sz="2000"/>
              <a:t>國家通訊傳播委員會</a:t>
            </a:r>
            <a:r>
              <a:rPr lang="en-US" altLang="zh-TW" sz="2000"/>
              <a:t>(NCC)</a:t>
            </a:r>
            <a:r>
              <a:rPr lang="zh-TW" altLang="en-US" sz="2000"/>
              <a:t>：通訊傳播事業                                                       </a:t>
            </a:r>
            <a:r>
              <a:rPr lang="en-US" altLang="zh-TW" sz="2000"/>
              <a:t>(</a:t>
            </a:r>
            <a:r>
              <a:rPr lang="zh-TW" altLang="en-US" sz="2000"/>
              <a:t>行動電話基地台等</a:t>
            </a:r>
            <a:r>
              <a:rPr lang="en-US" altLang="zh-TW" sz="2000"/>
              <a:t>)</a:t>
            </a:r>
            <a:r>
              <a:rPr lang="zh-TW" altLang="en-US" sz="2000"/>
              <a:t>營運之監督管理。</a:t>
            </a:r>
            <a:endParaRPr lang="en-US" altLang="zh-TW" sz="2000"/>
          </a:p>
          <a:p>
            <a:r>
              <a:rPr lang="zh-TW" altLang="en-US" sz="2000"/>
              <a:t>經濟部：電業設備</a:t>
            </a:r>
            <a:r>
              <a:rPr lang="en-US" altLang="zh-TW" sz="2000"/>
              <a:t>(</a:t>
            </a:r>
            <a:r>
              <a:rPr lang="zh-TW" altLang="en-US" sz="2000"/>
              <a:t>高壓輸配電線等</a:t>
            </a:r>
            <a:r>
              <a:rPr lang="en-US" altLang="zh-TW" sz="2000"/>
              <a:t>)</a:t>
            </a:r>
            <a:r>
              <a:rPr lang="zh-TW" altLang="en-US" sz="2000"/>
              <a:t>、                                                           電器產品之管理。</a:t>
            </a:r>
          </a:p>
          <a:p>
            <a:endParaRPr lang="zh-TW" altLang="en-US" sz="2000"/>
          </a:p>
        </p:txBody>
      </p:sp>
      <p:pic>
        <p:nvPicPr>
          <p:cNvPr id="5" name="內容版面配置區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8" y="2301875"/>
            <a:ext cx="69342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838" y="4249738"/>
            <a:ext cx="69723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接點 6"/>
          <p:cNvCxnSpPr/>
          <p:nvPr/>
        </p:nvCxnSpPr>
        <p:spPr>
          <a:xfrm>
            <a:off x="6534150" y="2151063"/>
            <a:ext cx="0" cy="421005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7024688" y="1701800"/>
            <a:ext cx="1408112" cy="460375"/>
          </a:xfrm>
          <a:prstGeom prst="rect">
            <a:avLst/>
          </a:prstGeom>
          <a:solidFill>
            <a:srgbClr val="FF7E79"/>
          </a:solidFill>
          <a:ln>
            <a:solidFill>
              <a:srgbClr val="C00000"/>
            </a:solidFill>
          </a:ln>
        </p:spPr>
        <p:style>
          <a:lnRef idx="2">
            <a:schemeClr val="accent1"/>
          </a:lnRef>
          <a:fillRef idx="1">
            <a:schemeClr val="lt1"/>
          </a:fillRef>
          <a:effectRef idx="0">
            <a:schemeClr val="accent1"/>
          </a:effectRef>
          <a:fontRef idx="minor">
            <a:schemeClr val="dk1"/>
          </a:fontRef>
        </p:style>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2400">
                <a:solidFill>
                  <a:srgbClr val="000000"/>
                </a:solidFill>
                <a:latin typeface="微軟正黑體" pitchFamily="34" charset="-120"/>
                <a:ea typeface="微軟正黑體" pitchFamily="34" charset="-120"/>
              </a:rPr>
              <a:t>游離輻射</a:t>
            </a:r>
          </a:p>
        </p:txBody>
      </p:sp>
      <p:sp>
        <p:nvSpPr>
          <p:cNvPr id="9" name="文字方塊 8"/>
          <p:cNvSpPr txBox="1"/>
          <p:nvPr/>
        </p:nvSpPr>
        <p:spPr>
          <a:xfrm>
            <a:off x="2438400" y="1708150"/>
            <a:ext cx="2381250" cy="461963"/>
          </a:xfrm>
          <a:prstGeom prst="rect">
            <a:avLst/>
          </a:prstGeom>
          <a:solidFill>
            <a:schemeClr val="accent2">
              <a:lumMod val="20000"/>
              <a:lumOff val="80000"/>
            </a:schemeClr>
          </a:solidFill>
          <a:ln>
            <a:solidFill>
              <a:schemeClr val="accent2"/>
            </a:solidFill>
          </a:ln>
        </p:spPr>
        <p:style>
          <a:lnRef idx="2">
            <a:schemeClr val="accent4"/>
          </a:lnRef>
          <a:fillRef idx="1">
            <a:schemeClr val="lt1"/>
          </a:fillRef>
          <a:effectRef idx="0">
            <a:schemeClr val="accent4"/>
          </a:effectRef>
          <a:fontRef idx="minor">
            <a:schemeClr val="dk1"/>
          </a:fontRef>
        </p:style>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2400">
                <a:solidFill>
                  <a:srgbClr val="000000"/>
                </a:solidFill>
                <a:latin typeface="微軟正黑體" pitchFamily="34" charset="-120"/>
                <a:ea typeface="微軟正黑體" pitchFamily="34" charset="-120"/>
              </a:rPr>
              <a:t>非游離輻射</a:t>
            </a:r>
          </a:p>
        </p:txBody>
      </p:sp>
      <p:sp>
        <p:nvSpPr>
          <p:cNvPr id="10" name="矩形 9"/>
          <p:cNvSpPr/>
          <p:nvPr/>
        </p:nvSpPr>
        <p:spPr>
          <a:xfrm>
            <a:off x="5867400" y="1454150"/>
            <a:ext cx="1190625" cy="70802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r>
              <a:rPr lang="zh-TW" altLang="en-US" sz="2000" b="1">
                <a:solidFill>
                  <a:srgbClr val="2D2D8A"/>
                </a:solidFill>
                <a:latin typeface="微軟正黑體" pitchFamily="34" charset="-120"/>
                <a:ea typeface="微軟正黑體" pitchFamily="34" charset="-120"/>
              </a:rPr>
              <a:t>能量約</a:t>
            </a:r>
            <a:r>
              <a:rPr lang="en-US" altLang="zh-TW" sz="2000" b="1">
                <a:solidFill>
                  <a:srgbClr val="2D2D8A"/>
                </a:solidFill>
                <a:latin typeface="微軟正黑體" pitchFamily="34" charset="-120"/>
                <a:ea typeface="微軟正黑體" pitchFamily="34" charset="-120"/>
                <a:sym typeface="Symbol" pitchFamily="18" charset="2"/>
              </a:rPr>
              <a:t>=10keV</a:t>
            </a:r>
            <a:r>
              <a:rPr lang="en-US" altLang="zh-TW" sz="2000" b="1">
                <a:solidFill>
                  <a:srgbClr val="2D2D8A"/>
                </a:solidFill>
                <a:latin typeface="微軟正黑體" pitchFamily="34" charset="-120"/>
                <a:ea typeface="微軟正黑體" pitchFamily="34" charset="-120"/>
              </a:rPr>
              <a:t> </a:t>
            </a:r>
            <a:endParaRPr lang="zh-TW" altLang="en-US" sz="2000" b="1">
              <a:solidFill>
                <a:srgbClr val="2D2D8A"/>
              </a:solidFill>
              <a:latin typeface="微軟正黑體" pitchFamily="34" charset="-120"/>
              <a:ea typeface="微軟正黑體" pitchFamily="34" charset="-120"/>
            </a:endParaRPr>
          </a:p>
        </p:txBody>
      </p:sp>
      <p:sp>
        <p:nvSpPr>
          <p:cNvPr id="11" name="內容版面配置區 12"/>
          <p:cNvSpPr txBox="1">
            <a:spLocks/>
          </p:cNvSpPr>
          <p:nvPr/>
        </p:nvSpPr>
        <p:spPr bwMode="auto">
          <a:xfrm>
            <a:off x="6516688" y="4564063"/>
            <a:ext cx="2474912"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marL="342900" indent="-342900" algn="l" rtl="0" eaLnBrk="0" fontAlgn="base" hangingPunct="0">
              <a:spcBef>
                <a:spcPct val="20000"/>
              </a:spcBef>
              <a:spcAft>
                <a:spcPct val="0"/>
              </a:spcAft>
              <a:buClr>
                <a:srgbClr val="CC0000"/>
              </a:buClr>
              <a:buSzPct val="70000"/>
              <a:buFont typeface="Wingdings" charset="2"/>
              <a:buChar char="p"/>
              <a:defRPr kumimoji="1" sz="2800">
                <a:solidFill>
                  <a:srgbClr val="000066"/>
                </a:solidFill>
                <a:latin typeface="微軟正黑體" pitchFamily="34" charset="-120"/>
                <a:ea typeface="+mn-ea"/>
                <a:cs typeface="+mn-cs"/>
              </a:defRPr>
            </a:lvl1pPr>
            <a:lvl2pPr marL="742950" indent="-285750" algn="l" rtl="0" eaLnBrk="0" fontAlgn="base" hangingPunct="0">
              <a:spcBef>
                <a:spcPct val="20000"/>
              </a:spcBef>
              <a:spcAft>
                <a:spcPct val="0"/>
              </a:spcAft>
              <a:buClr>
                <a:srgbClr val="CC0000"/>
              </a:buClr>
              <a:buSzPct val="70000"/>
              <a:buFont typeface="Wingdings" charset="2"/>
              <a:buChar char="l"/>
              <a:defRPr kumimoji="1" sz="2400">
                <a:solidFill>
                  <a:srgbClr val="663300"/>
                </a:solidFill>
                <a:latin typeface="微軟正黑體" pitchFamily="34" charset="-120"/>
                <a:ea typeface="+mn-ea"/>
                <a:cs typeface="+mn-cs"/>
              </a:defRPr>
            </a:lvl2pPr>
            <a:lvl3pPr marL="1143000" indent="-228600" algn="l" rtl="0" eaLnBrk="0" fontAlgn="base" hangingPunct="0">
              <a:spcBef>
                <a:spcPct val="20000"/>
              </a:spcBef>
              <a:spcAft>
                <a:spcPct val="0"/>
              </a:spcAft>
              <a:buClr>
                <a:srgbClr val="00CC00"/>
              </a:buClr>
              <a:buSzPct val="60000"/>
              <a:buFont typeface="Wingdings" charset="2"/>
              <a:buChar char="u"/>
              <a:defRPr kumimoji="1" sz="2000">
                <a:solidFill>
                  <a:schemeClr val="tx1"/>
                </a:solidFill>
                <a:latin typeface="微軟正黑體" pitchFamily="34" charset="-120"/>
                <a:ea typeface="+mn-ea"/>
                <a:cs typeface="+mn-cs"/>
              </a:defRPr>
            </a:lvl3pPr>
            <a:lvl4pPr marL="1600200" indent="-228600" algn="l" rtl="0" eaLnBrk="0" fontAlgn="base" hangingPunct="0">
              <a:spcBef>
                <a:spcPct val="20000"/>
              </a:spcBef>
              <a:spcAft>
                <a:spcPct val="0"/>
              </a:spcAft>
              <a:buClr>
                <a:schemeClr val="accent2"/>
              </a:buClr>
              <a:buSzPct val="60000"/>
              <a:buFont typeface="Wingdings" charset="2"/>
              <a:buChar char="l"/>
              <a:defRPr kumimoji="1" sz="2000">
                <a:solidFill>
                  <a:schemeClr val="tx1"/>
                </a:solidFill>
                <a:latin typeface="微軟正黑體" pitchFamily="34" charset="-120"/>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微軟正黑體" pitchFamily="34" charset="-120"/>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a:lstStyle>
          <a:p>
            <a:pPr>
              <a:defRPr/>
            </a:pPr>
            <a:r>
              <a:rPr lang="zh-TW" altLang="en-US" sz="2000" kern="0" dirty="0"/>
              <a:t>原能會：游離輻射設備、作業之管制，對環境、人員影響的管制，對環境影響的監測。</a:t>
            </a:r>
          </a:p>
        </p:txBody>
      </p:sp>
      <p:sp>
        <p:nvSpPr>
          <p:cNvPr id="3" name="投影片編號版面配置區 2"/>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6</a:t>
            </a:fld>
            <a:endParaRPr lang="en-US" altLang="zh-TW">
              <a:solidFill>
                <a:srgbClr val="000000"/>
              </a:solidFill>
            </a:endParaRPr>
          </a:p>
        </p:txBody>
      </p:sp>
    </p:spTree>
    <p:extLst>
      <p:ext uri="{BB962C8B-B14F-4D97-AF65-F5344CB8AC3E}">
        <p14:creationId xmlns:p14="http://schemas.microsoft.com/office/powerpoint/2010/main" val="26623992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7483CD-8BA3-804F-AF24-C65DCA232317}"/>
              </a:ext>
            </a:extLst>
          </p:cNvPr>
          <p:cNvSpPr>
            <a:spLocks noGrp="1"/>
          </p:cNvSpPr>
          <p:nvPr>
            <p:ph type="title"/>
          </p:nvPr>
        </p:nvSpPr>
        <p:spPr>
          <a:xfrm>
            <a:off x="600452" y="110371"/>
            <a:ext cx="7848600" cy="725488"/>
          </a:xfrm>
        </p:spPr>
        <p:txBody>
          <a:bodyPr/>
          <a:lstStyle/>
          <a:p>
            <a:r>
              <a:rPr lang="zh-CN" altLang="en-US" dirty="0"/>
              <a:t>輻射防護的原則</a:t>
            </a:r>
            <a:r>
              <a:rPr lang="en-US" altLang="zh-CN" dirty="0"/>
              <a:t>-3</a:t>
            </a:r>
            <a:r>
              <a:rPr lang="zh-TW" altLang="en-US" dirty="0"/>
              <a:t>原則</a:t>
            </a:r>
            <a:r>
              <a:rPr lang="en-US" altLang="zh-TW" sz="2400" dirty="0"/>
              <a:t>(1/2)</a:t>
            </a:r>
            <a:endParaRPr kumimoji="1" lang="zh-TW" altLang="en-US" sz="2400" dirty="0"/>
          </a:p>
        </p:txBody>
      </p:sp>
      <p:sp>
        <p:nvSpPr>
          <p:cNvPr id="4" name="投影片編號版面配置區 3">
            <a:extLst>
              <a:ext uri="{FF2B5EF4-FFF2-40B4-BE49-F238E27FC236}">
                <a16:creationId xmlns:a16="http://schemas.microsoft.com/office/drawing/2014/main" id="{64EAD5EA-56E4-A344-8BA0-1509B3FC1F62}"/>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60</a:t>
            </a:fld>
            <a:endParaRPr lang="en-US" altLang="zh-TW">
              <a:solidFill>
                <a:srgbClr val="000000"/>
              </a:solidFill>
            </a:endParaRPr>
          </a:p>
        </p:txBody>
      </p:sp>
      <p:pic>
        <p:nvPicPr>
          <p:cNvPr id="5" name="圖片 3">
            <a:extLst>
              <a:ext uri="{FF2B5EF4-FFF2-40B4-BE49-F238E27FC236}">
                <a16:creationId xmlns:a16="http://schemas.microsoft.com/office/drawing/2014/main" id="{8FE5F07B-A6E6-0248-8060-4B0E3B7B2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65" y="4324767"/>
            <a:ext cx="5862637"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10">
            <a:extLst>
              <a:ext uri="{FF2B5EF4-FFF2-40B4-BE49-F238E27FC236}">
                <a16:creationId xmlns:a16="http://schemas.microsoft.com/office/drawing/2014/main" id="{698EF9B1-EECF-F94F-8050-9F816DC94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152" y="865605"/>
            <a:ext cx="1625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568B1F9E-4997-6840-9D15-8734EEBAF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1127" y="914817"/>
            <a:ext cx="1803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5">
            <a:extLst>
              <a:ext uri="{FF2B5EF4-FFF2-40B4-BE49-F238E27FC236}">
                <a16:creationId xmlns:a16="http://schemas.microsoft.com/office/drawing/2014/main" id="{A04FFCA2-50E6-5441-AA07-98BBED7ADB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740" y="921167"/>
            <a:ext cx="19558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摺角紙張 8">
            <a:extLst>
              <a:ext uri="{FF2B5EF4-FFF2-40B4-BE49-F238E27FC236}">
                <a16:creationId xmlns:a16="http://schemas.microsoft.com/office/drawing/2014/main" id="{E8C4C4F2-EA0F-0E43-877F-ED5E4EA88C28}"/>
              </a:ext>
            </a:extLst>
          </p:cNvPr>
          <p:cNvSpPr/>
          <p:nvPr/>
        </p:nvSpPr>
        <p:spPr>
          <a:xfrm>
            <a:off x="375027" y="1035467"/>
            <a:ext cx="1874838" cy="2093913"/>
          </a:xfrm>
          <a:prstGeom prst="foldedCorner">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ln w="0"/>
                <a:solidFill>
                  <a:srgbClr val="41A2B6"/>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rPr>
              <a:t>½</a:t>
            </a:r>
            <a:r>
              <a:rPr lang="zh-TW" altLang="en-US" sz="2400" dirty="0">
                <a:ln w="0"/>
                <a:solidFill>
                  <a:srgbClr val="41A2B6"/>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rPr>
              <a:t>時間</a:t>
            </a:r>
            <a:r>
              <a:rPr lang="en-US" altLang="zh-TW" sz="2400" dirty="0">
                <a:ln w="0"/>
                <a:solidFill>
                  <a:srgbClr val="41A2B6"/>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rPr>
              <a:t> =&gt; ½</a:t>
            </a:r>
            <a:r>
              <a:rPr lang="zh-TW" altLang="en-US" sz="2400" dirty="0">
                <a:ln w="0"/>
                <a:solidFill>
                  <a:srgbClr val="41A2B6"/>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rPr>
              <a:t>輻射劑量</a:t>
            </a:r>
            <a:endParaRPr lang="en-US" altLang="zh-TW" sz="2400" dirty="0">
              <a:ln w="0"/>
              <a:solidFill>
                <a:srgbClr val="41A2B6"/>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endParaRPr>
          </a:p>
          <a:p>
            <a:pPr algn="ctr">
              <a:defRPr/>
            </a:pPr>
            <a:endParaRPr lang="en-US" altLang="zh-TW" sz="1600" dirty="0">
              <a:ln w="0"/>
              <a:solidFill>
                <a:schemeClr val="tx1"/>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endParaRPr>
          </a:p>
          <a:p>
            <a:pPr algn="ctr">
              <a:defRPr/>
            </a:pPr>
            <a:r>
              <a:rPr lang="en-US" altLang="zh-TW" sz="2400" dirty="0">
                <a:ln w="0"/>
                <a:solidFill>
                  <a:srgbClr val="EA7B4E"/>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rPr>
              <a:t>2</a:t>
            </a:r>
            <a:r>
              <a:rPr lang="zh-TW" altLang="en-US" sz="2400" dirty="0">
                <a:ln w="0"/>
                <a:solidFill>
                  <a:srgbClr val="EA7B4E"/>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rPr>
              <a:t>倍距離</a:t>
            </a:r>
            <a:r>
              <a:rPr lang="en-US" altLang="zh-TW" sz="2400" dirty="0">
                <a:ln w="0"/>
                <a:solidFill>
                  <a:srgbClr val="EA7B4E"/>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rPr>
              <a:t> =&gt; ¼</a:t>
            </a:r>
            <a:r>
              <a:rPr lang="zh-TW" altLang="en-US" sz="2400" dirty="0">
                <a:ln w="0"/>
                <a:solidFill>
                  <a:srgbClr val="EA7B4E"/>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rPr>
              <a:t>輻射劑量</a:t>
            </a:r>
            <a:endParaRPr lang="en-US" altLang="zh-TW" sz="2400" dirty="0">
              <a:ln w="0"/>
              <a:solidFill>
                <a:srgbClr val="EA7B4E"/>
              </a:solidFill>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endParaRPr>
          </a:p>
        </p:txBody>
      </p:sp>
      <p:sp>
        <p:nvSpPr>
          <p:cNvPr id="10" name="文字方塊 5">
            <a:extLst>
              <a:ext uri="{FF2B5EF4-FFF2-40B4-BE49-F238E27FC236}">
                <a16:creationId xmlns:a16="http://schemas.microsoft.com/office/drawing/2014/main" id="{05A28570-CB09-3849-99BB-9BB232346DB7}"/>
              </a:ext>
            </a:extLst>
          </p:cNvPr>
          <p:cNvSpPr txBox="1">
            <a:spLocks noChangeArrowheads="1"/>
          </p:cNvSpPr>
          <p:nvPr/>
        </p:nvSpPr>
        <p:spPr bwMode="auto">
          <a:xfrm>
            <a:off x="2805490" y="2459455"/>
            <a:ext cx="1720850"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lgn="ctr">
              <a:spcBef>
                <a:spcPct val="0"/>
              </a:spcBef>
              <a:buClrTx/>
              <a:buSzTx/>
              <a:buFontTx/>
              <a:buNone/>
            </a:pPr>
            <a:r>
              <a:rPr lang="zh-Hant" altLang="en-US" sz="3200" b="1" u="sng" dirty="0">
                <a:solidFill>
                  <a:srgbClr val="41A2B6"/>
                </a:solidFill>
                <a:latin typeface="Microsoft JhengHei" panose="020B0604030504040204" pitchFamily="34" charset="-120"/>
                <a:ea typeface="Microsoft JhengHei" panose="020B0604030504040204" pitchFamily="34" charset="-120"/>
              </a:rPr>
              <a:t>時間</a:t>
            </a:r>
            <a:endParaRPr lang="en-US" altLang="zh-Hant" sz="3200" b="1" u="sng" dirty="0">
              <a:solidFill>
                <a:srgbClr val="41A2B6"/>
              </a:solidFill>
              <a:latin typeface="Microsoft JhengHei" panose="020B0604030504040204" pitchFamily="34" charset="-120"/>
              <a:ea typeface="Microsoft JhengHei" panose="020B0604030504040204" pitchFamily="34" charset="-120"/>
            </a:endParaRPr>
          </a:p>
          <a:p>
            <a:pPr algn="ctr">
              <a:spcBef>
                <a:spcPct val="0"/>
              </a:spcBef>
              <a:buClrTx/>
              <a:buSzTx/>
              <a:buFontTx/>
              <a:buNone/>
            </a:pPr>
            <a:r>
              <a:rPr lang="zh-Hant" altLang="en-US" sz="2800" b="1" dirty="0">
                <a:solidFill>
                  <a:srgbClr val="41A2B6"/>
                </a:solidFill>
                <a:latin typeface="Microsoft JhengHei" panose="020B0604030504040204" pitchFamily="34" charset="-120"/>
                <a:ea typeface="Microsoft JhengHei" panose="020B0604030504040204" pitchFamily="34" charset="-120"/>
              </a:rPr>
              <a:t>越短越好</a:t>
            </a:r>
            <a:endParaRPr lang="zh-TW" altLang="en-US" sz="2800" b="1" dirty="0">
              <a:solidFill>
                <a:srgbClr val="41A2B6"/>
              </a:solidFill>
              <a:latin typeface="Microsoft JhengHei" panose="020B0604030504040204" pitchFamily="34" charset="-120"/>
              <a:ea typeface="Microsoft JhengHei" panose="020B0604030504040204" pitchFamily="34" charset="-120"/>
            </a:endParaRPr>
          </a:p>
        </p:txBody>
      </p:sp>
      <p:sp>
        <p:nvSpPr>
          <p:cNvPr id="11" name="文字方塊 25">
            <a:extLst>
              <a:ext uri="{FF2B5EF4-FFF2-40B4-BE49-F238E27FC236}">
                <a16:creationId xmlns:a16="http://schemas.microsoft.com/office/drawing/2014/main" id="{18C42E65-AE58-C243-B399-41F512BF05A3}"/>
              </a:ext>
            </a:extLst>
          </p:cNvPr>
          <p:cNvSpPr txBox="1">
            <a:spLocks noChangeArrowheads="1"/>
          </p:cNvSpPr>
          <p:nvPr/>
        </p:nvSpPr>
        <p:spPr bwMode="auto">
          <a:xfrm>
            <a:off x="4815265" y="2435642"/>
            <a:ext cx="1719262"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lgn="ctr">
              <a:spcBef>
                <a:spcPct val="0"/>
              </a:spcBef>
              <a:buClrTx/>
              <a:buSzTx/>
              <a:buFontTx/>
              <a:buNone/>
            </a:pPr>
            <a:r>
              <a:rPr lang="zh-Hant" altLang="en-US" sz="3200" b="1" u="sng" dirty="0">
                <a:solidFill>
                  <a:srgbClr val="EA7B4E"/>
                </a:solidFill>
                <a:latin typeface="Microsoft JhengHei" panose="020B0604030504040204" pitchFamily="34" charset="-120"/>
                <a:ea typeface="Microsoft JhengHei" panose="020B0604030504040204" pitchFamily="34" charset="-120"/>
              </a:rPr>
              <a:t>距離</a:t>
            </a:r>
            <a:endParaRPr lang="en-US" altLang="zh-Hant" sz="3200" b="1" u="sng" dirty="0">
              <a:solidFill>
                <a:srgbClr val="EA7B4E"/>
              </a:solidFill>
              <a:latin typeface="Microsoft JhengHei" panose="020B0604030504040204" pitchFamily="34" charset="-120"/>
              <a:ea typeface="Microsoft JhengHei" panose="020B0604030504040204" pitchFamily="34" charset="-120"/>
            </a:endParaRPr>
          </a:p>
          <a:p>
            <a:pPr algn="ctr">
              <a:spcBef>
                <a:spcPct val="0"/>
              </a:spcBef>
              <a:buClrTx/>
              <a:buSzTx/>
              <a:buFontTx/>
              <a:buNone/>
            </a:pPr>
            <a:r>
              <a:rPr lang="zh-Hant" altLang="en-US" sz="2800" b="1" dirty="0">
                <a:solidFill>
                  <a:srgbClr val="EA7B4E"/>
                </a:solidFill>
                <a:latin typeface="Microsoft JhengHei" panose="020B0604030504040204" pitchFamily="34" charset="-120"/>
                <a:ea typeface="Microsoft JhengHei" panose="020B0604030504040204" pitchFamily="34" charset="-120"/>
              </a:rPr>
              <a:t>越長越好</a:t>
            </a:r>
            <a:endParaRPr lang="zh-TW" altLang="en-US" sz="2800" b="1" dirty="0">
              <a:solidFill>
                <a:srgbClr val="EA7B4E"/>
              </a:solidFill>
              <a:latin typeface="Microsoft JhengHei" panose="020B0604030504040204" pitchFamily="34" charset="-120"/>
              <a:ea typeface="Microsoft JhengHei" panose="020B0604030504040204" pitchFamily="34" charset="-120"/>
            </a:endParaRPr>
          </a:p>
        </p:txBody>
      </p:sp>
      <p:sp>
        <p:nvSpPr>
          <p:cNvPr id="12" name="文字方塊 26">
            <a:extLst>
              <a:ext uri="{FF2B5EF4-FFF2-40B4-BE49-F238E27FC236}">
                <a16:creationId xmlns:a16="http://schemas.microsoft.com/office/drawing/2014/main" id="{13AFC0F4-2C4B-EE48-B499-958DFB2A5F09}"/>
              </a:ext>
            </a:extLst>
          </p:cNvPr>
          <p:cNvSpPr txBox="1">
            <a:spLocks noChangeArrowheads="1"/>
          </p:cNvSpPr>
          <p:nvPr/>
        </p:nvSpPr>
        <p:spPr bwMode="auto">
          <a:xfrm>
            <a:off x="6639302" y="2438817"/>
            <a:ext cx="1995488"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lgn="ctr">
              <a:spcBef>
                <a:spcPct val="0"/>
              </a:spcBef>
              <a:buClrTx/>
              <a:buSzTx/>
              <a:buFontTx/>
              <a:buNone/>
            </a:pPr>
            <a:r>
              <a:rPr lang="zh-Hant" altLang="en-US" sz="3200" b="1" u="sng" dirty="0">
                <a:solidFill>
                  <a:srgbClr val="3790B0"/>
                </a:solidFill>
                <a:latin typeface="Microsoft JhengHei" panose="020B0604030504040204" pitchFamily="34" charset="-120"/>
                <a:ea typeface="Microsoft JhengHei" panose="020B0604030504040204" pitchFamily="34" charset="-120"/>
              </a:rPr>
              <a:t>屏蔽</a:t>
            </a:r>
            <a:endParaRPr lang="en-US" altLang="zh-Hant" sz="3200" b="1" u="sng" dirty="0">
              <a:solidFill>
                <a:srgbClr val="3790B0"/>
              </a:solidFill>
              <a:latin typeface="Microsoft JhengHei" panose="020B0604030504040204" pitchFamily="34" charset="-120"/>
              <a:ea typeface="Microsoft JhengHei" panose="020B0604030504040204" pitchFamily="34" charset="-120"/>
            </a:endParaRPr>
          </a:p>
          <a:p>
            <a:pPr algn="ctr">
              <a:spcBef>
                <a:spcPct val="0"/>
              </a:spcBef>
              <a:buClrTx/>
              <a:buSzTx/>
              <a:buFontTx/>
              <a:buNone/>
            </a:pPr>
            <a:r>
              <a:rPr lang="zh-Hant" altLang="en-US" sz="2800" b="1" dirty="0">
                <a:solidFill>
                  <a:srgbClr val="3790B0"/>
                </a:solidFill>
                <a:latin typeface="Microsoft JhengHei" panose="020B0604030504040204" pitchFamily="34" charset="-120"/>
                <a:ea typeface="Microsoft JhengHei" panose="020B0604030504040204" pitchFamily="34" charset="-120"/>
              </a:rPr>
              <a:t>善用屏蔽</a:t>
            </a:r>
            <a:endParaRPr lang="zh-TW" altLang="en-US" sz="2800" b="1" dirty="0">
              <a:solidFill>
                <a:srgbClr val="3790B0"/>
              </a:solidFill>
              <a:latin typeface="Microsoft JhengHei" panose="020B0604030504040204" pitchFamily="34" charset="-120"/>
              <a:ea typeface="Microsoft JhengHei" panose="020B0604030504040204" pitchFamily="34" charset="-120"/>
            </a:endParaRPr>
          </a:p>
        </p:txBody>
      </p:sp>
      <p:sp>
        <p:nvSpPr>
          <p:cNvPr id="13" name="矩形 9">
            <a:extLst>
              <a:ext uri="{FF2B5EF4-FFF2-40B4-BE49-F238E27FC236}">
                <a16:creationId xmlns:a16="http://schemas.microsoft.com/office/drawing/2014/main" id="{BD471F80-A3D1-9142-8FE0-9C545E8BC805}"/>
              </a:ext>
            </a:extLst>
          </p:cNvPr>
          <p:cNvSpPr>
            <a:spLocks noChangeArrowheads="1"/>
          </p:cNvSpPr>
          <p:nvPr/>
        </p:nvSpPr>
        <p:spPr bwMode="auto">
          <a:xfrm>
            <a:off x="8666540" y="4181892"/>
            <a:ext cx="461962" cy="358775"/>
          </a:xfrm>
          <a:prstGeom prst="rect">
            <a:avLst/>
          </a:prstGeom>
          <a:solidFill>
            <a:schemeClr val="bg1"/>
          </a:solidFill>
          <a:ln>
            <a:noFill/>
          </a:ln>
          <a:extLst>
            <a:ext uri="{91240B29-F687-4F45-9708-019B960494DF}">
              <a14:hiddenLine xmlns:a14="http://schemas.microsoft.com/office/drawing/2010/main" w="127000" cmpd="tri" algn="ctr">
                <a:solidFill>
                  <a:srgbClr val="000000"/>
                </a:solidFill>
                <a:round/>
                <a:headEnd/>
                <a:tailEnd/>
              </a14:hiddenLine>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eaLnBrk="1" hangingPunct="1">
              <a:spcBef>
                <a:spcPct val="0"/>
              </a:spcBef>
              <a:buClrTx/>
              <a:buSzTx/>
              <a:buFontTx/>
              <a:buNone/>
            </a:pPr>
            <a:endParaRPr lang="zh-TW" altLang="en-US" sz="1800">
              <a:solidFill>
                <a:schemeClr val="tx1"/>
              </a:solidFill>
              <a:latin typeface="Arial" panose="020B0604020202020204" pitchFamily="34" charset="0"/>
              <a:ea typeface="新細明體" panose="02020500000000000000" pitchFamily="18" charset="-120"/>
            </a:endParaRPr>
          </a:p>
        </p:txBody>
      </p:sp>
      <p:sp>
        <p:nvSpPr>
          <p:cNvPr id="14" name="文字方塊 9">
            <a:extLst>
              <a:ext uri="{FF2B5EF4-FFF2-40B4-BE49-F238E27FC236}">
                <a16:creationId xmlns:a16="http://schemas.microsoft.com/office/drawing/2014/main" id="{21C19F65-FF4E-C14E-B314-FF1B2DA0216C}"/>
              </a:ext>
            </a:extLst>
          </p:cNvPr>
          <p:cNvSpPr txBox="1">
            <a:spLocks noChangeArrowheads="1"/>
          </p:cNvSpPr>
          <p:nvPr/>
        </p:nvSpPr>
        <p:spPr bwMode="auto">
          <a:xfrm>
            <a:off x="4785102" y="3719930"/>
            <a:ext cx="3900488" cy="460375"/>
          </a:xfrm>
          <a:prstGeom prst="rect">
            <a:avLst/>
          </a:prstGeom>
          <a:solidFill>
            <a:schemeClr val="accent5">
              <a:lumMod val="90000"/>
            </a:schemeClr>
          </a:solidFill>
          <a:ln>
            <a:noFill/>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2400" b="1" dirty="0">
                <a:solidFill>
                  <a:srgbClr val="3790B0"/>
                </a:solidFill>
                <a:latin typeface="Microsoft JhengHei" panose="020B0604030504040204" pitchFamily="34" charset="-120"/>
                <a:ea typeface="Microsoft JhengHei" panose="020B0604030504040204" pitchFamily="34" charset="-120"/>
              </a:rPr>
              <a:t>不同輻射的穿透能力不一樣</a:t>
            </a:r>
          </a:p>
        </p:txBody>
      </p:sp>
      <p:sp>
        <p:nvSpPr>
          <p:cNvPr id="15" name="文字方塊 12">
            <a:extLst>
              <a:ext uri="{FF2B5EF4-FFF2-40B4-BE49-F238E27FC236}">
                <a16:creationId xmlns:a16="http://schemas.microsoft.com/office/drawing/2014/main" id="{AC69FA88-5F3B-1F45-B56A-D6DD26CEFA30}"/>
              </a:ext>
            </a:extLst>
          </p:cNvPr>
          <p:cNvSpPr txBox="1">
            <a:spLocks noChangeArrowheads="1"/>
          </p:cNvSpPr>
          <p:nvPr/>
        </p:nvSpPr>
        <p:spPr bwMode="auto">
          <a:xfrm>
            <a:off x="3359527" y="4302542"/>
            <a:ext cx="190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marL="0" lvl="2">
              <a:spcBef>
                <a:spcPct val="0"/>
              </a:spcBef>
              <a:buClrTx/>
              <a:buSzTx/>
              <a:buFontTx/>
              <a:buNone/>
            </a:pPr>
            <a:r>
              <a:rPr lang="zh-TW" altLang="en-US" sz="1600">
                <a:latin typeface="Microsoft JhengHei" panose="020B0604030504040204" pitchFamily="34" charset="-120"/>
                <a:ea typeface="Microsoft JhengHei" panose="020B0604030504040204" pitchFamily="34" charset="-120"/>
              </a:rPr>
              <a:t>阿伐</a:t>
            </a:r>
            <a:r>
              <a:rPr lang="en-US" altLang="zh-TW" sz="1600">
                <a:latin typeface="Microsoft JhengHei" panose="020B0604030504040204" pitchFamily="34" charset="-120"/>
                <a:ea typeface="Microsoft JhengHei" panose="020B0604030504040204" pitchFamily="34" charset="-120"/>
                <a:cs typeface="Arial Unicode MS" panose="020B0604020202020204" pitchFamily="34" charset="-128"/>
              </a:rPr>
              <a:t>(</a:t>
            </a:r>
            <a:r>
              <a:rPr lang="en-US" altLang="zh-TW" sz="1600">
                <a:latin typeface="Microsoft JhengHei" panose="020B0604030504040204" pitchFamily="34" charset="-120"/>
                <a:ea typeface="Microsoft JhengHei" panose="020B0604030504040204" pitchFamily="34" charset="-120"/>
                <a:cs typeface="Arial Unicode MS" panose="020B0604020202020204" pitchFamily="34" charset="-128"/>
                <a:sym typeface="Symbol" pitchFamily="2" charset="2"/>
              </a:rPr>
              <a:t>)</a:t>
            </a:r>
            <a:r>
              <a:rPr lang="zh-TW" altLang="en-US" sz="1600">
                <a:latin typeface="Microsoft JhengHei" panose="020B0604030504040204" pitchFamily="34" charset="-120"/>
                <a:ea typeface="Microsoft JhengHei" panose="020B0604030504040204" pitchFamily="34" charset="-120"/>
                <a:sym typeface="Symbol" pitchFamily="2" charset="2"/>
              </a:rPr>
              <a:t>粒子</a:t>
            </a:r>
            <a:endParaRPr lang="en-US" altLang="zh-TW" sz="1600">
              <a:latin typeface="Microsoft JhengHei" panose="020B0604030504040204" pitchFamily="34" charset="-120"/>
              <a:ea typeface="Microsoft JhengHei" panose="020B0604030504040204" pitchFamily="34" charset="-120"/>
              <a:sym typeface="Symbol" pitchFamily="2" charset="2"/>
            </a:endParaRPr>
          </a:p>
        </p:txBody>
      </p:sp>
      <p:sp>
        <p:nvSpPr>
          <p:cNvPr id="16" name="文字方塊 30">
            <a:extLst>
              <a:ext uri="{FF2B5EF4-FFF2-40B4-BE49-F238E27FC236}">
                <a16:creationId xmlns:a16="http://schemas.microsoft.com/office/drawing/2014/main" id="{3C4FDBBE-816C-D341-A7D7-CA0A0BE43C67}"/>
              </a:ext>
            </a:extLst>
          </p:cNvPr>
          <p:cNvSpPr txBox="1">
            <a:spLocks noChangeArrowheads="1"/>
          </p:cNvSpPr>
          <p:nvPr/>
        </p:nvSpPr>
        <p:spPr bwMode="auto">
          <a:xfrm>
            <a:off x="3369052" y="5404267"/>
            <a:ext cx="212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marL="0" lvl="2">
              <a:spcBef>
                <a:spcPct val="0"/>
              </a:spcBef>
              <a:buClrTx/>
              <a:buSzTx/>
              <a:buFontTx/>
              <a:buNone/>
            </a:pPr>
            <a:r>
              <a:rPr lang="zh-TW" altLang="en-US" sz="1600">
                <a:latin typeface="Microsoft JhengHei" panose="020B0604030504040204" pitchFamily="34" charset="-120"/>
                <a:ea typeface="Microsoft JhengHei" panose="020B0604030504040204" pitchFamily="34" charset="-120"/>
                <a:sym typeface="Symbol" pitchFamily="2" charset="2"/>
              </a:rPr>
              <a:t>貝他</a:t>
            </a:r>
            <a:r>
              <a:rPr lang="en-US" altLang="zh-TW" sz="1600">
                <a:latin typeface="Microsoft JhengHei" panose="020B0604030504040204" pitchFamily="34" charset="-120"/>
                <a:ea typeface="Microsoft JhengHei" panose="020B0604030504040204" pitchFamily="34" charset="-120"/>
                <a:cs typeface="Arial Unicode MS" panose="020B0604020202020204" pitchFamily="34" charset="-128"/>
                <a:sym typeface="Symbol" pitchFamily="2" charset="2"/>
              </a:rPr>
              <a:t>()</a:t>
            </a:r>
            <a:r>
              <a:rPr lang="zh-TW" altLang="en-US" sz="1600">
                <a:latin typeface="Microsoft JhengHei" panose="020B0604030504040204" pitchFamily="34" charset="-120"/>
                <a:ea typeface="Microsoft JhengHei" panose="020B0604030504040204" pitchFamily="34" charset="-120"/>
                <a:sym typeface="Symbol" pitchFamily="2" charset="2"/>
              </a:rPr>
              <a:t>粒子</a:t>
            </a:r>
            <a:endParaRPr lang="en-US" altLang="zh-TW" sz="1600">
              <a:latin typeface="Microsoft JhengHei" panose="020B0604030504040204" pitchFamily="34" charset="-120"/>
              <a:ea typeface="Microsoft JhengHei" panose="020B0604030504040204" pitchFamily="34" charset="-120"/>
              <a:sym typeface="Symbol" pitchFamily="2" charset="2"/>
            </a:endParaRPr>
          </a:p>
          <a:p>
            <a:pPr>
              <a:spcBef>
                <a:spcPct val="0"/>
              </a:spcBef>
              <a:buClrTx/>
              <a:buSzTx/>
              <a:buFontTx/>
              <a:buNone/>
            </a:pPr>
            <a:endParaRPr lang="zh-TW" altLang="en-US" sz="1600">
              <a:solidFill>
                <a:schemeClr val="tx1"/>
              </a:solidFill>
              <a:latin typeface="Microsoft JhengHei" panose="020B0604030504040204" pitchFamily="34" charset="-120"/>
              <a:ea typeface="Microsoft JhengHei" panose="020B0604030504040204" pitchFamily="34" charset="-120"/>
            </a:endParaRPr>
          </a:p>
        </p:txBody>
      </p:sp>
      <p:sp>
        <p:nvSpPr>
          <p:cNvPr id="17" name="文字方塊 13">
            <a:extLst>
              <a:ext uri="{FF2B5EF4-FFF2-40B4-BE49-F238E27FC236}">
                <a16:creationId xmlns:a16="http://schemas.microsoft.com/office/drawing/2014/main" id="{8385A353-15B9-0D4A-B9E2-342BF089EB99}"/>
              </a:ext>
            </a:extLst>
          </p:cNvPr>
          <p:cNvSpPr txBox="1">
            <a:spLocks noChangeArrowheads="1"/>
          </p:cNvSpPr>
          <p:nvPr/>
        </p:nvSpPr>
        <p:spPr bwMode="auto">
          <a:xfrm>
            <a:off x="3286502" y="6010692"/>
            <a:ext cx="2351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marL="0" lvl="2">
              <a:spcBef>
                <a:spcPct val="0"/>
              </a:spcBef>
              <a:buClrTx/>
              <a:buSzTx/>
              <a:buFontTx/>
              <a:buNone/>
            </a:pPr>
            <a:r>
              <a:rPr lang="zh-TW" altLang="en-US" sz="1600">
                <a:latin typeface="Microsoft JhengHei" panose="020B0604030504040204" pitchFamily="34" charset="-120"/>
                <a:ea typeface="Microsoft JhengHei" panose="020B0604030504040204" pitchFamily="34" charset="-120"/>
              </a:rPr>
              <a:t>加馬</a:t>
            </a:r>
            <a:r>
              <a:rPr lang="en-US" altLang="zh-TW" sz="1600">
                <a:latin typeface="Microsoft JhengHei" panose="020B0604030504040204" pitchFamily="34" charset="-120"/>
                <a:ea typeface="Microsoft JhengHei" panose="020B0604030504040204" pitchFamily="34" charset="-120"/>
              </a:rPr>
              <a:t>(</a:t>
            </a:r>
            <a:r>
              <a:rPr lang="el-GR" altLang="zh-TW" sz="1600">
                <a:latin typeface="Microsoft JhengHei" panose="020B0604030504040204" pitchFamily="34" charset="-120"/>
                <a:ea typeface="Microsoft JhengHei" panose="020B0604030504040204" pitchFamily="34" charset="-120"/>
              </a:rPr>
              <a:t>γ</a:t>
            </a:r>
            <a:r>
              <a:rPr lang="en-US" altLang="zh-TW" sz="1600">
                <a:latin typeface="Microsoft JhengHei" panose="020B0604030504040204" pitchFamily="34" charset="-120"/>
                <a:ea typeface="Microsoft JhengHei" panose="020B0604030504040204" pitchFamily="34" charset="-120"/>
              </a:rPr>
              <a:t>)</a:t>
            </a:r>
            <a:r>
              <a:rPr lang="zh-TW" altLang="en-US" sz="1600">
                <a:latin typeface="Microsoft JhengHei" panose="020B0604030504040204" pitchFamily="34" charset="-120"/>
                <a:ea typeface="Microsoft JhengHei" panose="020B0604030504040204" pitchFamily="34" charset="-120"/>
              </a:rPr>
              <a:t>射線</a:t>
            </a:r>
            <a:endParaRPr lang="en-US" altLang="zh-TW" sz="1600">
              <a:latin typeface="Microsoft JhengHei" panose="020B0604030504040204" pitchFamily="34" charset="-120"/>
              <a:ea typeface="Microsoft JhengHei" panose="020B0604030504040204" pitchFamily="34" charset="-120"/>
            </a:endParaRPr>
          </a:p>
        </p:txBody>
      </p:sp>
      <p:sp>
        <p:nvSpPr>
          <p:cNvPr id="18" name="文字方塊 13">
            <a:extLst>
              <a:ext uri="{FF2B5EF4-FFF2-40B4-BE49-F238E27FC236}">
                <a16:creationId xmlns:a16="http://schemas.microsoft.com/office/drawing/2014/main" id="{74A2DC67-8912-9748-9F35-C7C4AA0E0330}"/>
              </a:ext>
            </a:extLst>
          </p:cNvPr>
          <p:cNvSpPr txBox="1">
            <a:spLocks noChangeArrowheads="1"/>
          </p:cNvSpPr>
          <p:nvPr/>
        </p:nvSpPr>
        <p:spPr bwMode="auto">
          <a:xfrm>
            <a:off x="5855077" y="6304380"/>
            <a:ext cx="508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marL="0" lvl="2">
              <a:spcBef>
                <a:spcPct val="0"/>
              </a:spcBef>
              <a:buClrTx/>
              <a:buSzTx/>
              <a:buFontTx/>
              <a:buNone/>
            </a:pPr>
            <a:r>
              <a:rPr lang="zh-Hant" altLang="en-US" sz="1600">
                <a:latin typeface="Microsoft JhengHei" panose="020B0604030504040204" pitchFamily="34" charset="-120"/>
                <a:ea typeface="Microsoft JhengHei" panose="020B0604030504040204" pitchFamily="34" charset="-120"/>
              </a:rPr>
              <a:t>紙</a:t>
            </a:r>
            <a:endParaRPr lang="en-US" altLang="zh-TW" sz="1600">
              <a:latin typeface="Microsoft JhengHei" panose="020B0604030504040204" pitchFamily="34" charset="-120"/>
              <a:ea typeface="Microsoft JhengHei" panose="020B0604030504040204" pitchFamily="34" charset="-120"/>
            </a:endParaRPr>
          </a:p>
        </p:txBody>
      </p:sp>
      <p:sp>
        <p:nvSpPr>
          <p:cNvPr id="19" name="文字方塊 13">
            <a:extLst>
              <a:ext uri="{FF2B5EF4-FFF2-40B4-BE49-F238E27FC236}">
                <a16:creationId xmlns:a16="http://schemas.microsoft.com/office/drawing/2014/main" id="{CAB58411-AC64-A548-990D-579DCE978426}"/>
              </a:ext>
            </a:extLst>
          </p:cNvPr>
          <p:cNvSpPr txBox="1">
            <a:spLocks noChangeArrowheads="1"/>
          </p:cNvSpPr>
          <p:nvPr/>
        </p:nvSpPr>
        <p:spPr bwMode="auto">
          <a:xfrm>
            <a:off x="7026652" y="6304380"/>
            <a:ext cx="704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marL="0" lvl="2">
              <a:spcBef>
                <a:spcPct val="0"/>
              </a:spcBef>
              <a:buClrTx/>
              <a:buSzTx/>
              <a:buFontTx/>
              <a:buNone/>
            </a:pPr>
            <a:r>
              <a:rPr lang="zh-Hant" altLang="en-US" sz="1600">
                <a:latin typeface="Microsoft JhengHei" panose="020B0604030504040204" pitchFamily="34" charset="-120"/>
                <a:ea typeface="Microsoft JhengHei" panose="020B0604030504040204" pitchFamily="34" charset="-120"/>
              </a:rPr>
              <a:t>鋁</a:t>
            </a:r>
            <a:endParaRPr lang="en-US" altLang="zh-TW" sz="1600">
              <a:latin typeface="Microsoft JhengHei" panose="020B0604030504040204" pitchFamily="34" charset="-120"/>
              <a:ea typeface="Microsoft JhengHei" panose="020B0604030504040204" pitchFamily="34" charset="-120"/>
            </a:endParaRPr>
          </a:p>
        </p:txBody>
      </p:sp>
      <p:sp>
        <p:nvSpPr>
          <p:cNvPr id="20" name="文字方塊 13">
            <a:extLst>
              <a:ext uri="{FF2B5EF4-FFF2-40B4-BE49-F238E27FC236}">
                <a16:creationId xmlns:a16="http://schemas.microsoft.com/office/drawing/2014/main" id="{D56B7144-175F-4040-8519-13618A3F15E7}"/>
              </a:ext>
            </a:extLst>
          </p:cNvPr>
          <p:cNvSpPr txBox="1">
            <a:spLocks noChangeArrowheads="1"/>
          </p:cNvSpPr>
          <p:nvPr/>
        </p:nvSpPr>
        <p:spPr bwMode="auto">
          <a:xfrm>
            <a:off x="8296652" y="6291680"/>
            <a:ext cx="704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marL="0" lvl="2">
              <a:spcBef>
                <a:spcPct val="0"/>
              </a:spcBef>
              <a:buClrTx/>
              <a:buSzTx/>
              <a:buFontTx/>
              <a:buNone/>
            </a:pPr>
            <a:r>
              <a:rPr lang="zh-Hant" altLang="en-US" sz="1600">
                <a:latin typeface="Microsoft JhengHei" panose="020B0604030504040204" pitchFamily="34" charset="-120"/>
                <a:ea typeface="Microsoft JhengHei" panose="020B0604030504040204" pitchFamily="34" charset="-120"/>
              </a:rPr>
              <a:t>鉛</a:t>
            </a:r>
            <a:endParaRPr lang="en-US" altLang="zh-TW" sz="1600">
              <a:latin typeface="Microsoft JhengHei" panose="020B0604030504040204" pitchFamily="34" charset="-120"/>
              <a:ea typeface="Microsoft JhengHei" panose="020B0604030504040204" pitchFamily="34" charset="-120"/>
            </a:endParaRPr>
          </a:p>
        </p:txBody>
      </p:sp>
      <p:sp>
        <p:nvSpPr>
          <p:cNvPr id="21" name="Text Box 14">
            <a:extLst>
              <a:ext uri="{FF2B5EF4-FFF2-40B4-BE49-F238E27FC236}">
                <a16:creationId xmlns:a16="http://schemas.microsoft.com/office/drawing/2014/main" id="{07421D83-4068-BF45-93CE-11703B8BE160}"/>
              </a:ext>
            </a:extLst>
          </p:cNvPr>
          <p:cNvSpPr txBox="1">
            <a:spLocks noChangeArrowheads="1"/>
          </p:cNvSpPr>
          <p:nvPr/>
        </p:nvSpPr>
        <p:spPr bwMode="auto">
          <a:xfrm>
            <a:off x="82133" y="6470909"/>
            <a:ext cx="6408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50000"/>
              </a:spcBef>
              <a:buClrTx/>
              <a:buSzTx/>
              <a:buFontTx/>
              <a:buNone/>
            </a:pPr>
            <a:r>
              <a:rPr lang="zh-TW" altLang="zh-TW" sz="1000" dirty="0">
                <a:solidFill>
                  <a:schemeClr val="tx1"/>
                </a:solidFill>
                <a:latin typeface="Microsoft JhengHei" panose="020B0604030504040204" pitchFamily="34" charset="-120"/>
                <a:ea typeface="Microsoft JhengHei" panose="020B0604030504040204" pitchFamily="34" charset="-120"/>
              </a:rPr>
              <a:t>＊</a:t>
            </a:r>
            <a:r>
              <a:rPr lang="zh-Hant" altLang="en-US" sz="1000" dirty="0">
                <a:solidFill>
                  <a:schemeClr val="tx1"/>
                </a:solidFill>
                <a:latin typeface="Microsoft JhengHei" panose="020B0604030504040204" pitchFamily="34" charset="-120"/>
                <a:ea typeface="Microsoft JhengHei" panose="020B0604030504040204" pitchFamily="34" charset="-120"/>
              </a:rPr>
              <a:t>圖片</a:t>
            </a:r>
            <a:r>
              <a:rPr lang="zh-TW" altLang="en-US" sz="1000" dirty="0">
                <a:solidFill>
                  <a:schemeClr val="tx1"/>
                </a:solidFill>
                <a:latin typeface="Microsoft JhengHei" panose="020B0604030504040204" pitchFamily="34" charset="-120"/>
                <a:ea typeface="Microsoft JhengHei" panose="020B0604030504040204" pitchFamily="34" charset="-120"/>
              </a:rPr>
              <a:t>來源：</a:t>
            </a:r>
            <a:r>
              <a:rPr lang="en-US" altLang="zh-TW" sz="1000" dirty="0">
                <a:solidFill>
                  <a:schemeClr val="tx1"/>
                </a:solidFill>
                <a:latin typeface="Microsoft JhengHei" panose="020B0604030504040204" pitchFamily="34" charset="-120"/>
                <a:ea typeface="Microsoft JhengHei" panose="020B0604030504040204" pitchFamily="34" charset="-120"/>
              </a:rPr>
              <a:t>MIRION</a:t>
            </a:r>
            <a:r>
              <a:rPr lang="zh-Hant" altLang="en-US" sz="1000" dirty="0">
                <a:solidFill>
                  <a:schemeClr val="tx1"/>
                </a:solidFill>
                <a:latin typeface="Microsoft JhengHei" panose="020B0604030504040204" pitchFamily="34" charset="-120"/>
                <a:ea typeface="Microsoft JhengHei" panose="020B0604030504040204" pitchFamily="34" charset="-120"/>
              </a:rPr>
              <a:t>、</a:t>
            </a:r>
            <a:r>
              <a:rPr lang="en-US" altLang="zh-Hant" sz="1000" dirty="0">
                <a:solidFill>
                  <a:schemeClr val="tx1"/>
                </a:solidFill>
                <a:latin typeface="Microsoft JhengHei" panose="020B0604030504040204" pitchFamily="34" charset="-120"/>
                <a:ea typeface="Microsoft JhengHei" panose="020B0604030504040204" pitchFamily="34" charset="-120"/>
              </a:rPr>
              <a:t>FEMA</a:t>
            </a:r>
            <a:endParaRPr lang="en-US" altLang="zh-TW" sz="1000" dirty="0">
              <a:solidFill>
                <a:schemeClr val="tx1"/>
              </a:solidFill>
              <a:latin typeface="Microsoft JhengHei" panose="020B0604030504040204" pitchFamily="34" charset="-120"/>
              <a:ea typeface="Microsoft JhengHei" panose="020B0604030504040204" pitchFamily="34" charset="-120"/>
            </a:endParaRPr>
          </a:p>
        </p:txBody>
      </p:sp>
      <p:grpSp>
        <p:nvGrpSpPr>
          <p:cNvPr id="22" name="群組 2">
            <a:extLst>
              <a:ext uri="{FF2B5EF4-FFF2-40B4-BE49-F238E27FC236}">
                <a16:creationId xmlns:a16="http://schemas.microsoft.com/office/drawing/2014/main" id="{34501C83-8E99-174D-A7BA-B00536E59F9B}"/>
              </a:ext>
            </a:extLst>
          </p:cNvPr>
          <p:cNvGrpSpPr>
            <a:grpSpLocks/>
          </p:cNvGrpSpPr>
          <p:nvPr/>
        </p:nvGrpSpPr>
        <p:grpSpPr bwMode="auto">
          <a:xfrm>
            <a:off x="41652" y="4381917"/>
            <a:ext cx="3119438" cy="2065338"/>
            <a:chOff x="53880" y="3689930"/>
            <a:chExt cx="3444166" cy="2919832"/>
          </a:xfrm>
        </p:grpSpPr>
        <p:sp>
          <p:nvSpPr>
            <p:cNvPr id="23" name="Line 451">
              <a:extLst>
                <a:ext uri="{FF2B5EF4-FFF2-40B4-BE49-F238E27FC236}">
                  <a16:creationId xmlns:a16="http://schemas.microsoft.com/office/drawing/2014/main" id="{CA32B8DF-C155-5644-A3CC-A1AA73DF3FD2}"/>
                </a:ext>
              </a:extLst>
            </p:cNvPr>
            <p:cNvSpPr>
              <a:spLocks noChangeShapeType="1"/>
            </p:cNvSpPr>
            <p:nvPr/>
          </p:nvSpPr>
          <p:spPr bwMode="auto">
            <a:xfrm>
              <a:off x="1712227" y="5032955"/>
              <a:ext cx="3175" cy="1228725"/>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4" name="Line 454">
              <a:extLst>
                <a:ext uri="{FF2B5EF4-FFF2-40B4-BE49-F238E27FC236}">
                  <a16:creationId xmlns:a16="http://schemas.microsoft.com/office/drawing/2014/main" id="{542DA353-BD49-9D4F-987F-CF47F2DECCCF}"/>
                </a:ext>
              </a:extLst>
            </p:cNvPr>
            <p:cNvSpPr>
              <a:spLocks noChangeShapeType="1"/>
            </p:cNvSpPr>
            <p:nvPr/>
          </p:nvSpPr>
          <p:spPr bwMode="auto">
            <a:xfrm>
              <a:off x="689877" y="4439230"/>
              <a:ext cx="10795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5" name="Line 455">
              <a:extLst>
                <a:ext uri="{FF2B5EF4-FFF2-40B4-BE49-F238E27FC236}">
                  <a16:creationId xmlns:a16="http://schemas.microsoft.com/office/drawing/2014/main" id="{E7D9708F-FB19-3844-853B-D805918199FE}"/>
                </a:ext>
              </a:extLst>
            </p:cNvPr>
            <p:cNvSpPr>
              <a:spLocks noChangeShapeType="1"/>
            </p:cNvSpPr>
            <p:nvPr/>
          </p:nvSpPr>
          <p:spPr bwMode="auto">
            <a:xfrm>
              <a:off x="651777" y="5032955"/>
              <a:ext cx="10795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6" name="Text Box 457">
              <a:extLst>
                <a:ext uri="{FF2B5EF4-FFF2-40B4-BE49-F238E27FC236}">
                  <a16:creationId xmlns:a16="http://schemas.microsoft.com/office/drawing/2014/main" id="{3B68A03F-0B72-FC40-AD59-95E10152B304}"/>
                </a:ext>
              </a:extLst>
            </p:cNvPr>
            <p:cNvSpPr txBox="1">
              <a:spLocks noChangeArrowheads="1"/>
            </p:cNvSpPr>
            <p:nvPr/>
          </p:nvSpPr>
          <p:spPr bwMode="auto">
            <a:xfrm>
              <a:off x="685114" y="6285492"/>
              <a:ext cx="16351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50000"/>
                </a:spcBef>
                <a:buClrTx/>
                <a:buSzTx/>
                <a:buFontTx/>
                <a:buNone/>
              </a:pPr>
              <a:r>
                <a:rPr lang="en-US" altLang="zh-TW" sz="1200" b="1">
                  <a:solidFill>
                    <a:schemeClr val="tx1"/>
                  </a:solidFill>
                  <a:latin typeface="Microsoft JhengHei" panose="020B0604030504040204" pitchFamily="34" charset="-120"/>
                  <a:ea typeface="Microsoft JhengHei" panose="020B0604030504040204" pitchFamily="34" charset="-120"/>
                </a:rPr>
                <a:t>0</a:t>
              </a:r>
            </a:p>
          </p:txBody>
        </p:sp>
        <p:sp>
          <p:nvSpPr>
            <p:cNvPr id="27" name="Text Box 461">
              <a:extLst>
                <a:ext uri="{FF2B5EF4-FFF2-40B4-BE49-F238E27FC236}">
                  <a16:creationId xmlns:a16="http://schemas.microsoft.com/office/drawing/2014/main" id="{CDD6112F-CAA0-DE43-9355-E38040CF95A0}"/>
                </a:ext>
              </a:extLst>
            </p:cNvPr>
            <p:cNvSpPr txBox="1">
              <a:spLocks noChangeArrowheads="1"/>
            </p:cNvSpPr>
            <p:nvPr/>
          </p:nvSpPr>
          <p:spPr bwMode="auto">
            <a:xfrm>
              <a:off x="2589261" y="6282433"/>
              <a:ext cx="490538"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50000"/>
                </a:spcBef>
                <a:buClrTx/>
                <a:buSzTx/>
                <a:buFontTx/>
                <a:buNone/>
              </a:pPr>
              <a:r>
                <a:rPr lang="zh-TW" altLang="en-US" sz="1600" b="1">
                  <a:solidFill>
                    <a:schemeClr val="tx1"/>
                  </a:solidFill>
                  <a:latin typeface="Microsoft JhengHei" panose="020B0604030504040204" pitchFamily="34" charset="-120"/>
                  <a:ea typeface="Microsoft JhengHei" panose="020B0604030504040204" pitchFamily="34" charset="-120"/>
                </a:rPr>
                <a:t>時間</a:t>
              </a:r>
            </a:p>
          </p:txBody>
        </p:sp>
        <p:sp>
          <p:nvSpPr>
            <p:cNvPr id="28" name="Text Box 462">
              <a:extLst>
                <a:ext uri="{FF2B5EF4-FFF2-40B4-BE49-F238E27FC236}">
                  <a16:creationId xmlns:a16="http://schemas.microsoft.com/office/drawing/2014/main" id="{B6F8338B-6060-C94A-8169-08BD13ACDFE0}"/>
                </a:ext>
              </a:extLst>
            </p:cNvPr>
            <p:cNvSpPr txBox="1">
              <a:spLocks noChangeArrowheads="1"/>
            </p:cNvSpPr>
            <p:nvPr/>
          </p:nvSpPr>
          <p:spPr bwMode="auto">
            <a:xfrm>
              <a:off x="313639" y="3689930"/>
              <a:ext cx="36830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50000"/>
                </a:spcBef>
                <a:buClrTx/>
                <a:buSzTx/>
                <a:buFontTx/>
                <a:buNone/>
              </a:pPr>
              <a:r>
                <a:rPr lang="en-US" altLang="zh-TW" sz="1200" b="1">
                  <a:solidFill>
                    <a:schemeClr val="tx1"/>
                  </a:solidFill>
                  <a:latin typeface="Microsoft JhengHei" panose="020B0604030504040204" pitchFamily="34" charset="-120"/>
                  <a:ea typeface="Microsoft JhengHei" panose="020B0604030504040204" pitchFamily="34" charset="-120"/>
                </a:rPr>
                <a:t> 100</a:t>
              </a:r>
            </a:p>
          </p:txBody>
        </p:sp>
        <p:sp>
          <p:nvSpPr>
            <p:cNvPr id="29" name="Text Box 463">
              <a:extLst>
                <a:ext uri="{FF2B5EF4-FFF2-40B4-BE49-F238E27FC236}">
                  <a16:creationId xmlns:a16="http://schemas.microsoft.com/office/drawing/2014/main" id="{FB8E8068-1DD9-DF47-BBDD-D5E21B86F246}"/>
                </a:ext>
              </a:extLst>
            </p:cNvPr>
            <p:cNvSpPr txBox="1">
              <a:spLocks noChangeArrowheads="1"/>
            </p:cNvSpPr>
            <p:nvPr/>
          </p:nvSpPr>
          <p:spPr bwMode="auto">
            <a:xfrm>
              <a:off x="380314" y="4304292"/>
              <a:ext cx="3381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50000"/>
                </a:spcBef>
                <a:buClrTx/>
                <a:buSzTx/>
                <a:buFontTx/>
                <a:buNone/>
              </a:pPr>
              <a:r>
                <a:rPr lang="en-US" altLang="zh-TW" sz="1200" b="1">
                  <a:solidFill>
                    <a:schemeClr val="tx1"/>
                  </a:solidFill>
                  <a:latin typeface="Microsoft JhengHei" panose="020B0604030504040204" pitchFamily="34" charset="-120"/>
                  <a:ea typeface="Microsoft JhengHei" panose="020B0604030504040204" pitchFamily="34" charset="-120"/>
                </a:rPr>
                <a:t>75</a:t>
              </a:r>
            </a:p>
          </p:txBody>
        </p:sp>
        <p:sp>
          <p:nvSpPr>
            <p:cNvPr id="30" name="Text Box 464">
              <a:extLst>
                <a:ext uri="{FF2B5EF4-FFF2-40B4-BE49-F238E27FC236}">
                  <a16:creationId xmlns:a16="http://schemas.microsoft.com/office/drawing/2014/main" id="{695C3E63-96E9-614D-BBCC-4138FD085BEE}"/>
                </a:ext>
              </a:extLst>
            </p:cNvPr>
            <p:cNvSpPr txBox="1">
              <a:spLocks noChangeArrowheads="1"/>
            </p:cNvSpPr>
            <p:nvPr/>
          </p:nvSpPr>
          <p:spPr bwMode="auto">
            <a:xfrm>
              <a:off x="394602" y="4923417"/>
              <a:ext cx="33813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50000"/>
                </a:spcBef>
                <a:buClrTx/>
                <a:buSzTx/>
                <a:buFontTx/>
                <a:buNone/>
              </a:pPr>
              <a:r>
                <a:rPr lang="en-US" altLang="zh-TW" sz="1200" b="1">
                  <a:solidFill>
                    <a:schemeClr val="tx1"/>
                  </a:solidFill>
                  <a:latin typeface="Microsoft JhengHei" panose="020B0604030504040204" pitchFamily="34" charset="-120"/>
                  <a:ea typeface="Microsoft JhengHei" panose="020B0604030504040204" pitchFamily="34" charset="-120"/>
                </a:rPr>
                <a:t>50</a:t>
              </a:r>
            </a:p>
          </p:txBody>
        </p:sp>
        <p:sp>
          <p:nvSpPr>
            <p:cNvPr id="31" name="Text Box 467">
              <a:extLst>
                <a:ext uri="{FF2B5EF4-FFF2-40B4-BE49-F238E27FC236}">
                  <a16:creationId xmlns:a16="http://schemas.microsoft.com/office/drawing/2014/main" id="{E8CD5B2A-4501-3146-B617-A150192E53CB}"/>
                </a:ext>
              </a:extLst>
            </p:cNvPr>
            <p:cNvSpPr txBox="1">
              <a:spLocks noChangeArrowheads="1"/>
            </p:cNvSpPr>
            <p:nvPr/>
          </p:nvSpPr>
          <p:spPr bwMode="auto">
            <a:xfrm>
              <a:off x="53880" y="3696454"/>
              <a:ext cx="271871" cy="145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50000"/>
                </a:spcBef>
                <a:buClrTx/>
                <a:buSzTx/>
                <a:buFontTx/>
                <a:buNone/>
              </a:pPr>
              <a:r>
                <a:rPr lang="zh-TW" altLang="en-US" sz="1600" b="1">
                  <a:solidFill>
                    <a:schemeClr val="tx1"/>
                  </a:solidFill>
                  <a:latin typeface="Microsoft JhengHei" panose="020B0604030504040204" pitchFamily="34" charset="-120"/>
                  <a:ea typeface="Microsoft JhengHei" panose="020B0604030504040204" pitchFamily="34" charset="-120"/>
                </a:rPr>
                <a:t>輻射強度</a:t>
              </a:r>
            </a:p>
          </p:txBody>
        </p:sp>
        <p:sp>
          <p:nvSpPr>
            <p:cNvPr id="32" name="Line 468">
              <a:extLst>
                <a:ext uri="{FF2B5EF4-FFF2-40B4-BE49-F238E27FC236}">
                  <a16:creationId xmlns:a16="http://schemas.microsoft.com/office/drawing/2014/main" id="{811EBDE7-5E4B-5C4A-A4D6-6C032EBBE7D3}"/>
                </a:ext>
              </a:extLst>
            </p:cNvPr>
            <p:cNvSpPr>
              <a:spLocks noChangeShapeType="1"/>
            </p:cNvSpPr>
            <p:nvPr/>
          </p:nvSpPr>
          <p:spPr bwMode="auto">
            <a:xfrm>
              <a:off x="727977" y="5029780"/>
              <a:ext cx="971550"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 name="文字方塊 26">
              <a:extLst>
                <a:ext uri="{FF2B5EF4-FFF2-40B4-BE49-F238E27FC236}">
                  <a16:creationId xmlns:a16="http://schemas.microsoft.com/office/drawing/2014/main" id="{ABA362E8-3377-A24E-BE13-A834A594DD7D}"/>
                </a:ext>
              </a:extLst>
            </p:cNvPr>
            <p:cNvSpPr txBox="1">
              <a:spLocks noChangeArrowheads="1"/>
            </p:cNvSpPr>
            <p:nvPr/>
          </p:nvSpPr>
          <p:spPr bwMode="auto">
            <a:xfrm>
              <a:off x="1368447" y="6261895"/>
              <a:ext cx="725641" cy="34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1600" b="1" dirty="0">
                  <a:solidFill>
                    <a:schemeClr val="accent6">
                      <a:lumMod val="50000"/>
                    </a:schemeClr>
                  </a:solidFill>
                  <a:latin typeface="微軟正黑體" panose="020B0604030504040204" pitchFamily="34" charset="-120"/>
                  <a:ea typeface="微軟正黑體" panose="020B0604030504040204" pitchFamily="34" charset="-120"/>
                  <a:cs typeface="Arial Unicode MS" panose="020B0604020202020204" pitchFamily="34" charset="-120"/>
                </a:rPr>
                <a:t>半化期</a:t>
              </a:r>
            </a:p>
          </p:txBody>
        </p:sp>
        <p:sp>
          <p:nvSpPr>
            <p:cNvPr id="34" name="文字方塊 80">
              <a:extLst>
                <a:ext uri="{FF2B5EF4-FFF2-40B4-BE49-F238E27FC236}">
                  <a16:creationId xmlns:a16="http://schemas.microsoft.com/office/drawing/2014/main" id="{4375D90D-55AC-4B46-BF9D-241D05B0061A}"/>
                </a:ext>
              </a:extLst>
            </p:cNvPr>
            <p:cNvSpPr txBox="1">
              <a:spLocks noChangeArrowheads="1"/>
            </p:cNvSpPr>
            <p:nvPr/>
          </p:nvSpPr>
          <p:spPr bwMode="auto">
            <a:xfrm>
              <a:off x="1601003" y="4527352"/>
              <a:ext cx="1897043" cy="87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lgn="ctr">
                <a:spcBef>
                  <a:spcPct val="0"/>
                </a:spcBef>
                <a:buClrTx/>
                <a:buSzTx/>
                <a:buFontTx/>
                <a:buNone/>
              </a:pPr>
              <a:r>
                <a:rPr lang="zh-TW" altLang="en-US" sz="2000" b="1">
                  <a:solidFill>
                    <a:srgbClr val="3333FF"/>
                  </a:solidFill>
                  <a:latin typeface="Microsoft JhengHei" panose="020B0604030504040204" pitchFamily="34" charset="-120"/>
                  <a:ea typeface="Microsoft JhengHei" panose="020B0604030504040204" pitchFamily="34" charset="-120"/>
                  <a:cs typeface="Arial Unicode MS" panose="020B0604020202020204" pitchFamily="34" charset="-128"/>
                </a:rPr>
                <a:t>銫</a:t>
              </a:r>
              <a:r>
                <a:rPr lang="en-US" altLang="zh-TW" sz="2000" b="1">
                  <a:solidFill>
                    <a:srgbClr val="3333FF"/>
                  </a:solidFill>
                  <a:latin typeface="Microsoft JhengHei" panose="020B0604030504040204" pitchFamily="34" charset="-120"/>
                  <a:ea typeface="Microsoft JhengHei" panose="020B0604030504040204" pitchFamily="34" charset="-120"/>
                  <a:cs typeface="Arial Unicode MS" panose="020B0604020202020204" pitchFamily="34" charset="-128"/>
                </a:rPr>
                <a:t>-137</a:t>
              </a:r>
              <a:r>
                <a:rPr lang="zh-TW" altLang="en-US" sz="2000" b="1">
                  <a:solidFill>
                    <a:srgbClr val="3333FF"/>
                  </a:solidFill>
                  <a:latin typeface="Microsoft JhengHei" panose="020B0604030504040204" pitchFamily="34" charset="-120"/>
                  <a:ea typeface="Microsoft JhengHei" panose="020B0604030504040204" pitchFamily="34" charset="-120"/>
                  <a:cs typeface="Arial Unicode MS" panose="020B0604020202020204" pitchFamily="34" charset="-128"/>
                </a:rPr>
                <a:t>半化期約</a:t>
              </a:r>
              <a:r>
                <a:rPr lang="en-US" altLang="zh-TW" sz="2000" b="1">
                  <a:solidFill>
                    <a:srgbClr val="3333FF"/>
                  </a:solidFill>
                  <a:latin typeface="Microsoft JhengHei" panose="020B0604030504040204" pitchFamily="34" charset="-120"/>
                  <a:ea typeface="Microsoft JhengHei" panose="020B0604030504040204" pitchFamily="34" charset="-120"/>
                  <a:cs typeface="Arial Unicode MS" panose="020B0604020202020204" pitchFamily="34" charset="-128"/>
                </a:rPr>
                <a:t>30</a:t>
              </a:r>
              <a:r>
                <a:rPr lang="zh-TW" altLang="en-US" sz="2000" b="1">
                  <a:solidFill>
                    <a:srgbClr val="3333FF"/>
                  </a:solidFill>
                  <a:latin typeface="Microsoft JhengHei" panose="020B0604030504040204" pitchFamily="34" charset="-120"/>
                  <a:ea typeface="Microsoft JhengHei" panose="020B0604030504040204" pitchFamily="34" charset="-120"/>
                  <a:cs typeface="Arial Unicode MS" panose="020B0604020202020204" pitchFamily="34" charset="-128"/>
                </a:rPr>
                <a:t>年</a:t>
              </a:r>
            </a:p>
          </p:txBody>
        </p:sp>
        <p:sp>
          <p:nvSpPr>
            <p:cNvPr id="35" name="手繪多邊形 34">
              <a:extLst>
                <a:ext uri="{FF2B5EF4-FFF2-40B4-BE49-F238E27FC236}">
                  <a16:creationId xmlns:a16="http://schemas.microsoft.com/office/drawing/2014/main" id="{1598C7EB-8543-BA4F-8DF1-8FA40842E7C5}"/>
                </a:ext>
              </a:extLst>
            </p:cNvPr>
            <p:cNvSpPr/>
            <p:nvPr/>
          </p:nvSpPr>
          <p:spPr>
            <a:xfrm>
              <a:off x="712916" y="3790924"/>
              <a:ext cx="2105060" cy="2450773"/>
            </a:xfrm>
            <a:custGeom>
              <a:avLst/>
              <a:gdLst>
                <a:gd name="connsiteX0" fmla="*/ 9237 w 2105891"/>
                <a:gd name="connsiteY0" fmla="*/ 0 h 2355273"/>
                <a:gd name="connsiteX1" fmla="*/ 0 w 2105891"/>
                <a:gd name="connsiteY1" fmla="*/ 2327564 h 2355273"/>
                <a:gd name="connsiteX2" fmla="*/ 2105891 w 2105891"/>
                <a:gd name="connsiteY2" fmla="*/ 2355273 h 2355273"/>
              </a:gdLst>
              <a:ahLst/>
              <a:cxnLst>
                <a:cxn ang="0">
                  <a:pos x="connsiteX0" y="connsiteY0"/>
                </a:cxn>
                <a:cxn ang="0">
                  <a:pos x="connsiteX1" y="connsiteY1"/>
                </a:cxn>
                <a:cxn ang="0">
                  <a:pos x="connsiteX2" y="connsiteY2"/>
                </a:cxn>
              </a:cxnLst>
              <a:rect l="l" t="t" r="r" b="b"/>
              <a:pathLst>
                <a:path w="2105891" h="2355273">
                  <a:moveTo>
                    <a:pt x="9237" y="0"/>
                  </a:moveTo>
                  <a:lnTo>
                    <a:pt x="0" y="2327564"/>
                  </a:lnTo>
                  <a:lnTo>
                    <a:pt x="2105891" y="235527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anose="020B0604030504040204" pitchFamily="34" charset="-120"/>
                <a:ea typeface="微軟正黑體" panose="020B0604030504040204" pitchFamily="34" charset="-120"/>
              </a:endParaRPr>
            </a:p>
          </p:txBody>
        </p:sp>
      </p:grpSp>
      <p:sp>
        <p:nvSpPr>
          <p:cNvPr id="36" name="文字方塊 9">
            <a:extLst>
              <a:ext uri="{FF2B5EF4-FFF2-40B4-BE49-F238E27FC236}">
                <a16:creationId xmlns:a16="http://schemas.microsoft.com/office/drawing/2014/main" id="{ED157AE1-9B53-6344-9DF7-F094E4B8BA3A}"/>
              </a:ext>
            </a:extLst>
          </p:cNvPr>
          <p:cNvSpPr txBox="1">
            <a:spLocks noChangeArrowheads="1"/>
          </p:cNvSpPr>
          <p:nvPr/>
        </p:nvSpPr>
        <p:spPr bwMode="auto">
          <a:xfrm>
            <a:off x="608390" y="3354805"/>
            <a:ext cx="2233612" cy="460375"/>
          </a:xfrm>
          <a:prstGeom prst="rect">
            <a:avLst/>
          </a:prstGeom>
          <a:solidFill>
            <a:srgbClr val="CEFEB4"/>
          </a:solidFill>
          <a:ln>
            <a:noFill/>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2400" b="1" dirty="0">
                <a:solidFill>
                  <a:schemeClr val="accent6">
                    <a:lumMod val="50000"/>
                  </a:schemeClr>
                </a:solidFill>
                <a:latin typeface="Microsoft JhengHei" panose="020B0604030504040204" pitchFamily="34" charset="-120"/>
                <a:ea typeface="Microsoft JhengHei" panose="020B0604030504040204" pitchFamily="34" charset="-120"/>
              </a:rPr>
              <a:t>半化期</a:t>
            </a:r>
            <a:r>
              <a:rPr lang="en-US" altLang="zh-TW" sz="2400" b="1" dirty="0">
                <a:solidFill>
                  <a:schemeClr val="accent6">
                    <a:lumMod val="50000"/>
                  </a:schemeClr>
                </a:solidFill>
                <a:latin typeface="Microsoft JhengHei" panose="020B0604030504040204" pitchFamily="34" charset="-120"/>
                <a:ea typeface="Microsoft JhengHei" panose="020B0604030504040204" pitchFamily="34" charset="-120"/>
              </a:rPr>
              <a:t>(</a:t>
            </a:r>
            <a:r>
              <a:rPr lang="zh-TW" altLang="en-US" sz="2400" b="1" dirty="0">
                <a:solidFill>
                  <a:schemeClr val="accent6">
                    <a:lumMod val="50000"/>
                  </a:schemeClr>
                </a:solidFill>
                <a:latin typeface="Microsoft JhengHei" panose="020B0604030504040204" pitchFamily="34" charset="-120"/>
                <a:ea typeface="Microsoft JhengHei" panose="020B0604030504040204" pitchFamily="34" charset="-120"/>
              </a:rPr>
              <a:t>半衰期</a:t>
            </a:r>
            <a:r>
              <a:rPr lang="en-US" altLang="zh-TW" sz="2400" b="1" dirty="0">
                <a:solidFill>
                  <a:schemeClr val="accent6">
                    <a:lumMod val="50000"/>
                  </a:schemeClr>
                </a:solidFill>
                <a:latin typeface="Microsoft JhengHei" panose="020B0604030504040204" pitchFamily="34" charset="-120"/>
                <a:ea typeface="Microsoft JhengHei" panose="020B0604030504040204" pitchFamily="34" charset="-120"/>
              </a:rPr>
              <a:t>)</a:t>
            </a:r>
            <a:endParaRPr lang="zh-TW" altLang="en-US" sz="2400" b="1"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37" name="矩形 7">
            <a:extLst>
              <a:ext uri="{FF2B5EF4-FFF2-40B4-BE49-F238E27FC236}">
                <a16:creationId xmlns:a16="http://schemas.microsoft.com/office/drawing/2014/main" id="{8A26319F-45BE-2A44-A4FD-8BC7E462311E}"/>
              </a:ext>
            </a:extLst>
          </p:cNvPr>
          <p:cNvSpPr>
            <a:spLocks noChangeArrowheads="1"/>
          </p:cNvSpPr>
          <p:nvPr/>
        </p:nvSpPr>
        <p:spPr bwMode="auto">
          <a:xfrm>
            <a:off x="917952" y="3867567"/>
            <a:ext cx="2444750" cy="923925"/>
          </a:xfrm>
          <a:prstGeom prst="rect">
            <a:avLst/>
          </a:prstGeom>
          <a:solidFill>
            <a:srgbClr val="DDFFD5"/>
          </a:solidFill>
          <a:ln>
            <a:noFill/>
          </a:ln>
          <a:extLst>
            <a:ext uri="{91240B29-F687-4F45-9708-019B960494DF}">
              <a14:hiddenLine xmlns:a14="http://schemas.microsoft.com/office/drawing/2010/main" w="127000" cmpd="tri" algn="ctr">
                <a:solidFill>
                  <a:srgbClr val="000000"/>
                </a:solidFill>
                <a:round/>
                <a:headEnd/>
                <a:tailEnd/>
              </a14:hiddenLine>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eaLnBrk="1" hangingPunct="1">
              <a:spcBef>
                <a:spcPct val="0"/>
              </a:spcBef>
              <a:buClrTx/>
              <a:buSzTx/>
              <a:buFontTx/>
              <a:buNone/>
            </a:pPr>
            <a:endParaRPr lang="zh-TW" altLang="en-US" sz="1800">
              <a:solidFill>
                <a:schemeClr val="tx1"/>
              </a:solidFill>
              <a:latin typeface="Arial" panose="020B0604020202020204" pitchFamily="34" charset="0"/>
              <a:ea typeface="新細明體" panose="02020500000000000000" pitchFamily="18" charset="-120"/>
            </a:endParaRPr>
          </a:p>
        </p:txBody>
      </p:sp>
      <p:grpSp>
        <p:nvGrpSpPr>
          <p:cNvPr id="38" name="群組 86">
            <a:extLst>
              <a:ext uri="{FF2B5EF4-FFF2-40B4-BE49-F238E27FC236}">
                <a16:creationId xmlns:a16="http://schemas.microsoft.com/office/drawing/2014/main" id="{D5BD26C1-B6E9-D547-934E-B63E6FA3DB58}"/>
              </a:ext>
            </a:extLst>
          </p:cNvPr>
          <p:cNvGrpSpPr>
            <a:grpSpLocks/>
          </p:cNvGrpSpPr>
          <p:nvPr/>
        </p:nvGrpSpPr>
        <p:grpSpPr bwMode="auto">
          <a:xfrm>
            <a:off x="825877" y="3888205"/>
            <a:ext cx="2614613" cy="928687"/>
            <a:chOff x="5148683" y="97251"/>
            <a:chExt cx="2615133" cy="927975"/>
          </a:xfrm>
        </p:grpSpPr>
        <p:grpSp>
          <p:nvGrpSpPr>
            <p:cNvPr id="39" name="Group 437">
              <a:extLst>
                <a:ext uri="{FF2B5EF4-FFF2-40B4-BE49-F238E27FC236}">
                  <a16:creationId xmlns:a16="http://schemas.microsoft.com/office/drawing/2014/main" id="{CDEB9C89-3432-BB4D-815F-EE28B39B9C8C}"/>
                </a:ext>
              </a:extLst>
            </p:cNvPr>
            <p:cNvGrpSpPr>
              <a:grpSpLocks/>
            </p:cNvGrpSpPr>
            <p:nvPr/>
          </p:nvGrpSpPr>
          <p:grpSpPr bwMode="auto">
            <a:xfrm>
              <a:off x="5461001" y="343472"/>
              <a:ext cx="381000" cy="393700"/>
              <a:chOff x="2112" y="2448"/>
              <a:chExt cx="540" cy="536"/>
            </a:xfrm>
          </p:grpSpPr>
          <p:sp>
            <p:nvSpPr>
              <p:cNvPr id="63" name="Oval 438">
                <a:extLst>
                  <a:ext uri="{FF2B5EF4-FFF2-40B4-BE49-F238E27FC236}">
                    <a16:creationId xmlns:a16="http://schemas.microsoft.com/office/drawing/2014/main" id="{1C7C5611-6991-DC4B-9912-5B28EB33DFBE}"/>
                  </a:ext>
                </a:extLst>
              </p:cNvPr>
              <p:cNvSpPr>
                <a:spLocks noChangeArrowheads="1"/>
              </p:cNvSpPr>
              <p:nvPr/>
            </p:nvSpPr>
            <p:spPr bwMode="auto">
              <a:xfrm>
                <a:off x="2112" y="2448"/>
                <a:ext cx="528" cy="528"/>
              </a:xfrm>
              <a:prstGeom prst="ellipse">
                <a:avLst/>
              </a:prstGeom>
              <a:noFill/>
              <a:ln w="9525">
                <a:solidFill>
                  <a:srgbClr val="C0000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64" name="Oval 439">
                <a:extLst>
                  <a:ext uri="{FF2B5EF4-FFF2-40B4-BE49-F238E27FC236}">
                    <a16:creationId xmlns:a16="http://schemas.microsoft.com/office/drawing/2014/main" id="{3982D931-C8AE-4A4F-842F-4C9CFD743CE9}"/>
                  </a:ext>
                </a:extLst>
              </p:cNvPr>
              <p:cNvSpPr>
                <a:spLocks noChangeArrowheads="1"/>
              </p:cNvSpPr>
              <p:nvPr/>
            </p:nvSpPr>
            <p:spPr bwMode="auto">
              <a:xfrm>
                <a:off x="2112" y="2592"/>
                <a:ext cx="156" cy="152"/>
              </a:xfrm>
              <a:prstGeom prst="ellipse">
                <a:avLst/>
              </a:prstGeom>
              <a:gradFill rotWithShape="0">
                <a:gsLst>
                  <a:gs pos="0">
                    <a:srgbClr val="FFFF00"/>
                  </a:gs>
                  <a:gs pos="100000">
                    <a:srgbClr val="5555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65" name="Oval 440">
                <a:extLst>
                  <a:ext uri="{FF2B5EF4-FFF2-40B4-BE49-F238E27FC236}">
                    <a16:creationId xmlns:a16="http://schemas.microsoft.com/office/drawing/2014/main" id="{2804E8DA-1F25-9946-8C84-FCA77A4CA723}"/>
                  </a:ext>
                </a:extLst>
              </p:cNvPr>
              <p:cNvSpPr>
                <a:spLocks noChangeArrowheads="1"/>
              </p:cNvSpPr>
              <p:nvPr/>
            </p:nvSpPr>
            <p:spPr bwMode="auto">
              <a:xfrm>
                <a:off x="2208" y="2448"/>
                <a:ext cx="156" cy="153"/>
              </a:xfrm>
              <a:prstGeom prst="ellipse">
                <a:avLst/>
              </a:prstGeom>
              <a:gradFill rotWithShape="0">
                <a:gsLst>
                  <a:gs pos="0">
                    <a:srgbClr val="FFFF00"/>
                  </a:gs>
                  <a:gs pos="100000">
                    <a:srgbClr val="5555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66" name="Oval 441">
                <a:extLst>
                  <a:ext uri="{FF2B5EF4-FFF2-40B4-BE49-F238E27FC236}">
                    <a16:creationId xmlns:a16="http://schemas.microsoft.com/office/drawing/2014/main" id="{AAF40FDD-4016-C646-9CA4-838CD987187C}"/>
                  </a:ext>
                </a:extLst>
              </p:cNvPr>
              <p:cNvSpPr>
                <a:spLocks noChangeArrowheads="1"/>
              </p:cNvSpPr>
              <p:nvPr/>
            </p:nvSpPr>
            <p:spPr bwMode="auto">
              <a:xfrm>
                <a:off x="2496" y="2592"/>
                <a:ext cx="156" cy="152"/>
              </a:xfrm>
              <a:prstGeom prst="ellipse">
                <a:avLst/>
              </a:prstGeom>
              <a:gradFill rotWithShape="0">
                <a:gsLst>
                  <a:gs pos="0">
                    <a:srgbClr val="FFFF00"/>
                  </a:gs>
                  <a:gs pos="100000">
                    <a:srgbClr val="5555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67" name="Oval 442">
                <a:extLst>
                  <a:ext uri="{FF2B5EF4-FFF2-40B4-BE49-F238E27FC236}">
                    <a16:creationId xmlns:a16="http://schemas.microsoft.com/office/drawing/2014/main" id="{8A635EC1-D38E-A94E-A7F8-B3E1E7E16D03}"/>
                  </a:ext>
                </a:extLst>
              </p:cNvPr>
              <p:cNvSpPr>
                <a:spLocks noChangeArrowheads="1"/>
              </p:cNvSpPr>
              <p:nvPr/>
            </p:nvSpPr>
            <p:spPr bwMode="auto">
              <a:xfrm>
                <a:off x="2400" y="2448"/>
                <a:ext cx="156" cy="152"/>
              </a:xfrm>
              <a:prstGeom prst="ellipse">
                <a:avLst/>
              </a:prstGeom>
              <a:gradFill rotWithShape="0">
                <a:gsLst>
                  <a:gs pos="0">
                    <a:srgbClr val="FF9900"/>
                  </a:gs>
                  <a:gs pos="100000">
                    <a:srgbClr val="331F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68" name="Oval 443">
                <a:extLst>
                  <a:ext uri="{FF2B5EF4-FFF2-40B4-BE49-F238E27FC236}">
                    <a16:creationId xmlns:a16="http://schemas.microsoft.com/office/drawing/2014/main" id="{EE078810-0452-4F49-961C-AC7046B0F58B}"/>
                  </a:ext>
                </a:extLst>
              </p:cNvPr>
              <p:cNvSpPr>
                <a:spLocks noChangeArrowheads="1"/>
              </p:cNvSpPr>
              <p:nvPr/>
            </p:nvSpPr>
            <p:spPr bwMode="auto">
              <a:xfrm>
                <a:off x="2352" y="2496"/>
                <a:ext cx="156" cy="152"/>
              </a:xfrm>
              <a:prstGeom prst="ellipse">
                <a:avLst/>
              </a:prstGeom>
              <a:gradFill rotWithShape="0">
                <a:gsLst>
                  <a:gs pos="0">
                    <a:srgbClr val="FFFF00"/>
                  </a:gs>
                  <a:gs pos="100000">
                    <a:srgbClr val="5555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69" name="Oval 444">
                <a:extLst>
                  <a:ext uri="{FF2B5EF4-FFF2-40B4-BE49-F238E27FC236}">
                    <a16:creationId xmlns:a16="http://schemas.microsoft.com/office/drawing/2014/main" id="{5B3AEFB7-BB1E-4545-940F-BDCABA5306F4}"/>
                  </a:ext>
                </a:extLst>
              </p:cNvPr>
              <p:cNvSpPr>
                <a:spLocks noChangeArrowheads="1"/>
              </p:cNvSpPr>
              <p:nvPr/>
            </p:nvSpPr>
            <p:spPr bwMode="auto">
              <a:xfrm>
                <a:off x="2256" y="2784"/>
                <a:ext cx="156" cy="152"/>
              </a:xfrm>
              <a:prstGeom prst="ellipse">
                <a:avLst/>
              </a:prstGeom>
              <a:gradFill rotWithShape="0">
                <a:gsLst>
                  <a:gs pos="0">
                    <a:srgbClr val="FF9900"/>
                  </a:gs>
                  <a:gs pos="100000">
                    <a:srgbClr val="331F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70" name="Oval 445">
                <a:extLst>
                  <a:ext uri="{FF2B5EF4-FFF2-40B4-BE49-F238E27FC236}">
                    <a16:creationId xmlns:a16="http://schemas.microsoft.com/office/drawing/2014/main" id="{EA08CB75-A302-5940-9DAA-B3EACDE6AA26}"/>
                  </a:ext>
                </a:extLst>
              </p:cNvPr>
              <p:cNvSpPr>
                <a:spLocks noChangeArrowheads="1"/>
              </p:cNvSpPr>
              <p:nvPr/>
            </p:nvSpPr>
            <p:spPr bwMode="auto">
              <a:xfrm>
                <a:off x="2160" y="2544"/>
                <a:ext cx="156" cy="152"/>
              </a:xfrm>
              <a:prstGeom prst="ellipse">
                <a:avLst/>
              </a:prstGeom>
              <a:gradFill rotWithShape="0">
                <a:gsLst>
                  <a:gs pos="0">
                    <a:srgbClr val="FF9900"/>
                  </a:gs>
                  <a:gs pos="100000">
                    <a:srgbClr val="331F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71" name="Oval 446">
                <a:extLst>
                  <a:ext uri="{FF2B5EF4-FFF2-40B4-BE49-F238E27FC236}">
                    <a16:creationId xmlns:a16="http://schemas.microsoft.com/office/drawing/2014/main" id="{C29D9D0B-6470-D843-8FFC-5F040123A0E4}"/>
                  </a:ext>
                </a:extLst>
              </p:cNvPr>
              <p:cNvSpPr>
                <a:spLocks noChangeArrowheads="1"/>
              </p:cNvSpPr>
              <p:nvPr/>
            </p:nvSpPr>
            <p:spPr bwMode="auto">
              <a:xfrm>
                <a:off x="2256" y="2496"/>
                <a:ext cx="156" cy="153"/>
              </a:xfrm>
              <a:prstGeom prst="ellipse">
                <a:avLst/>
              </a:prstGeom>
              <a:gradFill rotWithShape="0">
                <a:gsLst>
                  <a:gs pos="0">
                    <a:srgbClr val="FF9900"/>
                  </a:gs>
                  <a:gs pos="100000">
                    <a:srgbClr val="331F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72" name="Oval 447">
                <a:extLst>
                  <a:ext uri="{FF2B5EF4-FFF2-40B4-BE49-F238E27FC236}">
                    <a16:creationId xmlns:a16="http://schemas.microsoft.com/office/drawing/2014/main" id="{2FABEE6B-20BA-9E49-8661-DDE33D997E2B}"/>
                  </a:ext>
                </a:extLst>
              </p:cNvPr>
              <p:cNvSpPr>
                <a:spLocks noChangeArrowheads="1"/>
              </p:cNvSpPr>
              <p:nvPr/>
            </p:nvSpPr>
            <p:spPr bwMode="auto">
              <a:xfrm>
                <a:off x="2448" y="2736"/>
                <a:ext cx="156" cy="152"/>
              </a:xfrm>
              <a:prstGeom prst="ellipse">
                <a:avLst/>
              </a:prstGeom>
              <a:gradFill rotWithShape="0">
                <a:gsLst>
                  <a:gs pos="0">
                    <a:srgbClr val="FFFF00"/>
                  </a:gs>
                  <a:gs pos="100000">
                    <a:srgbClr val="5555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73" name="Oval 448">
                <a:extLst>
                  <a:ext uri="{FF2B5EF4-FFF2-40B4-BE49-F238E27FC236}">
                    <a16:creationId xmlns:a16="http://schemas.microsoft.com/office/drawing/2014/main" id="{468CFE56-3907-AE49-AB79-F88F05504D92}"/>
                  </a:ext>
                </a:extLst>
              </p:cNvPr>
              <p:cNvSpPr>
                <a:spLocks noChangeArrowheads="1"/>
              </p:cNvSpPr>
              <p:nvPr/>
            </p:nvSpPr>
            <p:spPr bwMode="auto">
              <a:xfrm>
                <a:off x="2352" y="2640"/>
                <a:ext cx="156" cy="152"/>
              </a:xfrm>
              <a:prstGeom prst="ellipse">
                <a:avLst/>
              </a:prstGeom>
              <a:gradFill rotWithShape="0">
                <a:gsLst>
                  <a:gs pos="0">
                    <a:srgbClr val="FF9900"/>
                  </a:gs>
                  <a:gs pos="100000">
                    <a:srgbClr val="331F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74" name="Oval 449">
                <a:extLst>
                  <a:ext uri="{FF2B5EF4-FFF2-40B4-BE49-F238E27FC236}">
                    <a16:creationId xmlns:a16="http://schemas.microsoft.com/office/drawing/2014/main" id="{59DD4C12-2451-CA48-87EF-2517BD949B57}"/>
                  </a:ext>
                </a:extLst>
              </p:cNvPr>
              <p:cNvSpPr>
                <a:spLocks noChangeArrowheads="1"/>
              </p:cNvSpPr>
              <p:nvPr/>
            </p:nvSpPr>
            <p:spPr bwMode="auto">
              <a:xfrm>
                <a:off x="2256" y="2592"/>
                <a:ext cx="156" cy="152"/>
              </a:xfrm>
              <a:prstGeom prst="ellipse">
                <a:avLst/>
              </a:prstGeom>
              <a:gradFill rotWithShape="0">
                <a:gsLst>
                  <a:gs pos="0">
                    <a:srgbClr val="FFFF00"/>
                  </a:gs>
                  <a:gs pos="100000">
                    <a:srgbClr val="5555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75" name="Oval 450">
                <a:extLst>
                  <a:ext uri="{FF2B5EF4-FFF2-40B4-BE49-F238E27FC236}">
                    <a16:creationId xmlns:a16="http://schemas.microsoft.com/office/drawing/2014/main" id="{2A693EC5-B116-B34B-9E41-5E2266EEA209}"/>
                  </a:ext>
                </a:extLst>
              </p:cNvPr>
              <p:cNvSpPr>
                <a:spLocks noChangeArrowheads="1"/>
              </p:cNvSpPr>
              <p:nvPr/>
            </p:nvSpPr>
            <p:spPr bwMode="auto">
              <a:xfrm>
                <a:off x="2112" y="2688"/>
                <a:ext cx="156" cy="153"/>
              </a:xfrm>
              <a:prstGeom prst="ellipse">
                <a:avLst/>
              </a:prstGeom>
              <a:gradFill rotWithShape="0">
                <a:gsLst>
                  <a:gs pos="0">
                    <a:srgbClr val="FFFF00"/>
                  </a:gs>
                  <a:gs pos="100000">
                    <a:srgbClr val="5555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76" name="Oval 451">
                <a:extLst>
                  <a:ext uri="{FF2B5EF4-FFF2-40B4-BE49-F238E27FC236}">
                    <a16:creationId xmlns:a16="http://schemas.microsoft.com/office/drawing/2014/main" id="{5E120AE7-EF4F-EE4F-996A-3ED84C797FA2}"/>
                  </a:ext>
                </a:extLst>
              </p:cNvPr>
              <p:cNvSpPr>
                <a:spLocks noChangeArrowheads="1"/>
              </p:cNvSpPr>
              <p:nvPr/>
            </p:nvSpPr>
            <p:spPr bwMode="auto">
              <a:xfrm>
                <a:off x="2352" y="2832"/>
                <a:ext cx="156" cy="152"/>
              </a:xfrm>
              <a:prstGeom prst="ellipse">
                <a:avLst/>
              </a:prstGeom>
              <a:gradFill rotWithShape="0">
                <a:gsLst>
                  <a:gs pos="0">
                    <a:srgbClr val="FFFF00"/>
                  </a:gs>
                  <a:gs pos="100000">
                    <a:srgbClr val="5555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77" name="Oval 452">
                <a:extLst>
                  <a:ext uri="{FF2B5EF4-FFF2-40B4-BE49-F238E27FC236}">
                    <a16:creationId xmlns:a16="http://schemas.microsoft.com/office/drawing/2014/main" id="{A17109F0-12B4-4940-90C0-5EF809D28594}"/>
                  </a:ext>
                </a:extLst>
              </p:cNvPr>
              <p:cNvSpPr>
                <a:spLocks noChangeArrowheads="1"/>
              </p:cNvSpPr>
              <p:nvPr/>
            </p:nvSpPr>
            <p:spPr bwMode="auto">
              <a:xfrm>
                <a:off x="2352" y="2736"/>
                <a:ext cx="156" cy="152"/>
              </a:xfrm>
              <a:prstGeom prst="ellipse">
                <a:avLst/>
              </a:prstGeom>
              <a:gradFill rotWithShape="0">
                <a:gsLst>
                  <a:gs pos="0">
                    <a:srgbClr val="FF9900"/>
                  </a:gs>
                  <a:gs pos="100000">
                    <a:srgbClr val="331F00"/>
                  </a:gs>
                </a:gsLst>
                <a:path path="shape">
                  <a:fillToRect l="50000" t="50000" r="50000" b="50000"/>
                </a:path>
              </a:gradFill>
              <a:ln w="95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grpSp>
        <p:sp>
          <p:nvSpPr>
            <p:cNvPr id="40" name="文字方塊 48">
              <a:extLst>
                <a:ext uri="{FF2B5EF4-FFF2-40B4-BE49-F238E27FC236}">
                  <a16:creationId xmlns:a16="http://schemas.microsoft.com/office/drawing/2014/main" id="{50671A4B-7A25-7B44-9163-5556B794BA22}"/>
                </a:ext>
              </a:extLst>
            </p:cNvPr>
            <p:cNvSpPr txBox="1">
              <a:spLocks noChangeArrowheads="1"/>
            </p:cNvSpPr>
            <p:nvPr/>
          </p:nvSpPr>
          <p:spPr bwMode="auto">
            <a:xfrm>
              <a:off x="5148683" y="725145"/>
              <a:ext cx="1027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lgn="ctr">
                <a:spcBef>
                  <a:spcPct val="0"/>
                </a:spcBef>
                <a:buClrTx/>
                <a:buSzTx/>
                <a:buFontTx/>
                <a:buNone/>
              </a:pPr>
              <a:r>
                <a:rPr lang="zh-TW" altLang="en-US" sz="1800" b="1">
                  <a:latin typeface="Microsoft JhengHei" panose="020B0604030504040204" pitchFamily="34" charset="-120"/>
                  <a:ea typeface="Microsoft JhengHei" panose="020B0604030504040204" pitchFamily="34" charset="-120"/>
                  <a:cs typeface="Arial Unicode MS" panose="020B0604020202020204" pitchFamily="34" charset="-128"/>
                </a:rPr>
                <a:t>銫</a:t>
              </a:r>
              <a:r>
                <a:rPr lang="en-US" altLang="zh-TW" sz="1800" b="1">
                  <a:latin typeface="Microsoft JhengHei" panose="020B0604030504040204" pitchFamily="34" charset="-120"/>
                  <a:ea typeface="Microsoft JhengHei" panose="020B0604030504040204" pitchFamily="34" charset="-120"/>
                  <a:cs typeface="Arial Unicode MS" panose="020B0604020202020204" pitchFamily="34" charset="-128"/>
                </a:rPr>
                <a:t>-137</a:t>
              </a:r>
              <a:endParaRPr lang="zh-TW" altLang="en-US" sz="1800" b="1">
                <a:latin typeface="Microsoft JhengHei" panose="020B0604030504040204" pitchFamily="34" charset="-120"/>
                <a:ea typeface="Microsoft JhengHei" panose="020B0604030504040204" pitchFamily="34" charset="-120"/>
                <a:cs typeface="Arial Unicode MS" panose="020B0604020202020204" pitchFamily="34" charset="-128"/>
              </a:endParaRPr>
            </a:p>
          </p:txBody>
        </p:sp>
        <p:cxnSp>
          <p:nvCxnSpPr>
            <p:cNvPr id="41" name="直線單箭頭接點 89">
              <a:extLst>
                <a:ext uri="{FF2B5EF4-FFF2-40B4-BE49-F238E27FC236}">
                  <a16:creationId xmlns:a16="http://schemas.microsoft.com/office/drawing/2014/main" id="{941822CC-7490-D04F-9A88-B855FF9C4146}"/>
                </a:ext>
              </a:extLst>
            </p:cNvPr>
            <p:cNvCxnSpPr/>
            <p:nvPr/>
          </p:nvCxnSpPr>
          <p:spPr>
            <a:xfrm>
              <a:off x="5890193" y="476372"/>
              <a:ext cx="1122585" cy="26967"/>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2" name="文字方塊 67">
              <a:extLst>
                <a:ext uri="{FF2B5EF4-FFF2-40B4-BE49-F238E27FC236}">
                  <a16:creationId xmlns:a16="http://schemas.microsoft.com/office/drawing/2014/main" id="{A0F873FB-ED89-9D4B-85D5-04771E5628D8}"/>
                </a:ext>
              </a:extLst>
            </p:cNvPr>
            <p:cNvSpPr txBox="1">
              <a:spLocks noChangeArrowheads="1"/>
            </p:cNvSpPr>
            <p:nvPr/>
          </p:nvSpPr>
          <p:spPr bwMode="auto">
            <a:xfrm>
              <a:off x="6030760" y="703729"/>
              <a:ext cx="787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lgn="ctr">
                <a:spcBef>
                  <a:spcPct val="0"/>
                </a:spcBef>
                <a:buClrTx/>
                <a:buSzTx/>
                <a:buFontTx/>
                <a:buNone/>
              </a:pPr>
              <a:r>
                <a:rPr lang="en-US" altLang="zh-TW" sz="1800" b="1">
                  <a:latin typeface="Microsoft JhengHei" panose="020B0604030504040204" pitchFamily="34" charset="-120"/>
                  <a:ea typeface="Microsoft JhengHei" panose="020B0604030504040204" pitchFamily="34" charset="-120"/>
                  <a:cs typeface="Arial Unicode MS" panose="020B0604020202020204" pitchFamily="34" charset="-128"/>
                </a:rPr>
                <a:t>(</a:t>
              </a:r>
              <a:r>
                <a:rPr lang="zh-TW" altLang="en-US" sz="1800" b="1">
                  <a:latin typeface="Microsoft JhengHei" panose="020B0604030504040204" pitchFamily="34" charset="-120"/>
                  <a:ea typeface="Microsoft JhengHei" panose="020B0604030504040204" pitchFamily="34" charset="-120"/>
                  <a:cs typeface="Arial Unicode MS" panose="020B0604020202020204" pitchFamily="34" charset="-128"/>
                </a:rPr>
                <a:t>衰變</a:t>
              </a:r>
              <a:r>
                <a:rPr lang="en-US" altLang="zh-TW" sz="1800" b="1">
                  <a:latin typeface="Microsoft JhengHei" panose="020B0604030504040204" pitchFamily="34" charset="-120"/>
                  <a:ea typeface="Microsoft JhengHei" panose="020B0604030504040204" pitchFamily="34" charset="-120"/>
                  <a:cs typeface="Arial Unicode MS" panose="020B0604020202020204" pitchFamily="34" charset="-128"/>
                </a:rPr>
                <a:t>)</a:t>
              </a:r>
              <a:endParaRPr lang="zh-TW" altLang="en-US" sz="1800" b="1">
                <a:latin typeface="Microsoft JhengHei" panose="020B0604030504040204" pitchFamily="34" charset="-120"/>
                <a:ea typeface="Microsoft JhengHei" panose="020B0604030504040204" pitchFamily="34" charset="-120"/>
                <a:cs typeface="Arial Unicode MS" panose="020B0604020202020204" pitchFamily="34" charset="-128"/>
              </a:endParaRPr>
            </a:p>
          </p:txBody>
        </p:sp>
        <p:sp>
          <p:nvSpPr>
            <p:cNvPr id="43" name="文字方塊 75">
              <a:extLst>
                <a:ext uri="{FF2B5EF4-FFF2-40B4-BE49-F238E27FC236}">
                  <a16:creationId xmlns:a16="http://schemas.microsoft.com/office/drawing/2014/main" id="{EE145EE9-9D7F-DD4A-A720-1231005C8883}"/>
                </a:ext>
              </a:extLst>
            </p:cNvPr>
            <p:cNvSpPr txBox="1">
              <a:spLocks noChangeArrowheads="1"/>
            </p:cNvSpPr>
            <p:nvPr/>
          </p:nvSpPr>
          <p:spPr bwMode="auto">
            <a:xfrm>
              <a:off x="6741466" y="748227"/>
              <a:ext cx="1022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lgn="ctr">
                <a:spcBef>
                  <a:spcPct val="0"/>
                </a:spcBef>
                <a:buClrTx/>
                <a:buSzTx/>
                <a:buFontTx/>
                <a:buNone/>
              </a:pPr>
              <a:r>
                <a:rPr lang="zh-TW" altLang="en-US" sz="1800" b="1">
                  <a:solidFill>
                    <a:srgbClr val="006600"/>
                  </a:solidFill>
                  <a:latin typeface="Microsoft JhengHei" panose="020B0604030504040204" pitchFamily="34" charset="-120"/>
                  <a:ea typeface="Microsoft JhengHei" panose="020B0604030504040204" pitchFamily="34" charset="-120"/>
                  <a:cs typeface="Arial Unicode MS" panose="020B0604020202020204" pitchFamily="34" charset="-128"/>
                </a:rPr>
                <a:t>鋇</a:t>
              </a:r>
              <a:r>
                <a:rPr lang="en-US" altLang="zh-TW" sz="1800" b="1">
                  <a:solidFill>
                    <a:srgbClr val="006600"/>
                  </a:solidFill>
                  <a:latin typeface="Microsoft JhengHei" panose="020B0604030504040204" pitchFamily="34" charset="-120"/>
                  <a:ea typeface="Microsoft JhengHei" panose="020B0604030504040204" pitchFamily="34" charset="-120"/>
                  <a:cs typeface="Arial Unicode MS" panose="020B0604020202020204" pitchFamily="34" charset="-128"/>
                </a:rPr>
                <a:t>-137</a:t>
              </a:r>
              <a:endParaRPr lang="zh-TW" altLang="en-US" sz="1800" b="1">
                <a:solidFill>
                  <a:srgbClr val="006600"/>
                </a:solidFill>
                <a:latin typeface="Microsoft JhengHei" panose="020B0604030504040204" pitchFamily="34" charset="-120"/>
                <a:ea typeface="Microsoft JhengHei" panose="020B0604030504040204" pitchFamily="34" charset="-120"/>
                <a:cs typeface="Arial Unicode MS" panose="020B0604020202020204" pitchFamily="34" charset="-128"/>
              </a:endParaRPr>
            </a:p>
          </p:txBody>
        </p:sp>
        <p:sp>
          <p:nvSpPr>
            <p:cNvPr id="44" name="Freeform 460">
              <a:extLst>
                <a:ext uri="{FF2B5EF4-FFF2-40B4-BE49-F238E27FC236}">
                  <a16:creationId xmlns:a16="http://schemas.microsoft.com/office/drawing/2014/main" id="{E156BE87-D55A-5D49-867A-F00014C47985}"/>
                </a:ext>
              </a:extLst>
            </p:cNvPr>
            <p:cNvSpPr>
              <a:spLocks/>
            </p:cNvSpPr>
            <p:nvPr/>
          </p:nvSpPr>
          <p:spPr bwMode="auto">
            <a:xfrm rot="-694599">
              <a:off x="6376446" y="325595"/>
              <a:ext cx="658324" cy="109044"/>
            </a:xfrm>
            <a:custGeom>
              <a:avLst/>
              <a:gdLst>
                <a:gd name="T0" fmla="*/ 0 w 2160"/>
                <a:gd name="T1" fmla="*/ 2147483646 h 424"/>
                <a:gd name="T2" fmla="*/ 2147483646 w 2160"/>
                <a:gd name="T3" fmla="*/ 2147483646 h 424"/>
                <a:gd name="T4" fmla="*/ 2147483646 w 2160"/>
                <a:gd name="T5" fmla="*/ 2147483646 h 424"/>
                <a:gd name="T6" fmla="*/ 2147483646 w 2160"/>
                <a:gd name="T7" fmla="*/ 2147483646 h 424"/>
                <a:gd name="T8" fmla="*/ 2147483646 w 2160"/>
                <a:gd name="T9" fmla="*/ 2147483646 h 424"/>
                <a:gd name="T10" fmla="*/ 2147483646 w 2160"/>
                <a:gd name="T11" fmla="*/ 2147483646 h 424"/>
                <a:gd name="T12" fmla="*/ 2147483646 w 2160"/>
                <a:gd name="T13" fmla="*/ 2147483646 h 424"/>
                <a:gd name="T14" fmla="*/ 2147483646 w 2160"/>
                <a:gd name="T15" fmla="*/ 2147483646 h 424"/>
                <a:gd name="T16" fmla="*/ 2147483646 w 2160"/>
                <a:gd name="T17" fmla="*/ 2147483646 h 424"/>
                <a:gd name="T18" fmla="*/ 2147483646 w 2160"/>
                <a:gd name="T19" fmla="*/ 2147483646 h 424"/>
                <a:gd name="T20" fmla="*/ 2147483646 w 2160"/>
                <a:gd name="T21" fmla="*/ 2147483646 h 424"/>
                <a:gd name="T22" fmla="*/ 2147483646 w 2160"/>
                <a:gd name="T23" fmla="*/ 2147483646 h 424"/>
                <a:gd name="T24" fmla="*/ 2147483646 w 2160"/>
                <a:gd name="T25" fmla="*/ 2147483646 h 424"/>
                <a:gd name="T26" fmla="*/ 2147483646 w 2160"/>
                <a:gd name="T27" fmla="*/ 2147483646 h 424"/>
                <a:gd name="T28" fmla="*/ 2147483646 w 2160"/>
                <a:gd name="T29" fmla="*/ 2147483646 h 424"/>
                <a:gd name="T30" fmla="*/ 2147483646 w 2160"/>
                <a:gd name="T31" fmla="*/ 2147483646 h 424"/>
                <a:gd name="T32" fmla="*/ 2147483646 w 2160"/>
                <a:gd name="T33" fmla="*/ 2147483646 h 424"/>
                <a:gd name="T34" fmla="*/ 2147483646 w 2160"/>
                <a:gd name="T35" fmla="*/ 2147483646 h 4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 h="424">
                  <a:moveTo>
                    <a:pt x="0" y="424"/>
                  </a:moveTo>
                  <a:cubicBezTo>
                    <a:pt x="28" y="232"/>
                    <a:pt x="56" y="40"/>
                    <a:pt x="96" y="40"/>
                  </a:cubicBezTo>
                  <a:cubicBezTo>
                    <a:pt x="136" y="40"/>
                    <a:pt x="200" y="424"/>
                    <a:pt x="240" y="424"/>
                  </a:cubicBezTo>
                  <a:cubicBezTo>
                    <a:pt x="280" y="424"/>
                    <a:pt x="296" y="40"/>
                    <a:pt x="336" y="40"/>
                  </a:cubicBezTo>
                  <a:cubicBezTo>
                    <a:pt x="376" y="40"/>
                    <a:pt x="440" y="424"/>
                    <a:pt x="480" y="424"/>
                  </a:cubicBezTo>
                  <a:cubicBezTo>
                    <a:pt x="520" y="424"/>
                    <a:pt x="536" y="40"/>
                    <a:pt x="576" y="40"/>
                  </a:cubicBezTo>
                  <a:cubicBezTo>
                    <a:pt x="616" y="40"/>
                    <a:pt x="680" y="424"/>
                    <a:pt x="720" y="424"/>
                  </a:cubicBezTo>
                  <a:cubicBezTo>
                    <a:pt x="760" y="424"/>
                    <a:pt x="776" y="40"/>
                    <a:pt x="816" y="40"/>
                  </a:cubicBezTo>
                  <a:cubicBezTo>
                    <a:pt x="856" y="40"/>
                    <a:pt x="920" y="424"/>
                    <a:pt x="960" y="424"/>
                  </a:cubicBezTo>
                  <a:cubicBezTo>
                    <a:pt x="1000" y="424"/>
                    <a:pt x="1016" y="40"/>
                    <a:pt x="1056" y="40"/>
                  </a:cubicBezTo>
                  <a:cubicBezTo>
                    <a:pt x="1096" y="40"/>
                    <a:pt x="1160" y="424"/>
                    <a:pt x="1200" y="424"/>
                  </a:cubicBezTo>
                  <a:cubicBezTo>
                    <a:pt x="1240" y="424"/>
                    <a:pt x="1256" y="40"/>
                    <a:pt x="1296" y="40"/>
                  </a:cubicBezTo>
                  <a:cubicBezTo>
                    <a:pt x="1336" y="40"/>
                    <a:pt x="1400" y="424"/>
                    <a:pt x="1440" y="424"/>
                  </a:cubicBezTo>
                  <a:cubicBezTo>
                    <a:pt x="1480" y="424"/>
                    <a:pt x="1496" y="40"/>
                    <a:pt x="1536" y="40"/>
                  </a:cubicBezTo>
                  <a:cubicBezTo>
                    <a:pt x="1576" y="40"/>
                    <a:pt x="1640" y="424"/>
                    <a:pt x="1680" y="424"/>
                  </a:cubicBezTo>
                  <a:cubicBezTo>
                    <a:pt x="1720" y="424"/>
                    <a:pt x="1744" y="80"/>
                    <a:pt x="1776" y="40"/>
                  </a:cubicBezTo>
                  <a:cubicBezTo>
                    <a:pt x="1808" y="0"/>
                    <a:pt x="1808" y="152"/>
                    <a:pt x="1872" y="184"/>
                  </a:cubicBezTo>
                  <a:cubicBezTo>
                    <a:pt x="1936" y="216"/>
                    <a:pt x="2048" y="224"/>
                    <a:pt x="2160" y="232"/>
                  </a:cubicBezTo>
                </a:path>
              </a:pathLst>
            </a:custGeom>
            <a:noFill/>
            <a:ln w="12700" cmpd="sng">
              <a:solidFill>
                <a:srgbClr val="C00000"/>
              </a:solidFill>
              <a:round/>
              <a:headEnd type="none" w="med" len="med"/>
              <a:tailEnd type="triangle" w="med" len="me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5" name="文字方塊 78">
              <a:extLst>
                <a:ext uri="{FF2B5EF4-FFF2-40B4-BE49-F238E27FC236}">
                  <a16:creationId xmlns:a16="http://schemas.microsoft.com/office/drawing/2014/main" id="{AB668C9F-B441-E949-BDD9-800978798D75}"/>
                </a:ext>
              </a:extLst>
            </p:cNvPr>
            <p:cNvSpPr txBox="1">
              <a:spLocks noChangeArrowheads="1"/>
            </p:cNvSpPr>
            <p:nvPr/>
          </p:nvSpPr>
          <p:spPr bwMode="auto">
            <a:xfrm>
              <a:off x="6083907" y="97251"/>
              <a:ext cx="862183" cy="24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1600" dirty="0">
                  <a:solidFill>
                    <a:schemeClr val="accent2">
                      <a:lumMod val="50000"/>
                    </a:schemeClr>
                  </a:solidFill>
                  <a:latin typeface="微軟正黑體" panose="020B0604030504040204" pitchFamily="34" charset="-120"/>
                  <a:ea typeface="微軟正黑體" panose="020B0604030504040204" pitchFamily="34" charset="-120"/>
                  <a:cs typeface="Arial Unicode MS" panose="020B0604020202020204" pitchFamily="34" charset="-120"/>
                </a:rPr>
                <a:t>加馬輻射</a:t>
              </a:r>
            </a:p>
          </p:txBody>
        </p:sp>
        <p:sp>
          <p:nvSpPr>
            <p:cNvPr id="46" name="文字方塊 79">
              <a:extLst>
                <a:ext uri="{FF2B5EF4-FFF2-40B4-BE49-F238E27FC236}">
                  <a16:creationId xmlns:a16="http://schemas.microsoft.com/office/drawing/2014/main" id="{CA580DEB-A278-6B4B-A4FF-B947C9D608B4}"/>
                </a:ext>
              </a:extLst>
            </p:cNvPr>
            <p:cNvSpPr txBox="1">
              <a:spLocks noChangeArrowheads="1"/>
            </p:cNvSpPr>
            <p:nvPr/>
          </p:nvSpPr>
          <p:spPr bwMode="auto">
            <a:xfrm>
              <a:off x="5856972" y="493105"/>
              <a:ext cx="11144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lgn="ctr">
                <a:spcBef>
                  <a:spcPct val="0"/>
                </a:spcBef>
                <a:buClrTx/>
                <a:buSzTx/>
                <a:buFontTx/>
                <a:buNone/>
              </a:pPr>
              <a:r>
                <a:rPr lang="zh-TW" altLang="en-US" sz="1600">
                  <a:latin typeface="Microsoft JhengHei" panose="020B0604030504040204" pitchFamily="34" charset="-120"/>
                  <a:ea typeface="Microsoft JhengHei" panose="020B0604030504040204" pitchFamily="34" charset="-120"/>
                  <a:cs typeface="Times New Roman" panose="02020603050405020304" pitchFamily="18" charset="0"/>
                  <a:sym typeface="Symbol" pitchFamily="2" charset="2"/>
                </a:rPr>
                <a:t>貝他粒子</a:t>
              </a:r>
              <a:endParaRPr lang="en-US" altLang="zh-TW" sz="1600">
                <a:latin typeface="Microsoft JhengHei" panose="020B0604030504040204" pitchFamily="34" charset="-120"/>
                <a:ea typeface="Microsoft JhengHei" panose="020B0604030504040204" pitchFamily="34" charset="-120"/>
                <a:cs typeface="Times New Roman" panose="02020603050405020304" pitchFamily="18" charset="0"/>
              </a:endParaRPr>
            </a:p>
          </p:txBody>
        </p:sp>
        <p:grpSp>
          <p:nvGrpSpPr>
            <p:cNvPr id="47" name="Group 437">
              <a:extLst>
                <a:ext uri="{FF2B5EF4-FFF2-40B4-BE49-F238E27FC236}">
                  <a16:creationId xmlns:a16="http://schemas.microsoft.com/office/drawing/2014/main" id="{3B5A0049-658D-144D-88E3-F56C30324930}"/>
                </a:ext>
              </a:extLst>
            </p:cNvPr>
            <p:cNvGrpSpPr>
              <a:grpSpLocks/>
            </p:cNvGrpSpPr>
            <p:nvPr/>
          </p:nvGrpSpPr>
          <p:grpSpPr bwMode="auto">
            <a:xfrm>
              <a:off x="6996797" y="383735"/>
              <a:ext cx="381000" cy="393700"/>
              <a:chOff x="2112" y="2448"/>
              <a:chExt cx="540" cy="536"/>
            </a:xfrm>
          </p:grpSpPr>
          <p:sp>
            <p:nvSpPr>
              <p:cNvPr id="48" name="Oval 438">
                <a:extLst>
                  <a:ext uri="{FF2B5EF4-FFF2-40B4-BE49-F238E27FC236}">
                    <a16:creationId xmlns:a16="http://schemas.microsoft.com/office/drawing/2014/main" id="{138EF905-CC95-7148-A017-9B71E054271D}"/>
                  </a:ext>
                </a:extLst>
              </p:cNvPr>
              <p:cNvSpPr>
                <a:spLocks noChangeArrowheads="1"/>
              </p:cNvSpPr>
              <p:nvPr/>
            </p:nvSpPr>
            <p:spPr bwMode="auto">
              <a:xfrm>
                <a:off x="2112" y="2448"/>
                <a:ext cx="528" cy="528"/>
              </a:xfrm>
              <a:prstGeom prst="ellipse">
                <a:avLst/>
              </a:prstGeom>
              <a:noFill/>
              <a:ln w="9525">
                <a:solidFill>
                  <a:srgbClr val="00660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49" name="Oval 439">
                <a:extLst>
                  <a:ext uri="{FF2B5EF4-FFF2-40B4-BE49-F238E27FC236}">
                    <a16:creationId xmlns:a16="http://schemas.microsoft.com/office/drawing/2014/main" id="{13E897C5-6FFC-1F41-B1B5-BE87604F4E9A}"/>
                  </a:ext>
                </a:extLst>
              </p:cNvPr>
              <p:cNvSpPr>
                <a:spLocks noChangeArrowheads="1"/>
              </p:cNvSpPr>
              <p:nvPr/>
            </p:nvSpPr>
            <p:spPr bwMode="auto">
              <a:xfrm>
                <a:off x="2112" y="2592"/>
                <a:ext cx="156" cy="152"/>
              </a:xfrm>
              <a:prstGeom prst="ellipse">
                <a:avLst/>
              </a:prstGeom>
              <a:gradFill rotWithShape="0">
                <a:gsLst>
                  <a:gs pos="0">
                    <a:srgbClr val="FFFF00"/>
                  </a:gs>
                  <a:gs pos="100000">
                    <a:srgbClr val="5555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0" name="Oval 440">
                <a:extLst>
                  <a:ext uri="{FF2B5EF4-FFF2-40B4-BE49-F238E27FC236}">
                    <a16:creationId xmlns:a16="http://schemas.microsoft.com/office/drawing/2014/main" id="{11D355B7-3604-0545-8D76-D639E65BD7C6}"/>
                  </a:ext>
                </a:extLst>
              </p:cNvPr>
              <p:cNvSpPr>
                <a:spLocks noChangeArrowheads="1"/>
              </p:cNvSpPr>
              <p:nvPr/>
            </p:nvSpPr>
            <p:spPr bwMode="auto">
              <a:xfrm>
                <a:off x="2208" y="2448"/>
                <a:ext cx="156" cy="153"/>
              </a:xfrm>
              <a:prstGeom prst="ellipse">
                <a:avLst/>
              </a:prstGeom>
              <a:gradFill rotWithShape="0">
                <a:gsLst>
                  <a:gs pos="0">
                    <a:srgbClr val="FFFF00"/>
                  </a:gs>
                  <a:gs pos="100000">
                    <a:srgbClr val="5555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1" name="Oval 441">
                <a:extLst>
                  <a:ext uri="{FF2B5EF4-FFF2-40B4-BE49-F238E27FC236}">
                    <a16:creationId xmlns:a16="http://schemas.microsoft.com/office/drawing/2014/main" id="{FC13DA9F-3EA8-384F-B076-BF891FBB6C4E}"/>
                  </a:ext>
                </a:extLst>
              </p:cNvPr>
              <p:cNvSpPr>
                <a:spLocks noChangeArrowheads="1"/>
              </p:cNvSpPr>
              <p:nvPr/>
            </p:nvSpPr>
            <p:spPr bwMode="auto">
              <a:xfrm>
                <a:off x="2496" y="2592"/>
                <a:ext cx="156" cy="152"/>
              </a:xfrm>
              <a:prstGeom prst="ellipse">
                <a:avLst/>
              </a:prstGeom>
              <a:gradFill rotWithShape="0">
                <a:gsLst>
                  <a:gs pos="0">
                    <a:srgbClr val="FFFF00"/>
                  </a:gs>
                  <a:gs pos="100000">
                    <a:srgbClr val="5555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2" name="Oval 442">
                <a:extLst>
                  <a:ext uri="{FF2B5EF4-FFF2-40B4-BE49-F238E27FC236}">
                    <a16:creationId xmlns:a16="http://schemas.microsoft.com/office/drawing/2014/main" id="{07357D43-845C-2748-B276-F63E7B2DB043}"/>
                  </a:ext>
                </a:extLst>
              </p:cNvPr>
              <p:cNvSpPr>
                <a:spLocks noChangeArrowheads="1"/>
              </p:cNvSpPr>
              <p:nvPr/>
            </p:nvSpPr>
            <p:spPr bwMode="auto">
              <a:xfrm>
                <a:off x="2400" y="2448"/>
                <a:ext cx="156" cy="152"/>
              </a:xfrm>
              <a:prstGeom prst="ellipse">
                <a:avLst/>
              </a:prstGeom>
              <a:gradFill rotWithShape="0">
                <a:gsLst>
                  <a:gs pos="0">
                    <a:srgbClr val="FF9900"/>
                  </a:gs>
                  <a:gs pos="100000">
                    <a:srgbClr val="331F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3" name="Oval 443">
                <a:extLst>
                  <a:ext uri="{FF2B5EF4-FFF2-40B4-BE49-F238E27FC236}">
                    <a16:creationId xmlns:a16="http://schemas.microsoft.com/office/drawing/2014/main" id="{D6BC3409-BB9A-9845-9430-16564D1876A9}"/>
                  </a:ext>
                </a:extLst>
              </p:cNvPr>
              <p:cNvSpPr>
                <a:spLocks noChangeArrowheads="1"/>
              </p:cNvSpPr>
              <p:nvPr/>
            </p:nvSpPr>
            <p:spPr bwMode="auto">
              <a:xfrm>
                <a:off x="2352" y="2496"/>
                <a:ext cx="156" cy="152"/>
              </a:xfrm>
              <a:prstGeom prst="ellipse">
                <a:avLst/>
              </a:prstGeom>
              <a:gradFill rotWithShape="0">
                <a:gsLst>
                  <a:gs pos="0">
                    <a:srgbClr val="FFFF00"/>
                  </a:gs>
                  <a:gs pos="100000">
                    <a:srgbClr val="5555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4" name="Oval 444">
                <a:extLst>
                  <a:ext uri="{FF2B5EF4-FFF2-40B4-BE49-F238E27FC236}">
                    <a16:creationId xmlns:a16="http://schemas.microsoft.com/office/drawing/2014/main" id="{30179369-7285-E849-B65D-DF4A0860C16C}"/>
                  </a:ext>
                </a:extLst>
              </p:cNvPr>
              <p:cNvSpPr>
                <a:spLocks noChangeArrowheads="1"/>
              </p:cNvSpPr>
              <p:nvPr/>
            </p:nvSpPr>
            <p:spPr bwMode="auto">
              <a:xfrm>
                <a:off x="2256" y="2784"/>
                <a:ext cx="156" cy="152"/>
              </a:xfrm>
              <a:prstGeom prst="ellipse">
                <a:avLst/>
              </a:prstGeom>
              <a:gradFill rotWithShape="0">
                <a:gsLst>
                  <a:gs pos="0">
                    <a:srgbClr val="FF9900"/>
                  </a:gs>
                  <a:gs pos="100000">
                    <a:srgbClr val="331F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5" name="Oval 445">
                <a:extLst>
                  <a:ext uri="{FF2B5EF4-FFF2-40B4-BE49-F238E27FC236}">
                    <a16:creationId xmlns:a16="http://schemas.microsoft.com/office/drawing/2014/main" id="{C8E61810-0B00-D846-8058-5F5FFA6EDFBB}"/>
                  </a:ext>
                </a:extLst>
              </p:cNvPr>
              <p:cNvSpPr>
                <a:spLocks noChangeArrowheads="1"/>
              </p:cNvSpPr>
              <p:nvPr/>
            </p:nvSpPr>
            <p:spPr bwMode="auto">
              <a:xfrm>
                <a:off x="2160" y="2544"/>
                <a:ext cx="156" cy="152"/>
              </a:xfrm>
              <a:prstGeom prst="ellipse">
                <a:avLst/>
              </a:prstGeom>
              <a:gradFill rotWithShape="0">
                <a:gsLst>
                  <a:gs pos="0">
                    <a:srgbClr val="FF9900"/>
                  </a:gs>
                  <a:gs pos="100000">
                    <a:srgbClr val="331F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6" name="Oval 446">
                <a:extLst>
                  <a:ext uri="{FF2B5EF4-FFF2-40B4-BE49-F238E27FC236}">
                    <a16:creationId xmlns:a16="http://schemas.microsoft.com/office/drawing/2014/main" id="{3BBAE043-8982-EE47-87BA-93F30D953E36}"/>
                  </a:ext>
                </a:extLst>
              </p:cNvPr>
              <p:cNvSpPr>
                <a:spLocks noChangeArrowheads="1"/>
              </p:cNvSpPr>
              <p:nvPr/>
            </p:nvSpPr>
            <p:spPr bwMode="auto">
              <a:xfrm>
                <a:off x="2256" y="2496"/>
                <a:ext cx="156" cy="153"/>
              </a:xfrm>
              <a:prstGeom prst="ellipse">
                <a:avLst/>
              </a:prstGeom>
              <a:gradFill rotWithShape="0">
                <a:gsLst>
                  <a:gs pos="0">
                    <a:srgbClr val="FF9900"/>
                  </a:gs>
                  <a:gs pos="100000">
                    <a:srgbClr val="331F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7" name="Oval 447">
                <a:extLst>
                  <a:ext uri="{FF2B5EF4-FFF2-40B4-BE49-F238E27FC236}">
                    <a16:creationId xmlns:a16="http://schemas.microsoft.com/office/drawing/2014/main" id="{AC802E87-FE3E-7043-AA5F-65E3A65121BF}"/>
                  </a:ext>
                </a:extLst>
              </p:cNvPr>
              <p:cNvSpPr>
                <a:spLocks noChangeArrowheads="1"/>
              </p:cNvSpPr>
              <p:nvPr/>
            </p:nvSpPr>
            <p:spPr bwMode="auto">
              <a:xfrm>
                <a:off x="2448" y="2736"/>
                <a:ext cx="156" cy="152"/>
              </a:xfrm>
              <a:prstGeom prst="ellipse">
                <a:avLst/>
              </a:prstGeom>
              <a:gradFill rotWithShape="0">
                <a:gsLst>
                  <a:gs pos="0">
                    <a:srgbClr val="FFFF00"/>
                  </a:gs>
                  <a:gs pos="100000">
                    <a:srgbClr val="5555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8" name="Oval 448">
                <a:extLst>
                  <a:ext uri="{FF2B5EF4-FFF2-40B4-BE49-F238E27FC236}">
                    <a16:creationId xmlns:a16="http://schemas.microsoft.com/office/drawing/2014/main" id="{ED15AEC0-A361-F543-A3E0-5E63C406078D}"/>
                  </a:ext>
                </a:extLst>
              </p:cNvPr>
              <p:cNvSpPr>
                <a:spLocks noChangeArrowheads="1"/>
              </p:cNvSpPr>
              <p:nvPr/>
            </p:nvSpPr>
            <p:spPr bwMode="auto">
              <a:xfrm>
                <a:off x="2352" y="2640"/>
                <a:ext cx="156" cy="152"/>
              </a:xfrm>
              <a:prstGeom prst="ellipse">
                <a:avLst/>
              </a:prstGeom>
              <a:gradFill rotWithShape="0">
                <a:gsLst>
                  <a:gs pos="0">
                    <a:srgbClr val="FF9900"/>
                  </a:gs>
                  <a:gs pos="100000">
                    <a:srgbClr val="331F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59" name="Oval 449">
                <a:extLst>
                  <a:ext uri="{FF2B5EF4-FFF2-40B4-BE49-F238E27FC236}">
                    <a16:creationId xmlns:a16="http://schemas.microsoft.com/office/drawing/2014/main" id="{7CBE6137-FE18-4848-8325-59ADAED059CA}"/>
                  </a:ext>
                </a:extLst>
              </p:cNvPr>
              <p:cNvSpPr>
                <a:spLocks noChangeArrowheads="1"/>
              </p:cNvSpPr>
              <p:nvPr/>
            </p:nvSpPr>
            <p:spPr bwMode="auto">
              <a:xfrm>
                <a:off x="2256" y="2592"/>
                <a:ext cx="156" cy="152"/>
              </a:xfrm>
              <a:prstGeom prst="ellipse">
                <a:avLst/>
              </a:prstGeom>
              <a:gradFill rotWithShape="0">
                <a:gsLst>
                  <a:gs pos="0">
                    <a:srgbClr val="FFFF00"/>
                  </a:gs>
                  <a:gs pos="100000">
                    <a:srgbClr val="5555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60" name="Oval 450">
                <a:extLst>
                  <a:ext uri="{FF2B5EF4-FFF2-40B4-BE49-F238E27FC236}">
                    <a16:creationId xmlns:a16="http://schemas.microsoft.com/office/drawing/2014/main" id="{3DF56B30-92F3-0F48-A7F8-ADEB4701C9CF}"/>
                  </a:ext>
                </a:extLst>
              </p:cNvPr>
              <p:cNvSpPr>
                <a:spLocks noChangeArrowheads="1"/>
              </p:cNvSpPr>
              <p:nvPr/>
            </p:nvSpPr>
            <p:spPr bwMode="auto">
              <a:xfrm>
                <a:off x="2112" y="2688"/>
                <a:ext cx="156" cy="153"/>
              </a:xfrm>
              <a:prstGeom prst="ellipse">
                <a:avLst/>
              </a:prstGeom>
              <a:gradFill rotWithShape="0">
                <a:gsLst>
                  <a:gs pos="0">
                    <a:srgbClr val="FFFF00"/>
                  </a:gs>
                  <a:gs pos="100000">
                    <a:srgbClr val="5555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61" name="Oval 451">
                <a:extLst>
                  <a:ext uri="{FF2B5EF4-FFF2-40B4-BE49-F238E27FC236}">
                    <a16:creationId xmlns:a16="http://schemas.microsoft.com/office/drawing/2014/main" id="{6E4B9F15-9DF3-F947-9A97-39D745276A28}"/>
                  </a:ext>
                </a:extLst>
              </p:cNvPr>
              <p:cNvSpPr>
                <a:spLocks noChangeArrowheads="1"/>
              </p:cNvSpPr>
              <p:nvPr/>
            </p:nvSpPr>
            <p:spPr bwMode="auto">
              <a:xfrm>
                <a:off x="2352" y="2832"/>
                <a:ext cx="156" cy="152"/>
              </a:xfrm>
              <a:prstGeom prst="ellipse">
                <a:avLst/>
              </a:prstGeom>
              <a:gradFill rotWithShape="0">
                <a:gsLst>
                  <a:gs pos="0">
                    <a:srgbClr val="FFFF00"/>
                  </a:gs>
                  <a:gs pos="100000">
                    <a:srgbClr val="5555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sp>
            <p:nvSpPr>
              <p:cNvPr id="62" name="Oval 452">
                <a:extLst>
                  <a:ext uri="{FF2B5EF4-FFF2-40B4-BE49-F238E27FC236}">
                    <a16:creationId xmlns:a16="http://schemas.microsoft.com/office/drawing/2014/main" id="{0AB25559-89E7-5B41-93AC-28F596792C9E}"/>
                  </a:ext>
                </a:extLst>
              </p:cNvPr>
              <p:cNvSpPr>
                <a:spLocks noChangeArrowheads="1"/>
              </p:cNvSpPr>
              <p:nvPr/>
            </p:nvSpPr>
            <p:spPr bwMode="auto">
              <a:xfrm>
                <a:off x="2352" y="2736"/>
                <a:ext cx="156" cy="152"/>
              </a:xfrm>
              <a:prstGeom prst="ellipse">
                <a:avLst/>
              </a:prstGeom>
              <a:gradFill rotWithShape="0">
                <a:gsLst>
                  <a:gs pos="0">
                    <a:srgbClr val="FF9900"/>
                  </a:gs>
                  <a:gs pos="100000">
                    <a:srgbClr val="331F00"/>
                  </a:gs>
                </a:gsLst>
                <a:path path="shape">
                  <a:fillToRect l="50000" t="50000" r="50000" b="50000"/>
                </a:path>
              </a:gradFill>
              <a:ln w="9525">
                <a:solidFill>
                  <a:srgbClr val="00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0000"/>
                  </a:buClr>
                  <a:buSzPct val="70000"/>
                  <a:buFont typeface="Wingdings" pitchFamily="2" charset="2"/>
                  <a:buChar char="p"/>
                  <a:defRPr kumimoji="1" sz="2400">
                    <a:solidFill>
                      <a:srgbClr val="0000FF"/>
                    </a:solidFill>
                    <a:latin typeface="Times New Roman" panose="02020603050405020304" pitchFamily="18" charset="0"/>
                    <a:ea typeface="標楷體" panose="02010601000101010101" pitchFamily="2" charset="-120"/>
                  </a:defRPr>
                </a:lvl1pPr>
                <a:lvl2pPr marL="742950" indent="-285750">
                  <a:spcBef>
                    <a:spcPct val="20000"/>
                  </a:spcBef>
                  <a:buClr>
                    <a:srgbClr val="CC0000"/>
                  </a:buClr>
                  <a:buSzPct val="70000"/>
                  <a:buFont typeface="Wingdings" pitchFamily="2" charset="2"/>
                  <a:buChar char="l"/>
                  <a:defRPr kumimoji="1" sz="2100">
                    <a:solidFill>
                      <a:srgbClr val="663300"/>
                    </a:solidFill>
                    <a:latin typeface="Times New Roman" panose="02020603050405020304" pitchFamily="18" charset="0"/>
                    <a:ea typeface="標楷體" panose="02010601000101010101" pitchFamily="2"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Times New Roman" panose="02020603050405020304" pitchFamily="18" charset="0"/>
                    <a:ea typeface="標楷體" panose="02010601000101010101" pitchFamily="2" charset="-120"/>
                  </a:defRPr>
                </a:lvl3pPr>
                <a:lvl4pPr marL="1600200" indent="-228600">
                  <a:spcBef>
                    <a:spcPct val="20000"/>
                  </a:spcBef>
                  <a:buClr>
                    <a:schemeClr val="accent2"/>
                  </a:buClr>
                  <a:buSzPct val="60000"/>
                  <a:buFont typeface="Wingdings" pitchFamily="2" charset="2"/>
                  <a:buChar char="l"/>
                  <a:defRPr kumimoji="1">
                    <a:solidFill>
                      <a:schemeClr val="tx1"/>
                    </a:solidFill>
                    <a:latin typeface="Times New Roman" panose="02020603050405020304" pitchFamily="18" charset="0"/>
                    <a:ea typeface="標楷體" panose="02010601000101010101" pitchFamily="2" charset="-120"/>
                  </a:defRPr>
                </a:lvl4pPr>
                <a:lvl5pPr marL="2057400" indent="-228600">
                  <a:spcBef>
                    <a:spcPct val="20000"/>
                  </a:spcBef>
                  <a:buChar char="»"/>
                  <a:defRPr kumimoji="1">
                    <a:solidFill>
                      <a:schemeClr val="tx1"/>
                    </a:solidFill>
                    <a:latin typeface="Times New Roman" panose="02020603050405020304" pitchFamily="18" charset="0"/>
                    <a:ea typeface="標楷體" panose="02010601000101010101" pitchFamily="2" charset="-120"/>
                  </a:defRPr>
                </a:lvl5pPr>
                <a:lvl6pPr marL="25146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6pPr>
                <a:lvl7pPr marL="29718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7pPr>
                <a:lvl8pPr marL="34290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8pPr>
                <a:lvl9pPr marL="3886200" indent="-228600" eaLnBrk="0" fontAlgn="base" hangingPunct="0">
                  <a:spcBef>
                    <a:spcPct val="20000"/>
                  </a:spcBef>
                  <a:spcAft>
                    <a:spcPct val="0"/>
                  </a:spcAft>
                  <a:buChar char="»"/>
                  <a:defRPr kumimoji="1">
                    <a:solidFill>
                      <a:schemeClr val="tx1"/>
                    </a:solidFill>
                    <a:latin typeface="Times New Roman" panose="02020603050405020304" pitchFamily="18" charset="0"/>
                    <a:ea typeface="標楷體" panose="02010601000101010101" pitchFamily="2" charset="-120"/>
                  </a:defRPr>
                </a:lvl9pPr>
              </a:lstStyle>
              <a:p>
                <a:pPr>
                  <a:spcBef>
                    <a:spcPct val="0"/>
                  </a:spcBef>
                  <a:buClrTx/>
                  <a:buSzTx/>
                  <a:buFontTx/>
                  <a:buNone/>
                </a:pPr>
                <a:endParaRPr lang="zh-TW" altLang="en-US" sz="1800">
                  <a:solidFill>
                    <a:schemeClr val="tx1"/>
                  </a:solidFill>
                  <a:latin typeface="Microsoft JhengHei" panose="020B0604030504040204" pitchFamily="34" charset="-120"/>
                  <a:ea typeface="Microsoft JhengHei" panose="020B0604030504040204" pitchFamily="34" charset="-120"/>
                </a:endParaRPr>
              </a:p>
            </p:txBody>
          </p:sp>
        </p:grpSp>
      </p:grpSp>
      <p:sp>
        <p:nvSpPr>
          <p:cNvPr id="78" name="Freeform 450">
            <a:extLst>
              <a:ext uri="{FF2B5EF4-FFF2-40B4-BE49-F238E27FC236}">
                <a16:creationId xmlns:a16="http://schemas.microsoft.com/office/drawing/2014/main" id="{DE27C7BA-A277-CD4C-BCD7-BECF598722D7}"/>
              </a:ext>
            </a:extLst>
          </p:cNvPr>
          <p:cNvSpPr>
            <a:spLocks/>
          </p:cNvSpPr>
          <p:nvPr/>
        </p:nvSpPr>
        <p:spPr bwMode="auto">
          <a:xfrm>
            <a:off x="643315" y="4443830"/>
            <a:ext cx="1760537" cy="1298575"/>
          </a:xfrm>
          <a:custGeom>
            <a:avLst/>
            <a:gdLst>
              <a:gd name="T0" fmla="*/ 0 w 816"/>
              <a:gd name="T1" fmla="*/ 0 h 771"/>
              <a:gd name="T2" fmla="*/ 2147483646 w 816"/>
              <a:gd name="T3" fmla="*/ 2147483646 h 771"/>
              <a:gd name="T4" fmla="*/ 2147483646 w 816"/>
              <a:gd name="T5" fmla="*/ 2147483646 h 771"/>
              <a:gd name="T6" fmla="*/ 2147483646 w 816"/>
              <a:gd name="T7" fmla="*/ 2147483646 h 771"/>
              <a:gd name="T8" fmla="*/ 2147483646 w 816"/>
              <a:gd name="T9" fmla="*/ 2147483646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771">
                <a:moveTo>
                  <a:pt x="0" y="0"/>
                </a:moveTo>
                <a:cubicBezTo>
                  <a:pt x="28" y="42"/>
                  <a:pt x="110" y="173"/>
                  <a:pt x="170" y="253"/>
                </a:cubicBezTo>
                <a:cubicBezTo>
                  <a:pt x="230" y="333"/>
                  <a:pt x="297" y="419"/>
                  <a:pt x="362" y="481"/>
                </a:cubicBezTo>
                <a:cubicBezTo>
                  <a:pt x="427" y="543"/>
                  <a:pt x="484" y="577"/>
                  <a:pt x="560" y="625"/>
                </a:cubicBezTo>
                <a:cubicBezTo>
                  <a:pt x="636" y="673"/>
                  <a:pt x="728" y="730"/>
                  <a:pt x="816" y="771"/>
                </a:cubicBezTo>
              </a:path>
            </a:pathLst>
          </a:custGeom>
          <a:noFill/>
          <a:ln w="19050" cmpd="sng">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extLst>
      <p:ext uri="{BB962C8B-B14F-4D97-AF65-F5344CB8AC3E}">
        <p14:creationId xmlns:p14="http://schemas.microsoft.com/office/powerpoint/2010/main" val="36670409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標題 1"/>
          <p:cNvSpPr>
            <a:spLocks noGrp="1"/>
          </p:cNvSpPr>
          <p:nvPr>
            <p:ph type="title"/>
          </p:nvPr>
        </p:nvSpPr>
        <p:spPr/>
        <p:txBody>
          <a:bodyPr/>
          <a:lstStyle/>
          <a:p>
            <a:r>
              <a:rPr lang="zh-TW" altLang="en-US" dirty="0"/>
              <a:t>輻射防護的原則</a:t>
            </a:r>
            <a:r>
              <a:rPr lang="en-US" altLang="zh-TW" dirty="0">
                <a:solidFill>
                  <a:schemeClr val="tx1"/>
                </a:solidFill>
              </a:rPr>
              <a:t>-3</a:t>
            </a:r>
            <a:r>
              <a:rPr lang="zh-CN" altLang="en-US" dirty="0">
                <a:solidFill>
                  <a:schemeClr val="tx1"/>
                </a:solidFill>
              </a:rPr>
              <a:t>原則</a:t>
            </a:r>
            <a:r>
              <a:rPr lang="en-US" altLang="zh-TW" sz="2400" dirty="0">
                <a:solidFill>
                  <a:schemeClr val="tx1"/>
                </a:solidFill>
              </a:rPr>
              <a:t>(2/2)</a:t>
            </a:r>
            <a:endParaRPr lang="zh-TW" altLang="en-US" dirty="0"/>
          </a:p>
        </p:txBody>
      </p:sp>
      <p:sp>
        <p:nvSpPr>
          <p:cNvPr id="120835" name="內容版面配置區 2"/>
          <p:cNvSpPr>
            <a:spLocks noGrp="1"/>
          </p:cNvSpPr>
          <p:nvPr>
            <p:ph idx="1"/>
          </p:nvPr>
        </p:nvSpPr>
        <p:spPr>
          <a:xfrm>
            <a:off x="457200" y="1600200"/>
            <a:ext cx="7315200" cy="4525963"/>
          </a:xfrm>
        </p:spPr>
        <p:txBody>
          <a:bodyPr/>
          <a:lstStyle/>
          <a:p>
            <a:r>
              <a:rPr lang="zh-TW" altLang="en-US"/>
              <a:t>實際進行輻射作業的時候：</a:t>
            </a:r>
            <a:endParaRPr lang="en-US" altLang="zh-TW"/>
          </a:p>
          <a:p>
            <a:pPr lvl="1"/>
            <a:r>
              <a:rPr lang="zh-TW" altLang="en-US"/>
              <a:t>時間：熟悉作業流程可減少接觸時間。</a:t>
            </a:r>
            <a:endParaRPr lang="en-US" altLang="zh-TW"/>
          </a:p>
          <a:p>
            <a:pPr lvl="1"/>
            <a:r>
              <a:rPr lang="zh-TW" altLang="en-US"/>
              <a:t>距離：劃定管制區，可避免一般民眾接近。操作輻射源時，利用遙控等功能可增加與輻射源之間的距離。</a:t>
            </a:r>
            <a:endParaRPr lang="en-US" altLang="zh-TW"/>
          </a:p>
          <a:p>
            <a:pPr lvl="1"/>
            <a:r>
              <a:rPr lang="zh-TW" altLang="en-US"/>
              <a:t>屏蔽：視輻射作業類型，可選擇適當屏蔽。</a:t>
            </a:r>
          </a:p>
          <a:p>
            <a:endParaRPr lang="zh-TW" altLang="en-US"/>
          </a:p>
        </p:txBody>
      </p:sp>
      <p:sp>
        <p:nvSpPr>
          <p:cNvPr id="120836" name="投影片編號版面配置區 3"/>
          <p:cNvSpPr>
            <a:spLocks noGrp="1"/>
          </p:cNvSpPr>
          <p:nvPr>
            <p:ph type="sldNum" sz="quarter" idx="10"/>
          </p:nvPr>
        </p:nvSpPr>
        <p:spPr>
          <a:xfrm>
            <a:off x="8229600" y="6361113"/>
            <a:ext cx="9144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fld id="{80E8EF7D-C878-4800-8393-B2F01B85CB48}" type="slidenum">
              <a:rPr lang="en-US" altLang="zh-TW" sz="1400" smtClean="0">
                <a:solidFill>
                  <a:schemeClr val="tx1"/>
                </a:solidFill>
              </a:rPr>
              <a:pPr>
                <a:spcBef>
                  <a:spcPct val="0"/>
                </a:spcBef>
                <a:buClrTx/>
                <a:buSzTx/>
                <a:buFontTx/>
                <a:buNone/>
              </a:pPr>
              <a:t>61</a:t>
            </a:fld>
            <a:endParaRPr lang="en-US" altLang="zh-TW" sz="1400">
              <a:solidFill>
                <a:schemeClr val="tx1"/>
              </a:solidFill>
            </a:endParaRPr>
          </a:p>
        </p:txBody>
      </p:sp>
      <p:pic>
        <p:nvPicPr>
          <p:cNvPr id="120837"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5575" y="1450975"/>
            <a:ext cx="1270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文字方塊 5"/>
          <p:cNvSpPr txBox="1">
            <a:spLocks noChangeArrowheads="1"/>
          </p:cNvSpPr>
          <p:nvPr/>
        </p:nvSpPr>
        <p:spPr bwMode="auto">
          <a:xfrm>
            <a:off x="7854950" y="4202113"/>
            <a:ext cx="1279525" cy="369887"/>
          </a:xfrm>
          <a:prstGeom prst="rect">
            <a:avLst/>
          </a:prstGeom>
          <a:solidFill>
            <a:srgbClr val="EECF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lgn="ctr">
              <a:spcBef>
                <a:spcPct val="0"/>
              </a:spcBef>
              <a:buClrTx/>
              <a:buSzTx/>
              <a:buFontTx/>
              <a:buNone/>
            </a:pPr>
            <a:r>
              <a:rPr lang="zh-TW" altLang="en-US" sz="1800" b="1">
                <a:solidFill>
                  <a:schemeClr val="tx1"/>
                </a:solidFill>
              </a:rPr>
              <a:t>鉛衣</a:t>
            </a:r>
            <a:r>
              <a:rPr lang="en-US" altLang="zh-TW" sz="1800" b="1">
                <a:solidFill>
                  <a:schemeClr val="tx1"/>
                </a:solidFill>
              </a:rPr>
              <a:t>(</a:t>
            </a:r>
            <a:r>
              <a:rPr lang="zh-TW" altLang="en-US" sz="1800" b="1">
                <a:solidFill>
                  <a:schemeClr val="tx1"/>
                </a:solidFill>
              </a:rPr>
              <a:t>屏蔽</a:t>
            </a:r>
            <a:r>
              <a:rPr lang="en-US" altLang="zh-TW" sz="1800" b="1">
                <a:solidFill>
                  <a:schemeClr val="tx1"/>
                </a:solidFill>
              </a:rPr>
              <a:t>)</a:t>
            </a:r>
            <a:endParaRPr lang="zh-TW" altLang="en-US" sz="1800" b="1">
              <a:solidFill>
                <a:schemeClr val="tx1"/>
              </a:solidFill>
            </a:endParaRPr>
          </a:p>
        </p:txBody>
      </p:sp>
      <p:pic>
        <p:nvPicPr>
          <p:cNvPr id="7" name="圖片 6"/>
          <p:cNvPicPr>
            <a:picLocks noChangeAspect="1"/>
          </p:cNvPicPr>
          <p:nvPr/>
        </p:nvPicPr>
        <p:blipFill>
          <a:blip r:embed="rId4"/>
          <a:srcRect/>
          <a:stretch>
            <a:fillRect/>
          </a:stretch>
        </p:blipFill>
        <p:spPr bwMode="auto">
          <a:xfrm>
            <a:off x="3162300" y="4130675"/>
            <a:ext cx="2946400" cy="2209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內容版面配置區 10"/>
          <p:cNvPicPr>
            <a:picLocks noChangeAspect="1"/>
          </p:cNvPicPr>
          <p:nvPr/>
        </p:nvPicPr>
        <p:blipFill>
          <a:blip r:embed="rId5"/>
          <a:srcRect/>
          <a:stretch>
            <a:fillRect/>
          </a:stretch>
        </p:blipFill>
        <p:spPr bwMode="auto">
          <a:xfrm>
            <a:off x="95250" y="4130675"/>
            <a:ext cx="2963863" cy="22002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p:cNvSpPr txBox="1">
            <a:spLocks noChangeArrowheads="1"/>
          </p:cNvSpPr>
          <p:nvPr/>
        </p:nvSpPr>
        <p:spPr bwMode="auto">
          <a:xfrm>
            <a:off x="3149600" y="6126163"/>
            <a:ext cx="2336800" cy="646112"/>
          </a:xfrm>
          <a:prstGeom prst="rect">
            <a:avLst/>
          </a:prstGeom>
          <a:solidFill>
            <a:srgbClr val="EECFB1"/>
          </a:solidFill>
          <a:ln>
            <a:noFill/>
          </a:ln>
        </p:spPr>
        <p:txBody>
          <a:bodyPr wrap="none">
            <a:spAutoFit/>
          </a:bodyPr>
          <a:lstStyle>
            <a:lvl1pPr>
              <a:spcBef>
                <a:spcPct val="20000"/>
              </a:spcBef>
              <a:buClr>
                <a:srgbClr val="CC0000"/>
              </a:buClr>
              <a:buSzPct val="70000"/>
              <a:buFont typeface="Wingdings" pitchFamily="2" charset="2"/>
              <a:buChar char="p"/>
              <a:defRPr kumimoji="1" sz="2400">
                <a:solidFill>
                  <a:srgbClr val="000066"/>
                </a:solidFill>
                <a:latin typeface="微軟正黑體" pitchFamily="34" charset="-120"/>
                <a:ea typeface="微軟正黑體" pitchFamily="34" charset="-120"/>
                <a:cs typeface="新細明體" pitchFamily="18" charset="-120"/>
              </a:defRPr>
            </a:lvl1pPr>
            <a:lvl2pPr marL="742950" indent="-285750">
              <a:spcBef>
                <a:spcPct val="20000"/>
              </a:spcBef>
              <a:buClr>
                <a:srgbClr val="CC0000"/>
              </a:buClr>
              <a:buSzPct val="70000"/>
              <a:buFont typeface="Wingdings" pitchFamily="2" charset="2"/>
              <a:buChar char="l"/>
              <a:defRPr kumimoji="1" sz="2000">
                <a:solidFill>
                  <a:srgbClr val="663300"/>
                </a:solidFill>
                <a:latin typeface="微軟正黑體" pitchFamily="34" charset="-120"/>
                <a:ea typeface="微軟正黑體" pitchFamily="34" charset="-120"/>
                <a:cs typeface="新細明體" pitchFamily="18" charset="-120"/>
              </a:defRPr>
            </a:lvl2pPr>
            <a:lvl3pPr marL="1143000" indent="-228600">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cs typeface="新細明體" pitchFamily="18" charset="-120"/>
              </a:defRPr>
            </a:lvl3pPr>
            <a:lvl4pPr marL="1600200" indent="-228600">
              <a:spcBef>
                <a:spcPct val="20000"/>
              </a:spcBef>
              <a:buClr>
                <a:schemeClr val="accent2"/>
              </a:buClr>
              <a:buSzPct val="60000"/>
              <a:buFont typeface="Wingdings" pitchFamily="2" charset="2"/>
              <a:buChar char="l"/>
              <a:defRPr kumimoji="1" sz="2000">
                <a:solidFill>
                  <a:schemeClr val="tx1"/>
                </a:solidFill>
                <a:latin typeface="微軟正黑體" pitchFamily="34" charset="-120"/>
                <a:ea typeface="微軟正黑體" pitchFamily="34" charset="-120"/>
                <a:cs typeface="新細明體" pitchFamily="18" charset="-120"/>
              </a:defRPr>
            </a:lvl4pPr>
            <a:lvl5pPr marL="2057400" indent="-228600">
              <a:spcBef>
                <a:spcPct val="20000"/>
              </a:spcBef>
              <a:buChar char="»"/>
              <a:defRPr kumimoji="1" sz="2000">
                <a:solidFill>
                  <a:schemeClr val="tx1"/>
                </a:solidFill>
                <a:latin typeface="微軟正黑體" pitchFamily="34" charset="-120"/>
                <a:ea typeface="微軟正黑體" pitchFamily="34" charset="-120"/>
                <a:cs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9pPr>
          </a:lstStyle>
          <a:p>
            <a:pPr eaLnBrk="1" hangingPunct="1">
              <a:spcBef>
                <a:spcPct val="0"/>
              </a:spcBef>
              <a:buClrTx/>
              <a:buSzTx/>
              <a:buFontTx/>
              <a:buNone/>
              <a:defRPr/>
            </a:pPr>
            <a:r>
              <a:rPr lang="zh-TW" altLang="en-US" sz="1800">
                <a:solidFill>
                  <a:schemeClr val="tx1"/>
                </a:solidFill>
                <a:effectLst>
                  <a:outerShdw blurRad="38100" dist="38100" dir="2700000" algn="tl">
                    <a:srgbClr val="FFFFFF"/>
                  </a:outerShdw>
                </a:effectLst>
              </a:rPr>
              <a:t>移動式鉛屏風</a:t>
            </a:r>
            <a:endParaRPr lang="en-US" altLang="zh-TW" sz="1800">
              <a:solidFill>
                <a:schemeClr val="tx1"/>
              </a:solidFill>
              <a:effectLst>
                <a:outerShdw blurRad="38100" dist="38100" dir="2700000" algn="tl">
                  <a:srgbClr val="FFFFFF"/>
                </a:outerShdw>
              </a:effectLst>
            </a:endParaRPr>
          </a:p>
          <a:p>
            <a:pPr eaLnBrk="1" hangingPunct="1">
              <a:spcBef>
                <a:spcPct val="0"/>
              </a:spcBef>
              <a:buClrTx/>
              <a:buSzTx/>
              <a:buFontTx/>
              <a:buNone/>
              <a:defRPr/>
            </a:pPr>
            <a:r>
              <a:rPr lang="en-US" altLang="zh-TW" sz="1800">
                <a:solidFill>
                  <a:schemeClr val="tx1"/>
                </a:solidFill>
                <a:effectLst>
                  <a:outerShdw blurRad="38100" dist="38100" dir="2700000" algn="tl">
                    <a:srgbClr val="FFFFFF"/>
                  </a:outerShdw>
                </a:effectLst>
              </a:rPr>
              <a:t>(</a:t>
            </a:r>
            <a:r>
              <a:rPr lang="zh-TW" altLang="en-US" sz="1800">
                <a:solidFill>
                  <a:schemeClr val="tx1"/>
                </a:solidFill>
                <a:effectLst>
                  <a:outerShdw blurRad="38100" dist="38100" dir="2700000" algn="tl">
                    <a:srgbClr val="FFFFFF"/>
                  </a:outerShdw>
                </a:effectLst>
              </a:rPr>
              <a:t>屏蔽</a:t>
            </a:r>
            <a:r>
              <a:rPr lang="en-US" altLang="zh-TW" sz="1800">
                <a:solidFill>
                  <a:schemeClr val="tx1"/>
                </a:solidFill>
                <a:effectLst>
                  <a:outerShdw blurRad="38100" dist="38100" dir="2700000" algn="tl">
                    <a:srgbClr val="FFFFFF"/>
                  </a:outerShdw>
                </a:effectLst>
              </a:rPr>
              <a:t>X</a:t>
            </a:r>
            <a:r>
              <a:rPr lang="zh-TW" altLang="en-US" sz="1800">
                <a:solidFill>
                  <a:schemeClr val="tx1"/>
                </a:solidFill>
                <a:effectLst>
                  <a:outerShdw blurRad="38100" dist="38100" dir="2700000" algn="tl">
                    <a:srgbClr val="FFFFFF"/>
                  </a:outerShdw>
                </a:effectLst>
              </a:rPr>
              <a:t>射線、</a:t>
            </a:r>
            <a:r>
              <a:rPr lang="el-GR" altLang="zh-TW" sz="1800">
                <a:solidFill>
                  <a:schemeClr val="tx1"/>
                </a:solidFill>
              </a:rPr>
              <a:t> γ</a:t>
            </a:r>
            <a:r>
              <a:rPr lang="zh-TW" altLang="en-US" sz="1800">
                <a:solidFill>
                  <a:schemeClr val="tx1"/>
                </a:solidFill>
              </a:rPr>
              <a:t>射線 </a:t>
            </a:r>
            <a:r>
              <a:rPr lang="en-US" altLang="zh-TW" sz="1800">
                <a:solidFill>
                  <a:schemeClr val="tx1"/>
                </a:solidFill>
                <a:effectLst>
                  <a:outerShdw blurRad="38100" dist="38100" dir="2700000" algn="tl">
                    <a:srgbClr val="FFFFFF"/>
                  </a:outerShdw>
                </a:effectLst>
              </a:rPr>
              <a:t>)</a:t>
            </a:r>
            <a:endParaRPr lang="zh-TW" altLang="en-US" sz="1800">
              <a:solidFill>
                <a:schemeClr val="tx1"/>
              </a:solidFill>
              <a:effectLst>
                <a:outerShdw blurRad="38100" dist="38100" dir="2700000" algn="tl">
                  <a:srgbClr val="FFFFFF"/>
                </a:outerShdw>
              </a:effectLst>
            </a:endParaRPr>
          </a:p>
        </p:txBody>
      </p:sp>
      <p:sp>
        <p:nvSpPr>
          <p:cNvPr id="120842" name="Text Box 24"/>
          <p:cNvSpPr txBox="1">
            <a:spLocks noChangeArrowheads="1"/>
          </p:cNvSpPr>
          <p:nvPr/>
        </p:nvSpPr>
        <p:spPr bwMode="auto">
          <a:xfrm>
            <a:off x="95250" y="6205538"/>
            <a:ext cx="1963738" cy="368300"/>
          </a:xfrm>
          <a:prstGeom prst="rect">
            <a:avLst/>
          </a:prstGeom>
          <a:solidFill>
            <a:srgbClr val="EECFB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800" b="1">
                <a:solidFill>
                  <a:schemeClr val="tx1"/>
                </a:solidFill>
              </a:rPr>
              <a:t>管制區</a:t>
            </a:r>
            <a:r>
              <a:rPr lang="en-US" altLang="zh-TW" sz="1800" b="1">
                <a:solidFill>
                  <a:schemeClr val="tx1"/>
                </a:solidFill>
              </a:rPr>
              <a:t>(</a:t>
            </a:r>
            <a:r>
              <a:rPr lang="zh-TW" altLang="en-US" sz="1800" b="1">
                <a:solidFill>
                  <a:schemeClr val="tx1"/>
                </a:solidFill>
              </a:rPr>
              <a:t>增加距離</a:t>
            </a:r>
            <a:r>
              <a:rPr lang="en-US" altLang="zh-TW" sz="1800" b="1">
                <a:solidFill>
                  <a:schemeClr val="tx1"/>
                </a:solidFill>
              </a:rPr>
              <a:t>)</a:t>
            </a:r>
            <a:endParaRPr lang="zh-TW" altLang="en-US" sz="1800" b="1">
              <a:solidFill>
                <a:schemeClr val="tx1"/>
              </a:solidFill>
            </a:endParaRPr>
          </a:p>
        </p:txBody>
      </p:sp>
      <p:pic>
        <p:nvPicPr>
          <p:cNvPr id="11" name="圖片 10"/>
          <p:cNvPicPr>
            <a:picLocks noChangeAspect="1"/>
          </p:cNvPicPr>
          <p:nvPr/>
        </p:nvPicPr>
        <p:blipFill>
          <a:blip r:embed="rId6"/>
          <a:srcRect/>
          <a:stretch>
            <a:fillRect/>
          </a:stretch>
        </p:blipFill>
        <p:spPr bwMode="auto">
          <a:xfrm>
            <a:off x="6161088" y="4572000"/>
            <a:ext cx="2960687" cy="15732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4"/>
          <p:cNvSpPr txBox="1">
            <a:spLocks noChangeArrowheads="1"/>
          </p:cNvSpPr>
          <p:nvPr/>
        </p:nvSpPr>
        <p:spPr bwMode="auto">
          <a:xfrm>
            <a:off x="6199188" y="6126163"/>
            <a:ext cx="2563812" cy="584200"/>
          </a:xfrm>
          <a:prstGeom prst="rect">
            <a:avLst/>
          </a:prstGeom>
          <a:solidFill>
            <a:srgbClr val="EECFB1"/>
          </a:solidFill>
          <a:ln>
            <a:noFill/>
          </a:ln>
          <a:extLst/>
        </p:spPr>
        <p:txBody>
          <a:bodyPr>
            <a:spAutoFit/>
          </a:bodyPr>
          <a:lstStyle>
            <a:lvl1pPr marL="342900" indent="-342900">
              <a:spcBef>
                <a:spcPct val="20000"/>
              </a:spcBef>
              <a:buClr>
                <a:srgbClr val="CC0000"/>
              </a:buClr>
              <a:buSzPct val="70000"/>
              <a:buFont typeface="Wingdings" pitchFamily="2" charset="2"/>
              <a:buChar char="p"/>
              <a:defRPr kumimoji="1" sz="2400">
                <a:solidFill>
                  <a:srgbClr val="000066"/>
                </a:solidFill>
                <a:latin typeface="微軟正黑體" pitchFamily="34" charset="-120"/>
                <a:ea typeface="微軟正黑體" pitchFamily="34" charset="-120"/>
                <a:cs typeface="新細明體" pitchFamily="18" charset="-120"/>
              </a:defRPr>
            </a:lvl1pPr>
            <a:lvl2pPr marL="742950" indent="-285750">
              <a:spcBef>
                <a:spcPct val="20000"/>
              </a:spcBef>
              <a:buClr>
                <a:srgbClr val="CC0000"/>
              </a:buClr>
              <a:buSzPct val="70000"/>
              <a:buFont typeface="Wingdings" pitchFamily="2" charset="2"/>
              <a:buChar char="l"/>
              <a:defRPr kumimoji="1" sz="2000">
                <a:solidFill>
                  <a:srgbClr val="663300"/>
                </a:solidFill>
                <a:latin typeface="微軟正黑體" pitchFamily="34" charset="-120"/>
                <a:ea typeface="微軟正黑體" pitchFamily="34" charset="-120"/>
                <a:cs typeface="新細明體" pitchFamily="18" charset="-120"/>
              </a:defRPr>
            </a:lvl2pPr>
            <a:lvl3pPr>
              <a:spcBef>
                <a:spcPct val="20000"/>
              </a:spcBef>
              <a:buClr>
                <a:srgbClr val="00CC00"/>
              </a:buClr>
              <a:buSzPct val="60000"/>
              <a:buFont typeface="Wingdings" pitchFamily="2" charset="2"/>
              <a:buChar char="u"/>
              <a:defRPr kumimoji="1" sz="2000">
                <a:solidFill>
                  <a:schemeClr val="tx1"/>
                </a:solidFill>
                <a:latin typeface="微軟正黑體" pitchFamily="34" charset="-120"/>
                <a:ea typeface="微軟正黑體" pitchFamily="34" charset="-120"/>
                <a:cs typeface="新細明體" pitchFamily="18" charset="-120"/>
              </a:defRPr>
            </a:lvl3pPr>
            <a:lvl4pPr marL="1600200" indent="-228600">
              <a:spcBef>
                <a:spcPct val="20000"/>
              </a:spcBef>
              <a:buClr>
                <a:schemeClr val="accent2"/>
              </a:buClr>
              <a:buSzPct val="60000"/>
              <a:buFont typeface="Wingdings" pitchFamily="2" charset="2"/>
              <a:buChar char="l"/>
              <a:defRPr kumimoji="1" sz="2000">
                <a:solidFill>
                  <a:schemeClr val="tx1"/>
                </a:solidFill>
                <a:latin typeface="微軟正黑體" pitchFamily="34" charset="-120"/>
                <a:ea typeface="微軟正黑體" pitchFamily="34" charset="-120"/>
                <a:cs typeface="新細明體" pitchFamily="18" charset="-120"/>
              </a:defRPr>
            </a:lvl4pPr>
            <a:lvl5pPr marL="2057400" indent="-228600">
              <a:spcBef>
                <a:spcPct val="20000"/>
              </a:spcBef>
              <a:buChar char="»"/>
              <a:defRPr kumimoji="1" sz="2000">
                <a:solidFill>
                  <a:schemeClr val="tx1"/>
                </a:solidFill>
                <a:latin typeface="微軟正黑體" pitchFamily="34" charset="-120"/>
                <a:ea typeface="微軟正黑體" pitchFamily="34" charset="-120"/>
                <a:cs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cs typeface="新細明體" pitchFamily="18" charset="-120"/>
              </a:defRPr>
            </a:lvl9pPr>
          </a:lstStyle>
          <a:p>
            <a:pPr marL="0" lvl="2" eaLnBrk="1" hangingPunct="1">
              <a:spcBef>
                <a:spcPct val="0"/>
              </a:spcBef>
              <a:buClrTx/>
              <a:buSzTx/>
              <a:buFont typeface="Arial" pitchFamily="34" charset="0"/>
              <a:buNone/>
              <a:defRPr/>
            </a:pPr>
            <a:r>
              <a:rPr lang="zh-TW" altLang="en-US" sz="1600">
                <a:effectLst>
                  <a:outerShdw blurRad="38100" dist="38100" dir="2700000" algn="tl">
                    <a:srgbClr val="FFFFFF"/>
                  </a:outerShdw>
                </a:effectLst>
              </a:rPr>
              <a:t>含氚或磷</a:t>
            </a:r>
            <a:r>
              <a:rPr lang="en-US" altLang="zh-TW" sz="1600">
                <a:effectLst>
                  <a:outerShdw blurRad="38100" dist="38100" dir="2700000" algn="tl">
                    <a:srgbClr val="FFFFFF"/>
                  </a:outerShdw>
                </a:effectLst>
              </a:rPr>
              <a:t>-32</a:t>
            </a:r>
            <a:r>
              <a:rPr lang="zh-TW" altLang="en-US" sz="1600">
                <a:effectLst>
                  <a:outerShdw blurRad="38100" dist="38100" dir="2700000" algn="tl">
                    <a:srgbClr val="FFFFFF"/>
                  </a:outerShdw>
                </a:effectLst>
              </a:rPr>
              <a:t>放射性試劑廢液收集桶</a:t>
            </a:r>
            <a:r>
              <a:rPr lang="en-US" altLang="zh-TW" sz="1600">
                <a:effectLst>
                  <a:outerShdw blurRad="38100" dist="38100" dir="2700000" algn="tl">
                    <a:srgbClr val="FFFFFF"/>
                  </a:outerShdw>
                </a:effectLst>
              </a:rPr>
              <a:t>(</a:t>
            </a:r>
            <a:r>
              <a:rPr lang="zh-TW" altLang="en-US" sz="1600">
                <a:effectLst>
                  <a:outerShdw blurRad="38100" dist="38100" dir="2700000" algn="tl">
                    <a:srgbClr val="FFFFFF"/>
                  </a:outerShdw>
                </a:effectLst>
              </a:rPr>
              <a:t>屏蔽</a:t>
            </a:r>
            <a:r>
              <a:rPr lang="zh-TW" altLang="en-US" sz="1600">
                <a:effectLst>
                  <a:outerShdw blurRad="38100" dist="38100" dir="2700000" algn="tl">
                    <a:srgbClr val="FFFFFF"/>
                  </a:outerShdw>
                </a:effectLst>
                <a:sym typeface="Symbol" pitchFamily="18" charset="2"/>
              </a:rPr>
              <a:t>貝他</a:t>
            </a:r>
            <a:r>
              <a:rPr lang="en-US" altLang="zh-TW" sz="1600">
                <a:effectLst>
                  <a:outerShdw blurRad="38100" dist="38100" dir="2700000" algn="tl">
                    <a:srgbClr val="FFFFFF"/>
                  </a:outerShdw>
                </a:effectLst>
                <a:ea typeface="Arial Unicode MS" pitchFamily="34" charset="-120"/>
                <a:cs typeface="Arial Unicode MS" pitchFamily="34" charset="-120"/>
                <a:sym typeface="Symbol" pitchFamily="18" charset="2"/>
              </a:rPr>
              <a:t>()</a:t>
            </a:r>
            <a:r>
              <a:rPr lang="zh-TW" altLang="en-US" sz="1600">
                <a:effectLst>
                  <a:outerShdw blurRad="38100" dist="38100" dir="2700000" algn="tl">
                    <a:srgbClr val="FFFFFF"/>
                  </a:outerShdw>
                </a:effectLst>
                <a:sym typeface="Symbol" pitchFamily="18" charset="2"/>
              </a:rPr>
              <a:t>粒子</a:t>
            </a:r>
            <a:r>
              <a:rPr lang="en-US" altLang="zh-TW" sz="1600">
                <a:effectLst>
                  <a:outerShdw blurRad="38100" dist="38100" dir="2700000" algn="tl">
                    <a:srgbClr val="FFFFFF"/>
                  </a:outerShdw>
                </a:effectLst>
                <a:sym typeface="Symbol" pitchFamily="18" charset="2"/>
              </a:rPr>
              <a:t>)</a:t>
            </a:r>
          </a:p>
        </p:txBody>
      </p:sp>
    </p:spTree>
    <p:extLst>
      <p:ext uri="{BB962C8B-B14F-4D97-AF65-F5344CB8AC3E}">
        <p14:creationId xmlns:p14="http://schemas.microsoft.com/office/powerpoint/2010/main" val="31814305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p:txBody>
          <a:bodyPr/>
          <a:lstStyle/>
          <a:p>
            <a:r>
              <a:rPr lang="zh-TW" altLang="en-US"/>
              <a:t>輻射防護的原則</a:t>
            </a:r>
            <a:r>
              <a:rPr lang="en-US" altLang="zh-TW"/>
              <a:t>-</a:t>
            </a:r>
            <a:r>
              <a:rPr lang="zh-TW" altLang="en-US">
                <a:solidFill>
                  <a:srgbClr val="2D2D8A"/>
                </a:solidFill>
              </a:rPr>
              <a:t>體內曝露</a:t>
            </a:r>
            <a:r>
              <a:rPr lang="en-US" altLang="zh-TW" sz="2400">
                <a:solidFill>
                  <a:schemeClr val="tx1"/>
                </a:solidFill>
              </a:rPr>
              <a:t>(1/2)</a:t>
            </a:r>
            <a:endParaRPr lang="zh-TW" altLang="en-US" sz="2400">
              <a:solidFill>
                <a:srgbClr val="2D2D8A"/>
              </a:solidFill>
            </a:endParaRPr>
          </a:p>
        </p:txBody>
      </p:sp>
      <p:sp>
        <p:nvSpPr>
          <p:cNvPr id="122883" name="內容版面配置區 2"/>
          <p:cNvSpPr>
            <a:spLocks noGrp="1"/>
          </p:cNvSpPr>
          <p:nvPr>
            <p:ph idx="1"/>
          </p:nvPr>
        </p:nvSpPr>
        <p:spPr/>
        <p:txBody>
          <a:bodyPr/>
          <a:lstStyle/>
          <a:p>
            <a:r>
              <a:rPr lang="zh-TW" altLang="en-US"/>
              <a:t>體內曝露</a:t>
            </a:r>
            <a:r>
              <a:rPr lang="en-US" altLang="zh-TW"/>
              <a:t>(</a:t>
            </a:r>
            <a:r>
              <a:rPr lang="zh-TW" altLang="en-US"/>
              <a:t>輻射經由吃入、吸入、注入、透過傷口，跑到身體內</a:t>
            </a:r>
            <a:r>
              <a:rPr lang="en-US" altLang="zh-TW"/>
              <a:t>)</a:t>
            </a:r>
          </a:p>
          <a:p>
            <a:pPr lvl="1"/>
            <a:r>
              <a:rPr lang="zh-TW" altLang="en-US"/>
              <a:t>防止放射性物質或污染物吸入、涉入、傷口侵入</a:t>
            </a:r>
            <a:endParaRPr lang="en-US" altLang="zh-TW"/>
          </a:p>
          <a:p>
            <a:pPr lvl="1"/>
            <a:endParaRPr lang="zh-TW" altLang="en-US"/>
          </a:p>
        </p:txBody>
      </p:sp>
      <p:pic>
        <p:nvPicPr>
          <p:cNvPr id="122885"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6719" y="3137115"/>
            <a:ext cx="25161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圖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8438" y="3124200"/>
            <a:ext cx="2338387"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矩形 10"/>
          <p:cNvSpPr>
            <a:spLocks noChangeArrowheads="1"/>
          </p:cNvSpPr>
          <p:nvPr/>
        </p:nvSpPr>
        <p:spPr bwMode="auto">
          <a:xfrm>
            <a:off x="1256111" y="6057900"/>
            <a:ext cx="34845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a:spcBef>
                <a:spcPct val="0"/>
              </a:spcBef>
              <a:buClrTx/>
              <a:buSzTx/>
              <a:buFontTx/>
              <a:buNone/>
            </a:pPr>
            <a:r>
              <a:rPr lang="zh-TW" altLang="en-US" sz="1000" dirty="0">
                <a:solidFill>
                  <a:schemeClr val="tx1"/>
                </a:solidFill>
              </a:rPr>
              <a:t>圖片來源：</a:t>
            </a:r>
            <a:endParaRPr lang="en-US" altLang="zh-TW" sz="1000" dirty="0">
              <a:solidFill>
                <a:schemeClr val="tx1"/>
              </a:solidFill>
            </a:endParaRPr>
          </a:p>
          <a:p>
            <a:pPr>
              <a:spcBef>
                <a:spcPct val="0"/>
              </a:spcBef>
              <a:buClrTx/>
              <a:buSzTx/>
              <a:buFontTx/>
              <a:buNone/>
            </a:pPr>
            <a:r>
              <a:rPr lang="zh-TW" altLang="en-US" sz="1000" dirty="0">
                <a:solidFill>
                  <a:schemeClr val="tx1"/>
                </a:solidFill>
                <a:hlinkClick r:id="rId5"/>
              </a:rPr>
              <a:t>http://thnf-web.vm.nthu.edu.tw/</a:t>
            </a:r>
            <a:endParaRPr lang="en-US" altLang="zh-TW" sz="1000" dirty="0">
              <a:solidFill>
                <a:schemeClr val="tx1"/>
              </a:solidFill>
            </a:endParaRPr>
          </a:p>
          <a:p>
            <a:pPr>
              <a:spcBef>
                <a:spcPct val="0"/>
              </a:spcBef>
              <a:buClrTx/>
              <a:buSzTx/>
              <a:buFontTx/>
              <a:buNone/>
            </a:pPr>
            <a:r>
              <a:rPr lang="en-US" altLang="zh-TW" sz="1000" dirty="0">
                <a:solidFill>
                  <a:schemeClr val="tx1"/>
                </a:solidFill>
                <a:hlinkClick r:id="rId6"/>
              </a:rPr>
              <a:t>unitedbiomedical.org</a:t>
            </a:r>
            <a:endParaRPr lang="zh-TW" altLang="en-US" sz="1000" dirty="0">
              <a:solidFill>
                <a:schemeClr val="tx1"/>
              </a:solidFill>
            </a:endParaRPr>
          </a:p>
        </p:txBody>
      </p:sp>
      <p:sp>
        <p:nvSpPr>
          <p:cNvPr id="13" name="文字方塊 12"/>
          <p:cNvSpPr txBox="1"/>
          <p:nvPr/>
        </p:nvSpPr>
        <p:spPr>
          <a:xfrm>
            <a:off x="5867400" y="6426200"/>
            <a:ext cx="1279525" cy="368300"/>
          </a:xfrm>
          <a:prstGeom prst="rect">
            <a:avLst/>
          </a:prstGeom>
          <a:solidFill>
            <a:srgbClr val="EECFB1"/>
          </a:solidFill>
        </p:spPr>
        <p:txBody>
          <a:bodyPr>
            <a:spAutoFit/>
          </a:bodyPr>
          <a:lstStyle/>
          <a:p>
            <a:pPr algn="ctr">
              <a:defRPr/>
            </a:pPr>
            <a:r>
              <a:rPr lang="zh-TW" altLang="en-US" b="1" dirty="0">
                <a:latin typeface="+mn-ea"/>
                <a:ea typeface="+mn-ea"/>
                <a:cs typeface="Microsoft JhengHei" charset="-120"/>
              </a:rPr>
              <a:t>防護裝備</a:t>
            </a:r>
          </a:p>
        </p:txBody>
      </p:sp>
      <p:sp>
        <p:nvSpPr>
          <p:cNvPr id="2" name="投影片編號版面配置區 1">
            <a:extLst>
              <a:ext uri="{FF2B5EF4-FFF2-40B4-BE49-F238E27FC236}">
                <a16:creationId xmlns:a16="http://schemas.microsoft.com/office/drawing/2014/main" id="{AB6C4345-1DA3-E742-A2AC-F38D6183E75A}"/>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62</a:t>
            </a:fld>
            <a:endParaRPr lang="en-US" altLang="zh-TW">
              <a:solidFill>
                <a:srgbClr val="000000"/>
              </a:solidFill>
            </a:endParaRPr>
          </a:p>
        </p:txBody>
      </p:sp>
    </p:spTree>
    <p:extLst>
      <p:ext uri="{BB962C8B-B14F-4D97-AF65-F5344CB8AC3E}">
        <p14:creationId xmlns:p14="http://schemas.microsoft.com/office/powerpoint/2010/main" val="12808116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標題 1"/>
          <p:cNvSpPr>
            <a:spLocks noGrp="1"/>
          </p:cNvSpPr>
          <p:nvPr>
            <p:ph type="title"/>
          </p:nvPr>
        </p:nvSpPr>
        <p:spPr/>
        <p:txBody>
          <a:bodyPr/>
          <a:lstStyle/>
          <a:p>
            <a:r>
              <a:rPr lang="zh-TW" altLang="en-US"/>
              <a:t>輻射防護的原則</a:t>
            </a:r>
            <a:r>
              <a:rPr lang="en-US" altLang="zh-TW"/>
              <a:t>-</a:t>
            </a:r>
            <a:r>
              <a:rPr lang="zh-TW" altLang="en-US">
                <a:solidFill>
                  <a:srgbClr val="2D2D8A"/>
                </a:solidFill>
              </a:rPr>
              <a:t>體內曝露</a:t>
            </a:r>
            <a:r>
              <a:rPr lang="en-US" altLang="zh-TW" sz="2400">
                <a:solidFill>
                  <a:schemeClr val="tx1"/>
                </a:solidFill>
              </a:rPr>
              <a:t>(2/2)</a:t>
            </a:r>
            <a:endParaRPr lang="zh-TW" altLang="en-US"/>
          </a:p>
        </p:txBody>
      </p:sp>
      <p:sp>
        <p:nvSpPr>
          <p:cNvPr id="124931" name="內容版面配置區 2"/>
          <p:cNvSpPr>
            <a:spLocks noGrp="1"/>
          </p:cNvSpPr>
          <p:nvPr>
            <p:ph idx="1"/>
          </p:nvPr>
        </p:nvSpPr>
        <p:spPr>
          <a:xfrm>
            <a:off x="457200" y="1600200"/>
            <a:ext cx="5588000" cy="4525963"/>
          </a:xfrm>
        </p:spPr>
        <p:txBody>
          <a:bodyPr/>
          <a:lstStyle/>
          <a:p>
            <a:r>
              <a:rPr lang="zh-TW" altLang="en-US"/>
              <a:t>實際進行輻射作業的時候：</a:t>
            </a:r>
            <a:endParaRPr lang="en-US" altLang="zh-TW"/>
          </a:p>
          <a:p>
            <a:pPr lvl="1"/>
            <a:r>
              <a:rPr lang="zh-TW" altLang="en-US"/>
              <a:t>體內曝露較有可能發生於非密封放射性物質的作業場所</a:t>
            </a:r>
            <a:r>
              <a:rPr lang="en-US" altLang="zh-TW"/>
              <a:t>(</a:t>
            </a:r>
            <a:r>
              <a:rPr lang="zh-TW" altLang="en-US"/>
              <a:t>例如使用非密封放射性試劑的研究室</a:t>
            </a:r>
            <a:r>
              <a:rPr lang="en-US" altLang="zh-TW"/>
              <a:t>)</a:t>
            </a:r>
            <a:r>
              <a:rPr lang="zh-TW" altLang="en-US"/>
              <a:t> 。</a:t>
            </a:r>
          </a:p>
          <a:p>
            <a:pPr lvl="1"/>
            <a:r>
              <a:rPr lang="zh-TW" altLang="en-US"/>
              <a:t>操作時應有適當防護工具</a:t>
            </a:r>
            <a:r>
              <a:rPr lang="en-US" altLang="zh-TW"/>
              <a:t>(</a:t>
            </a:r>
            <a:r>
              <a:rPr lang="zh-TW" altLang="en-US"/>
              <a:t>手套、實驗衣</a:t>
            </a:r>
            <a:r>
              <a:rPr lang="en-US" altLang="zh-TW"/>
              <a:t>)</a:t>
            </a:r>
            <a:r>
              <a:rPr lang="zh-TW" altLang="en-US"/>
              <a:t>，場所禁止飲食、抽菸、使用化妝品等。</a:t>
            </a:r>
          </a:p>
          <a:p>
            <a:pPr lvl="1"/>
            <a:r>
              <a:rPr lang="zh-TW" altLang="en-US"/>
              <a:t>若在作業時會產生空浮的放射性物質，例如加熱碘</a:t>
            </a:r>
            <a:r>
              <a:rPr lang="en-US" altLang="zh-TW"/>
              <a:t>-131</a:t>
            </a:r>
            <a:r>
              <a:rPr lang="zh-TW" altLang="en-US"/>
              <a:t>，應有氣體過濾設備。如產生放射性廢水、廢棄物，應集中處理。這些排放、丟棄前應執行偵測、分析。</a:t>
            </a:r>
          </a:p>
          <a:p>
            <a:pPr lvl="1"/>
            <a:endParaRPr lang="zh-TW" altLang="en-US"/>
          </a:p>
        </p:txBody>
      </p:sp>
      <p:pic>
        <p:nvPicPr>
          <p:cNvPr id="5" name="內容版面配置區 4"/>
          <p:cNvPicPr>
            <a:picLocks noChangeAspect="1"/>
          </p:cNvPicPr>
          <p:nvPr/>
        </p:nvPicPr>
        <p:blipFill>
          <a:blip r:embed="rId2"/>
          <a:srcRect/>
          <a:stretch>
            <a:fillRect/>
          </a:stretch>
        </p:blipFill>
        <p:spPr bwMode="auto">
          <a:xfrm>
            <a:off x="6045200" y="1784350"/>
            <a:ext cx="2743200" cy="20574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4"/>
          <p:cNvSpPr txBox="1">
            <a:spLocks noChangeArrowheads="1"/>
          </p:cNvSpPr>
          <p:nvPr/>
        </p:nvSpPr>
        <p:spPr bwMode="auto">
          <a:xfrm>
            <a:off x="6045200" y="3494088"/>
            <a:ext cx="2032000" cy="368300"/>
          </a:xfrm>
          <a:prstGeom prst="rect">
            <a:avLst/>
          </a:prstGeom>
          <a:solidFill>
            <a:srgbClr val="EECFB1"/>
          </a:solidFill>
          <a:ln>
            <a:noFill/>
          </a:ln>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defRPr/>
            </a:pPr>
            <a:r>
              <a:rPr lang="zh-TW" altLang="en-US" sz="1800" b="1" dirty="0">
                <a:latin typeface="+mj-ea"/>
                <a:ea typeface="+mj-ea"/>
              </a:rPr>
              <a:t>穿戴手套、實驗衣</a:t>
            </a:r>
          </a:p>
        </p:txBody>
      </p:sp>
      <p:pic>
        <p:nvPicPr>
          <p:cNvPr id="14" name="圖片 13"/>
          <p:cNvPicPr>
            <a:picLocks noChangeAspect="1"/>
          </p:cNvPicPr>
          <p:nvPr/>
        </p:nvPicPr>
        <p:blipFill>
          <a:blip r:embed="rId3"/>
          <a:srcRect/>
          <a:stretch>
            <a:fillRect/>
          </a:stretch>
        </p:blipFill>
        <p:spPr bwMode="auto">
          <a:xfrm>
            <a:off x="6065838" y="4094163"/>
            <a:ext cx="2751137" cy="19970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4"/>
          <p:cNvSpPr txBox="1">
            <a:spLocks noChangeArrowheads="1"/>
          </p:cNvSpPr>
          <p:nvPr/>
        </p:nvSpPr>
        <p:spPr bwMode="auto">
          <a:xfrm>
            <a:off x="6065838" y="6022975"/>
            <a:ext cx="1825625" cy="338138"/>
          </a:xfrm>
          <a:prstGeom prst="rect">
            <a:avLst/>
          </a:prstGeom>
          <a:solidFill>
            <a:srgbClr val="EECFB1"/>
          </a:solidFill>
          <a:ln>
            <a:noFill/>
          </a:ln>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defRPr/>
            </a:pPr>
            <a:r>
              <a:rPr lang="zh-TW" altLang="en-US" sz="1600" b="1" dirty="0">
                <a:ln w="0"/>
                <a:effectLst>
                  <a:outerShdw blurRad="38100" dist="19050" dir="2700000" algn="tl" rotWithShape="0">
                    <a:schemeClr val="dk1">
                      <a:alpha val="40000"/>
                    </a:schemeClr>
                  </a:outerShdw>
                </a:effectLst>
                <a:latin typeface="+mj-ea"/>
                <a:ea typeface="+mj-ea"/>
              </a:rPr>
              <a:t>放射性廢水收集桶</a:t>
            </a:r>
          </a:p>
        </p:txBody>
      </p:sp>
    </p:spTree>
    <p:extLst>
      <p:ext uri="{BB962C8B-B14F-4D97-AF65-F5344CB8AC3E}">
        <p14:creationId xmlns:p14="http://schemas.microsoft.com/office/powerpoint/2010/main" val="28288653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64</a:t>
            </a:fld>
            <a:endParaRPr lang="en-US" altLang="zh-TW">
              <a:solidFill>
                <a:srgbClr val="000000"/>
              </a:solidFill>
            </a:endParaRPr>
          </a:p>
        </p:txBody>
      </p:sp>
      <p:graphicFrame>
        <p:nvGraphicFramePr>
          <p:cNvPr id="8" name="資料庫圖表 7"/>
          <p:cNvGraphicFramePr/>
          <p:nvPr>
            <p:extLst>
              <p:ext uri="{D42A27DB-BD31-4B8C-83A1-F6EECF244321}">
                <p14:modId xmlns:p14="http://schemas.microsoft.com/office/powerpoint/2010/main" val="3616640499"/>
              </p:ext>
            </p:extLst>
          </p:nvPr>
        </p:nvGraphicFramePr>
        <p:xfrm>
          <a:off x="1447800" y="1138408"/>
          <a:ext cx="5638800" cy="3851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矩形 8"/>
          <p:cNvSpPr/>
          <p:nvPr/>
        </p:nvSpPr>
        <p:spPr>
          <a:xfrm>
            <a:off x="2393438" y="1295400"/>
            <a:ext cx="527709" cy="830997"/>
          </a:xfrm>
          <a:prstGeom prst="rect">
            <a:avLst/>
          </a:prstGeom>
          <a:noFill/>
        </p:spPr>
        <p:txBody>
          <a:bodyPr wrap="none" lIns="91440" tIns="45720" rIns="91440" bIns="45720">
            <a:spAutoFit/>
          </a:bodyPr>
          <a:lstStyle/>
          <a:p>
            <a:pPr algn="ctr"/>
            <a:r>
              <a:rPr lang="en-US" altLang="zh-TW" sz="4800" b="1" cap="none" spc="0" dirty="0">
                <a:ln w="22225">
                  <a:solidFill>
                    <a:schemeClr val="accent2"/>
                  </a:solidFill>
                  <a:prstDash val="solid"/>
                </a:ln>
                <a:solidFill>
                  <a:schemeClr val="accent3"/>
                </a:solidFill>
                <a:effectLst/>
              </a:rPr>
              <a:t>6</a:t>
            </a:r>
            <a:endParaRPr lang="zh-TW" altLang="en-US" sz="4800" b="1" cap="none" spc="0" dirty="0">
              <a:ln w="22225">
                <a:solidFill>
                  <a:schemeClr val="accent2"/>
                </a:solidFill>
                <a:prstDash val="solid"/>
              </a:ln>
              <a:solidFill>
                <a:schemeClr val="accent3"/>
              </a:solidFill>
              <a:effectLst/>
            </a:endParaRPr>
          </a:p>
        </p:txBody>
      </p:sp>
      <p:pic>
        <p:nvPicPr>
          <p:cNvPr id="13" name="圖片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2050" y="2362200"/>
            <a:ext cx="427990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26"/>
          <p:cNvSpPr txBox="1">
            <a:spLocks noChangeArrowheads="1"/>
          </p:cNvSpPr>
          <p:nvPr/>
        </p:nvSpPr>
        <p:spPr bwMode="auto">
          <a:xfrm>
            <a:off x="2349500" y="6221413"/>
            <a:ext cx="3136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SzPct val="70000"/>
              <a:buFont typeface="Wingdings" panose="05000000000000000000" pitchFamily="2" charset="2"/>
              <a:buChar char="p"/>
              <a:defRPr kumimoji="1" sz="2400">
                <a:solidFill>
                  <a:srgbClr val="000066"/>
                </a:solidFill>
                <a:latin typeface="微軟正黑體" panose="020B0604030504040204" pitchFamily="34" charset="-120"/>
                <a:ea typeface="微軟正黑體" panose="020B0604030504040204" pitchFamily="34" charset="-120"/>
                <a:cs typeface="新細明體" panose="02020500000000000000" pitchFamily="18" charset="-120"/>
              </a:defRPr>
            </a:lvl1pPr>
            <a:lvl2pPr marL="742950" indent="-285750">
              <a:spcBef>
                <a:spcPct val="20000"/>
              </a:spcBef>
              <a:buClr>
                <a:srgbClr val="CC0000"/>
              </a:buClr>
              <a:buSzPct val="70000"/>
              <a:buFont typeface="Wingdings" panose="05000000000000000000" pitchFamily="2" charset="2"/>
              <a:buChar char="l"/>
              <a:defRPr kumimoji="1" sz="2000">
                <a:solidFill>
                  <a:srgbClr val="663300"/>
                </a:solidFill>
                <a:latin typeface="微軟正黑體" panose="020B0604030504040204" pitchFamily="34" charset="-120"/>
                <a:ea typeface="微軟正黑體" panose="020B0604030504040204" pitchFamily="34" charset="-120"/>
                <a:cs typeface="新細明體" panose="02020500000000000000" pitchFamily="18" charset="-120"/>
              </a:defRPr>
            </a:lvl2pPr>
            <a:lvl3pPr marL="1143000" indent="-228600">
              <a:spcBef>
                <a:spcPct val="20000"/>
              </a:spcBef>
              <a:buClr>
                <a:srgbClr val="00CC00"/>
              </a:buClr>
              <a:buSzPct val="60000"/>
              <a:buFont typeface="Wingdings" panose="05000000000000000000" pitchFamily="2" charset="2"/>
              <a:buChar char="u"/>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3pPr>
            <a:lvl4pPr marL="1600200" indent="-228600">
              <a:spcBef>
                <a:spcPct val="20000"/>
              </a:spcBef>
              <a:buClr>
                <a:schemeClr val="accent2"/>
              </a:buClr>
              <a:buSzPct val="60000"/>
              <a:buFont typeface="Wingdings" panose="05000000000000000000" pitchFamily="2" charset="2"/>
              <a:buChar char="l"/>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cs typeface="新細明體" panose="02020500000000000000" pitchFamily="18" charset="-120"/>
              </a:defRPr>
            </a:lvl9pPr>
          </a:lstStyle>
          <a:p>
            <a:pPr eaLnBrk="1" hangingPunct="1">
              <a:spcBef>
                <a:spcPct val="0"/>
              </a:spcBef>
              <a:buClrTx/>
              <a:buSzTx/>
              <a:buFontTx/>
              <a:buNone/>
            </a:pPr>
            <a:r>
              <a:rPr lang="zh-TW" altLang="en-US" sz="1000">
                <a:solidFill>
                  <a:schemeClr val="tx1"/>
                </a:solidFill>
              </a:rPr>
              <a:t>圖片來源：</a:t>
            </a:r>
            <a:r>
              <a:rPr lang="en-US" altLang="zh-TW" sz="1000">
                <a:solidFill>
                  <a:schemeClr val="tx1"/>
                </a:solidFill>
              </a:rPr>
              <a:t> http://www.clipartpanda.com/</a:t>
            </a:r>
            <a:endParaRPr lang="zh-TW" altLang="en-US" sz="1000">
              <a:solidFill>
                <a:schemeClr val="tx1"/>
              </a:solidFill>
            </a:endParaRPr>
          </a:p>
        </p:txBody>
      </p:sp>
    </p:spTree>
    <p:extLst>
      <p:ext uri="{BB962C8B-B14F-4D97-AF65-F5344CB8AC3E}">
        <p14:creationId xmlns:p14="http://schemas.microsoft.com/office/powerpoint/2010/main" val="29293762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標題 1"/>
          <p:cNvSpPr>
            <a:spLocks noGrp="1"/>
          </p:cNvSpPr>
          <p:nvPr>
            <p:ph type="title"/>
          </p:nvPr>
        </p:nvSpPr>
        <p:spPr/>
        <p:txBody>
          <a:bodyPr/>
          <a:lstStyle/>
          <a:p>
            <a:r>
              <a:rPr lang="zh-TW" altLang="en-US" dirty="0"/>
              <a:t>結語</a:t>
            </a:r>
            <a:endParaRPr lang="zh-TW" altLang="en-US" sz="2400" dirty="0"/>
          </a:p>
        </p:txBody>
      </p:sp>
      <p:sp>
        <p:nvSpPr>
          <p:cNvPr id="128003" name="內容版面配置區 2"/>
          <p:cNvSpPr>
            <a:spLocks noGrp="1"/>
          </p:cNvSpPr>
          <p:nvPr>
            <p:ph idx="1"/>
          </p:nvPr>
        </p:nvSpPr>
        <p:spPr/>
        <p:txBody>
          <a:bodyPr/>
          <a:lstStyle/>
          <a:p>
            <a:r>
              <a:rPr lang="zh-TW" altLang="en-US" dirty="0"/>
              <a:t>原能會是核能安全的主管機關，也是高科技的單位，負責核電安全、輻射防護、緊急應變、以及核廢料安全的監督工作，同時目前也肩負原子能科技發展。</a:t>
            </a:r>
          </a:p>
          <a:p>
            <a:r>
              <a:rPr lang="zh-TW" altLang="en-US" dirty="0"/>
              <a:t>輻射於各領域的應用相當廣泛，只要有正確的觀念、遵守使用規範，輻射並不可怕。</a:t>
            </a:r>
          </a:p>
          <a:p>
            <a:r>
              <a:rPr lang="zh-TW" altLang="en-US" dirty="0"/>
              <a:t>原能會針對輻射源的應用也會做好把關，確保輻射安全。</a:t>
            </a:r>
          </a:p>
        </p:txBody>
      </p:sp>
      <p:sp>
        <p:nvSpPr>
          <p:cNvPr id="2" name="投影片編號版面配置區 1">
            <a:extLst>
              <a:ext uri="{FF2B5EF4-FFF2-40B4-BE49-F238E27FC236}">
                <a16:creationId xmlns:a16="http://schemas.microsoft.com/office/drawing/2014/main" id="{1EA52EDB-C175-F94C-B229-A941E2194486}"/>
              </a:ext>
            </a:extLst>
          </p:cNvPr>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65</a:t>
            </a:fld>
            <a:endParaRPr lang="en-US" altLang="zh-TW">
              <a:solidFill>
                <a:srgbClr val="000000"/>
              </a:solidFill>
            </a:endParaRPr>
          </a:p>
        </p:txBody>
      </p:sp>
    </p:spTree>
    <p:extLst>
      <p:ext uri="{BB962C8B-B14F-4D97-AF65-F5344CB8AC3E}">
        <p14:creationId xmlns:p14="http://schemas.microsoft.com/office/powerpoint/2010/main" val="15405495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43000"/>
            <a:ext cx="8222443" cy="6232925"/>
          </a:xfrm>
          <a:prstGeom prst="rect">
            <a:avLst/>
          </a:prstGeom>
        </p:spPr>
      </p:pic>
      <p:sp>
        <p:nvSpPr>
          <p:cNvPr id="2" name="投影片編號版面配置區 1"/>
          <p:cNvSpPr>
            <a:spLocks noGrp="1"/>
          </p:cNvSpPr>
          <p:nvPr>
            <p:ph type="sldNum" sz="quarter" idx="7"/>
          </p:nvPr>
        </p:nvSpPr>
        <p:spPr/>
        <p:txBody>
          <a:bodyPr/>
          <a:lstStyle/>
          <a:p>
            <a:pPr marL="104139">
              <a:lnSpc>
                <a:spcPct val="100000"/>
              </a:lnSpc>
            </a:pPr>
            <a:fld id="{81D60167-4931-47E6-BA6A-407CBD079E47}" type="slidenum">
              <a:rPr lang="en-US" altLang="zh-TW" sz="1400" smtClean="0">
                <a:latin typeface="Arial"/>
                <a:cs typeface="Arial"/>
              </a:rPr>
              <a:t>66</a:t>
            </a:fld>
            <a:endParaRPr lang="zh-TW" altLang="en-US" sz="1400">
              <a:latin typeface="Arial"/>
              <a:cs typeface="Arial"/>
            </a:endParaRPr>
          </a:p>
        </p:txBody>
      </p:sp>
      <p:pic>
        <p:nvPicPr>
          <p:cNvPr id="5" name="圖片 4">
            <a:extLst>
              <a:ext uri="{FF2B5EF4-FFF2-40B4-BE49-F238E27FC236}">
                <a16:creationId xmlns:a16="http://schemas.microsoft.com/office/drawing/2014/main" id="{11AB7F99-7D90-ED40-ACC2-9C00DE655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95945" cy="1475454"/>
          </a:xfrm>
          <a:prstGeom prst="rect">
            <a:avLst/>
          </a:prstGeom>
        </p:spPr>
      </p:pic>
      <p:pic>
        <p:nvPicPr>
          <p:cNvPr id="7" name="圖片 6" descr="一張含有 樂高, 玩具 的圖片&#10;&#10;&#10;&#10;自動產生的描述">
            <a:extLst>
              <a:ext uri="{FF2B5EF4-FFF2-40B4-BE49-F238E27FC236}">
                <a16:creationId xmlns:a16="http://schemas.microsoft.com/office/drawing/2014/main" id="{1734C868-FE72-F842-A86B-2A1C34CAD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9705" y="-13855"/>
            <a:ext cx="3467100" cy="1405903"/>
          </a:xfrm>
          <a:prstGeom prst="rect">
            <a:avLst/>
          </a:prstGeom>
        </p:spPr>
      </p:pic>
      <p:grpSp>
        <p:nvGrpSpPr>
          <p:cNvPr id="9" name="群組 8"/>
          <p:cNvGrpSpPr/>
          <p:nvPr/>
        </p:nvGrpSpPr>
        <p:grpSpPr>
          <a:xfrm rot="21225658">
            <a:off x="6360618" y="1392048"/>
            <a:ext cx="2508363" cy="5300402"/>
            <a:chOff x="2718147" y="739457"/>
            <a:chExt cx="2985664" cy="6295424"/>
          </a:xfrm>
        </p:grpSpPr>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32054">
              <a:off x="2718147" y="739457"/>
              <a:ext cx="2985664" cy="6295424"/>
            </a:xfrm>
            <a:prstGeom prst="rect">
              <a:avLst/>
            </a:prstGeom>
          </p:spPr>
        </p:pic>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14231">
              <a:off x="2840816" y="1539886"/>
              <a:ext cx="2724585" cy="4582107"/>
            </a:xfrm>
            <a:prstGeom prst="rect">
              <a:avLst/>
            </a:prstGeom>
          </p:spPr>
        </p:pic>
      </p:grpSp>
      <p:sp>
        <p:nvSpPr>
          <p:cNvPr id="10" name="矩形 9"/>
          <p:cNvSpPr/>
          <p:nvPr/>
        </p:nvSpPr>
        <p:spPr>
          <a:xfrm>
            <a:off x="303298" y="6179332"/>
            <a:ext cx="5939446" cy="707886"/>
          </a:xfrm>
          <a:prstGeom prst="rect">
            <a:avLst/>
          </a:prstGeom>
          <a:noFill/>
        </p:spPr>
        <p:txBody>
          <a:bodyPr wrap="none" lIns="91440" tIns="45720" rIns="91440" bIns="45720">
            <a:spAutoFit/>
          </a:bodyPr>
          <a:lstStyle/>
          <a:p>
            <a:pPr algn="ctr"/>
            <a:r>
              <a:rPr lang="zh-TW" alt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微軟正黑體" panose="020B0604030504040204" pitchFamily="34" charset="-120"/>
                <a:ea typeface="微軟正黑體" panose="020B0604030504040204" pitchFamily="34" charset="-120"/>
              </a:rPr>
              <a:t>全民原能會</a:t>
            </a:r>
            <a:r>
              <a:rPr lang="en-US" altLang="zh-TW"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微軟正黑體" panose="020B0604030504040204" pitchFamily="34" charset="-120"/>
                <a:ea typeface="微軟正黑體" panose="020B0604030504040204" pitchFamily="34" charset="-120"/>
              </a:rPr>
              <a:t>APP </a:t>
            </a:r>
            <a:r>
              <a:rPr lang="zh-TW" alt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微軟正黑體" panose="020B0604030504040204" pitchFamily="34" charset="-120"/>
                <a:ea typeface="微軟正黑體" panose="020B0604030504040204" pitchFamily="34" charset="-120"/>
              </a:rPr>
              <a:t>歡迎下載</a:t>
            </a:r>
            <a:endParaRPr lang="zh-TW" alt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69739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762000"/>
            <a:ext cx="9144000" cy="725488"/>
          </a:xfrm>
        </p:spPr>
        <p:txBody>
          <a:bodyPr/>
          <a:lstStyle/>
          <a:p>
            <a:r>
              <a:rPr lang="zh-TW" altLang="en-US" b="1" dirty="0"/>
              <a:t>如果您對非游離輻射有興趣，可以參考</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122738"/>
          </a:xfrm>
          <a:prstGeom prst="rect">
            <a:avLst/>
          </a:prstGeom>
        </p:spPr>
      </p:pic>
      <p:sp>
        <p:nvSpPr>
          <p:cNvPr id="3" name="投影片編號版面配置區 2"/>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7</a:t>
            </a:fld>
            <a:endParaRPr lang="en-US" altLang="zh-TW">
              <a:solidFill>
                <a:srgbClr val="000000"/>
              </a:solidFill>
            </a:endParaRPr>
          </a:p>
        </p:txBody>
      </p:sp>
    </p:spTree>
    <p:extLst>
      <p:ext uri="{BB962C8B-B14F-4D97-AF65-F5344CB8AC3E}">
        <p14:creationId xmlns:p14="http://schemas.microsoft.com/office/powerpoint/2010/main" val="1454414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4400" y="838200"/>
            <a:ext cx="7467600" cy="4124206"/>
          </a:xfrm>
          <a:prstGeom prst="rect">
            <a:avLst/>
          </a:prstGeom>
          <a:noFill/>
        </p:spPr>
        <p:txBody>
          <a:bodyPr wrap="square">
            <a:spAutoFit/>
          </a:bodyPr>
          <a:lstStyle/>
          <a:p>
            <a:pPr algn="ctr">
              <a:defRPr/>
            </a:pPr>
            <a:r>
              <a:rPr lang="zh-TW" altLang="en-US" sz="5400" b="1" dirty="0">
                <a:ln w="22225">
                  <a:solidFill>
                    <a:srgbClr val="FF9300"/>
                  </a:solidFill>
                  <a:prstDash val="solid"/>
                </a:ln>
                <a:solidFill>
                  <a:srgbClr val="FF9300"/>
                </a:solidFill>
                <a:latin typeface="Microsoft JhengHei" charset="-120"/>
                <a:ea typeface="Microsoft JhengHei" charset="-120"/>
                <a:cs typeface="Microsoft JhengHei" charset="-120"/>
              </a:rPr>
              <a:t>接下來</a:t>
            </a:r>
            <a:r>
              <a:rPr lang="is-IS" altLang="zh-TW" sz="5400" b="1" dirty="0">
                <a:ln w="22225">
                  <a:solidFill>
                    <a:srgbClr val="FF9300"/>
                  </a:solidFill>
                  <a:prstDash val="solid"/>
                </a:ln>
                <a:solidFill>
                  <a:srgbClr val="FF9300"/>
                </a:solidFill>
                <a:latin typeface="Microsoft JhengHei" charset="-120"/>
                <a:ea typeface="Microsoft JhengHei" charset="-120"/>
                <a:cs typeface="Microsoft JhengHei" charset="-120"/>
              </a:rPr>
              <a:t>…..</a:t>
            </a:r>
          </a:p>
          <a:p>
            <a:pPr algn="ctr">
              <a:defRPr/>
            </a:pPr>
            <a:endParaRPr lang="en-US" altLang="zh-TW" sz="1000" b="1" dirty="0">
              <a:ln w="22225">
                <a:solidFill>
                  <a:srgbClr val="FF9300"/>
                </a:solidFill>
                <a:prstDash val="solid"/>
              </a:ln>
              <a:solidFill>
                <a:srgbClr val="FF9300"/>
              </a:solidFill>
              <a:latin typeface="Microsoft JhengHei" charset="-120"/>
              <a:ea typeface="Microsoft JhengHei" charset="-120"/>
              <a:cs typeface="Microsoft JhengHei" charset="-120"/>
            </a:endParaRPr>
          </a:p>
          <a:p>
            <a:pPr algn="ctr">
              <a:defRPr/>
            </a:pPr>
            <a:r>
              <a:rPr lang="zh-TW" altLang="en-US" sz="5400" b="1" dirty="0">
                <a:ln w="22225">
                  <a:solidFill>
                    <a:srgbClr val="FF9300"/>
                  </a:solidFill>
                  <a:prstDash val="solid"/>
                </a:ln>
                <a:solidFill>
                  <a:srgbClr val="FF9300"/>
                </a:solidFill>
                <a:latin typeface="Microsoft JhengHei" charset="-120"/>
                <a:ea typeface="Microsoft JhengHei" charset="-120"/>
                <a:cs typeface="Microsoft JhengHei" charset="-120"/>
              </a:rPr>
              <a:t>所說的「輻射」都是</a:t>
            </a:r>
            <a:endParaRPr lang="en-US" altLang="zh-TW" sz="5400" b="1" dirty="0">
              <a:ln w="22225">
                <a:solidFill>
                  <a:srgbClr val="FF9300"/>
                </a:solidFill>
                <a:prstDash val="solid"/>
              </a:ln>
              <a:solidFill>
                <a:srgbClr val="FF9300"/>
              </a:solidFill>
              <a:latin typeface="Microsoft JhengHei" charset="-120"/>
              <a:ea typeface="Microsoft JhengHei" charset="-120"/>
              <a:cs typeface="Microsoft JhengHei" charset="-120"/>
            </a:endParaRPr>
          </a:p>
          <a:p>
            <a:pPr algn="ctr">
              <a:defRPr/>
            </a:pPr>
            <a:endParaRPr lang="en-US" altLang="zh-TW" sz="7200" b="1" dirty="0">
              <a:ln w="22225">
                <a:solidFill>
                  <a:srgbClr val="FF9300"/>
                </a:solidFill>
                <a:prstDash val="solid"/>
              </a:ln>
              <a:solidFill>
                <a:srgbClr val="FF9300"/>
              </a:solidFill>
              <a:latin typeface="Microsoft JhengHei" charset="-120"/>
              <a:ea typeface="Microsoft JhengHei" charset="-120"/>
              <a:cs typeface="Microsoft JhengHei" charset="-120"/>
            </a:endParaRPr>
          </a:p>
          <a:p>
            <a:pPr algn="ctr">
              <a:defRPr/>
            </a:pPr>
            <a:r>
              <a:rPr lang="zh-TW" altLang="en-US" sz="7200" b="1" dirty="0">
                <a:ln w="22225">
                  <a:solidFill>
                    <a:srgbClr val="C00000"/>
                  </a:solidFill>
                  <a:prstDash val="solid"/>
                </a:ln>
                <a:solidFill>
                  <a:srgbClr val="C00000"/>
                </a:solidFill>
                <a:latin typeface="Microsoft JhengHei" charset="-120"/>
                <a:ea typeface="Microsoft JhengHei" charset="-120"/>
                <a:cs typeface="Microsoft JhengHei" charset="-120"/>
              </a:rPr>
              <a:t>「游離輻射」</a:t>
            </a:r>
          </a:p>
        </p:txBody>
      </p:sp>
      <p:sp>
        <p:nvSpPr>
          <p:cNvPr id="3" name="投影片編號版面配置區 2"/>
          <p:cNvSpPr>
            <a:spLocks noGrp="1"/>
          </p:cNvSpPr>
          <p:nvPr>
            <p:ph type="sldNum" sz="quarter" idx="7"/>
          </p:nvPr>
        </p:nvSpPr>
        <p:spPr/>
        <p:txBody>
          <a:bodyPr/>
          <a:lstStyle/>
          <a:p>
            <a:pPr marL="104139">
              <a:lnSpc>
                <a:spcPct val="100000"/>
              </a:lnSpc>
            </a:pPr>
            <a:fld id="{81D60167-4931-47E6-BA6A-407CBD079E47}" type="slidenum">
              <a:rPr lang="en-US" altLang="zh-TW" sz="1400" smtClean="0">
                <a:latin typeface="Arial"/>
                <a:cs typeface="Arial"/>
              </a:rPr>
              <a:t>8</a:t>
            </a:fld>
            <a:endParaRPr lang="zh-TW" altLang="en-US" sz="1400">
              <a:latin typeface="Arial"/>
              <a:cs typeface="Arial"/>
            </a:endParaRPr>
          </a:p>
        </p:txBody>
      </p:sp>
    </p:spTree>
    <p:extLst>
      <p:ext uri="{BB962C8B-B14F-4D97-AF65-F5344CB8AC3E}">
        <p14:creationId xmlns:p14="http://schemas.microsoft.com/office/powerpoint/2010/main" val="1326289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611188" y="762000"/>
            <a:ext cx="7848600" cy="725488"/>
          </a:xfrm>
        </p:spPr>
        <p:txBody>
          <a:bodyPr/>
          <a:lstStyle/>
          <a:p>
            <a:r>
              <a:rPr lang="zh-TW" altLang="en-US" sz="4000" b="1" dirty="0"/>
              <a:t>游離輻射的種類</a:t>
            </a:r>
          </a:p>
        </p:txBody>
      </p:sp>
      <p:pic>
        <p:nvPicPr>
          <p:cNvPr id="9" name="圖片 2"/>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1752600"/>
            <a:ext cx="7117399" cy="485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投影片編號版面配置區 9"/>
          <p:cNvSpPr>
            <a:spLocks noGrp="1"/>
          </p:cNvSpPr>
          <p:nvPr>
            <p:ph type="sldNum" sz="quarter" idx="12"/>
          </p:nvPr>
        </p:nvSpPr>
        <p:spPr/>
        <p:txBody>
          <a:bodyPr/>
          <a:lstStyle/>
          <a:p>
            <a:pPr>
              <a:defRPr/>
            </a:pPr>
            <a:fld id="{A3118C38-2D54-485E-800D-7E711A003A40}" type="slidenum">
              <a:rPr lang="en-US" altLang="zh-TW" smtClean="0">
                <a:solidFill>
                  <a:srgbClr val="000000"/>
                </a:solidFill>
              </a:rPr>
              <a:pPr>
                <a:defRPr/>
              </a:pPr>
              <a:t>9</a:t>
            </a:fld>
            <a:endParaRPr lang="en-US" altLang="zh-TW">
              <a:solidFill>
                <a:srgbClr val="000000"/>
              </a:solidFill>
            </a:endParaRPr>
          </a:p>
        </p:txBody>
      </p:sp>
    </p:spTree>
    <p:extLst>
      <p:ext uri="{BB962C8B-B14F-4D97-AF65-F5344CB8AC3E}">
        <p14:creationId xmlns:p14="http://schemas.microsoft.com/office/powerpoint/2010/main" val="1483344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AEC2017簡報範本 - 複製">
  <a:themeElements>
    <a:clrScheme name="AEC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EC2009">
      <a:majorFont>
        <a:latin typeface="Arial"/>
        <a:ea typeface="華康儷中黑"/>
        <a:cs typeface=""/>
      </a:majorFont>
      <a:minorFont>
        <a:latin typeface="Arial"/>
        <a:ea typeface="華康儷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0" cap="flat" cmpd="tri"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127000" cap="flat" cmpd="tri"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AEC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EC20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EC20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EC20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EC20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EC20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EC20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EC20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EC20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EC20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EC20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EC20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簡報1" id="{55EC7766-C1C1-4CD9-A20C-01EAA9385243}" vid="{051D9F98-01E4-4A39-A991-D0CA52EB9A04}"/>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11479</TotalTime>
  <Words>4089</Words>
  <Application>Microsoft Office PowerPoint</Application>
  <PresentationFormat>如螢幕大小 (4:3)</PresentationFormat>
  <Paragraphs>661</Paragraphs>
  <Slides>66</Slides>
  <Notes>48</Notes>
  <HiddenSlides>0</HiddenSlides>
  <MMClips>0</MMClips>
  <ScaleCrop>false</ScaleCrop>
  <HeadingPairs>
    <vt:vector size="6" baseType="variant">
      <vt:variant>
        <vt:lpstr>使用字型</vt:lpstr>
      </vt:variant>
      <vt:variant>
        <vt:i4>11</vt:i4>
      </vt:variant>
      <vt:variant>
        <vt:lpstr>佈景主題</vt:lpstr>
      </vt:variant>
      <vt:variant>
        <vt:i4>2</vt:i4>
      </vt:variant>
      <vt:variant>
        <vt:lpstr>投影片標題</vt:lpstr>
      </vt:variant>
      <vt:variant>
        <vt:i4>66</vt:i4>
      </vt:variant>
    </vt:vector>
  </HeadingPairs>
  <TitlesOfParts>
    <vt:vector size="79" baseType="lpstr">
      <vt:lpstr>Arial Unicode MS</vt:lpstr>
      <vt:lpstr>華康儷中黑</vt:lpstr>
      <vt:lpstr>Microsoft JhengHei</vt:lpstr>
      <vt:lpstr>Microsoft JhengHei</vt:lpstr>
      <vt:lpstr>新細明體</vt:lpstr>
      <vt:lpstr>標楷體</vt:lpstr>
      <vt:lpstr>Arial</vt:lpstr>
      <vt:lpstr>Calibri</vt:lpstr>
      <vt:lpstr>Symbol</vt:lpstr>
      <vt:lpstr>Times New Roman</vt:lpstr>
      <vt:lpstr>Wingdings</vt:lpstr>
      <vt:lpstr>Office Theme</vt:lpstr>
      <vt:lpstr>5_AEC2017簡報範本 - 複製</vt:lpstr>
      <vt:lpstr>PowerPoint 簡報</vt:lpstr>
      <vt:lpstr>內容大綱</vt:lpstr>
      <vt:lpstr>PowerPoint 簡報</vt:lpstr>
      <vt:lpstr>請問，您對「輻射」認識多少呢？</vt:lpstr>
      <vt:lpstr>非游離輻射 vs 游離輻射</vt:lpstr>
      <vt:lpstr>管制分工</vt:lpstr>
      <vt:lpstr>如果您對非游離輻射有興趣，可以參考</vt:lpstr>
      <vt:lpstr>PowerPoint 簡報</vt:lpstr>
      <vt:lpstr>游離輻射的種類</vt:lpstr>
      <vt:lpstr>輻射應用的開展</vt:lpstr>
      <vt:lpstr>除了醫療，其他的民生領域也有應用X光…….例如 Shoe-fitting fluoroscope  </vt:lpstr>
      <vt:lpstr>輻射防護的開展</vt:lpstr>
      <vt:lpstr>為了紀念這些科學家對於輻射的貢獻…</vt:lpstr>
      <vt:lpstr>PowerPoint 簡報</vt:lpstr>
      <vt:lpstr>其實….自然中就存有輻射…..</vt:lpstr>
      <vt:lpstr>背景輻射比較</vt:lpstr>
      <vt:lpstr>天然輻射-來自宇宙射線(1/2)</vt:lpstr>
      <vt:lpstr>天然輻射-來自宇宙射線(2/2)</vt:lpstr>
      <vt:lpstr>天然輻射-來自地表輻射</vt:lpstr>
      <vt:lpstr>天然輻射-來自空氣</vt:lpstr>
      <vt:lpstr>天然輻射-來自地表輻射及空氣</vt:lpstr>
      <vt:lpstr>天然輻射-食物</vt:lpstr>
      <vt:lpstr>天然輻射</vt:lpstr>
      <vt:lpstr>PowerPoint 簡報</vt:lpstr>
      <vt:lpstr>為什麼會有天然輻射呢？</vt:lpstr>
      <vt:lpstr>除了天然輻射，還有「人造輻射」</vt:lpstr>
      <vt:lpstr>現今民眾接受輻射劑量增加了…</vt:lpstr>
      <vt:lpstr>PowerPoint 簡報</vt:lpstr>
      <vt:lpstr>全國環境輻射監測</vt:lpstr>
      <vt:lpstr>PowerPoint 簡報</vt:lpstr>
      <vt:lpstr>其實，輻射的民生應用範圍很廣…</vt:lpstr>
      <vt:lpstr>醫療應用-放射診斷</vt:lpstr>
      <vt:lpstr>醫療應用-放射治療</vt:lpstr>
      <vt:lpstr>醫療應用-核子醫學</vt:lpstr>
      <vt:lpstr>醫療應用-動物輻射醫療</vt:lpstr>
      <vt:lpstr>農業應用</vt:lpstr>
      <vt:lpstr>工業應用</vt:lpstr>
      <vt:lpstr>工業應用</vt:lpstr>
      <vt:lpstr>工業應用</vt:lpstr>
      <vt:lpstr>科學應用(1/4)</vt:lpstr>
      <vt:lpstr>科學應用(2/4)</vt:lpstr>
      <vt:lpstr>科學應用(3/4)</vt:lpstr>
      <vt:lpstr>科學應用(4/4)</vt:lpstr>
      <vt:lpstr>國土安全應用</vt:lpstr>
      <vt:lpstr>消費產品應用</vt:lpstr>
      <vt:lpstr>PowerPoint 簡報</vt:lpstr>
      <vt:lpstr>臺灣地區輻射應用地圖</vt:lpstr>
      <vt:lpstr>PowerPoint 簡報</vt:lpstr>
      <vt:lpstr>輻射有什麼特性？</vt:lpstr>
      <vt:lpstr>輻射怎麼量？</vt:lpstr>
      <vt:lpstr>另外，輻射還有什麼特性？</vt:lpstr>
      <vt:lpstr>輻射曝露與污染</vt:lpstr>
      <vt:lpstr>因此…..</vt:lpstr>
      <vt:lpstr>也因此…..</vt:lpstr>
      <vt:lpstr>輻射有什麼物理上的的特性嗎？</vt:lpstr>
      <vt:lpstr>PowerPoint 簡報</vt:lpstr>
      <vt:lpstr>要使用游離輻射，必須遵守…</vt:lpstr>
      <vt:lpstr>您一定要認識的輻射標示</vt:lpstr>
      <vt:lpstr>另外，還有一種輻射輔助標誌</vt:lpstr>
      <vt:lpstr>輻射防護的原則-3原則(1/2)</vt:lpstr>
      <vt:lpstr>輻射防護的原則-3原則(2/2)</vt:lpstr>
      <vt:lpstr>輻射防護的原則-體內曝露(1/2)</vt:lpstr>
      <vt:lpstr>輻射防護的原則-體內曝露(2/2)</vt:lpstr>
      <vt:lpstr>PowerPoint 簡報</vt:lpstr>
      <vt:lpstr>結語</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確保資訊安全的實務作法</dc:title>
  <dc:creator>陳政彣</dc:creator>
  <cp:lastModifiedBy>黃朝群</cp:lastModifiedBy>
  <cp:revision>351</cp:revision>
  <cp:lastPrinted>2018-03-20T02:51:07Z</cp:lastPrinted>
  <dcterms:created xsi:type="dcterms:W3CDTF">2017-10-26T08:41:05Z</dcterms:created>
  <dcterms:modified xsi:type="dcterms:W3CDTF">2020-03-24T00:15:06Z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2017-10-19T00:00:00Z</vt:filetime>
  </property>
  <property fmtid="{D5CDD505-2E9C-101B-9397-08002B2CF9AE}" pid="3" name="LastSaved">
    <vt:filetime>2017-10-26T00:00:00Z</vt:filetime>
  </property>
</Properties>
</file>