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y="5143500" cx="9144000"/>
  <p:notesSz cx="6858000" cy="9144000"/>
  <p:embeddedFontLst>
    <p:embeddedFont>
      <p:font typeface="Ubuntu"/>
      <p:regular r:id="rId46"/>
      <p:bold r:id="rId47"/>
      <p:italic r:id="rId48"/>
      <p:boldItalic r:id="rId49"/>
    </p:embeddedFont>
    <p:embeddedFont>
      <p:font typeface="Economica"/>
      <p:regular r:id="rId50"/>
      <p:bold r:id="rId51"/>
      <p:italic r:id="rId52"/>
      <p:boldItalic r:id="rId53"/>
    </p:embeddedFont>
    <p:embeddedFont>
      <p:font typeface="Open Sans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A17ECAD-D24D-4EE5-909F-62CC5C0633AF}">
  <a:tblStyle styleId="{8A17ECAD-D24D-4EE5-909F-62CC5C0633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Ubuntu-regular.fntdata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Ubuntu-italic.fntdata"/><Relationship Id="rId47" Type="http://schemas.openxmlformats.org/officeDocument/2006/relationships/font" Target="fonts/Ubuntu-bold.fntdata"/><Relationship Id="rId49" Type="http://schemas.openxmlformats.org/officeDocument/2006/relationships/font" Target="fonts/Ubuntu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Economica-bold.fntdata"/><Relationship Id="rId50" Type="http://schemas.openxmlformats.org/officeDocument/2006/relationships/font" Target="fonts/Economica-regular.fntdata"/><Relationship Id="rId53" Type="http://schemas.openxmlformats.org/officeDocument/2006/relationships/font" Target="fonts/Economica-boldItalic.fntdata"/><Relationship Id="rId52" Type="http://schemas.openxmlformats.org/officeDocument/2006/relationships/font" Target="fonts/Economica-italic.fntdata"/><Relationship Id="rId11" Type="http://schemas.openxmlformats.org/officeDocument/2006/relationships/slide" Target="slides/slide5.xml"/><Relationship Id="rId55" Type="http://schemas.openxmlformats.org/officeDocument/2006/relationships/font" Target="fonts/OpenSans-bold.fntdata"/><Relationship Id="rId10" Type="http://schemas.openxmlformats.org/officeDocument/2006/relationships/slide" Target="slides/slide4.xml"/><Relationship Id="rId54" Type="http://schemas.openxmlformats.org/officeDocument/2006/relationships/font" Target="fonts/OpenSans-regular.fntdata"/><Relationship Id="rId13" Type="http://schemas.openxmlformats.org/officeDocument/2006/relationships/slide" Target="slides/slide7.xml"/><Relationship Id="rId57" Type="http://schemas.openxmlformats.org/officeDocument/2006/relationships/font" Target="fonts/OpenSans-boldItalic.fntdata"/><Relationship Id="rId12" Type="http://schemas.openxmlformats.org/officeDocument/2006/relationships/slide" Target="slides/slide6.xml"/><Relationship Id="rId56" Type="http://schemas.openxmlformats.org/officeDocument/2006/relationships/font" Target="fonts/OpenSans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0f071050c_2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0f071050c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40c741aab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d40c741aab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40c741aab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40c741aab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40c741aab_4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d40c741aab_4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0f071050c_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0f071050c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c741aab_4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40c741aab_4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0f071050c_2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0f071050c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40c741aab_4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d40c741aab_4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0f071050c_2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0f071050c_2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0f071050c_2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0f071050c_2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0e2c0c48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0e2c0c48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0e2c0c484_0_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0e2c0c484_0_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d40c741aab_5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d40c741aab_5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0e2c0c48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70e2c0c48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0f071050c_2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80f071050c_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17bae09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17bae09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825f730a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825f730a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70e2c0c484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70e2c0c484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0e2c0c484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0e2c0c484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d9123dd30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d9123dd30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d9123dd30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d9123dd30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0f071050c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0f071050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d9123dd30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d9123dd30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80f071050c_2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80f071050c_2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d9123dd30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d9123dd30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d9123dd30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d9123dd30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d40c741a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d40c741a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80f071050c_2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80f071050c_2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80f071050c_2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80f071050c_2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0e2c0c484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0e2c0c484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80f071050c_2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80f071050c_2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d9123dd30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d9123dd30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0f071050c_2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0f071050c_2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0f071050c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0f071050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0f071050c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0f071050c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0f071050c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0f071050c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0f071050c_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0f071050c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40c741aab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40c741aa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訂版面配置">
  <p:cSld name="AUTOLAYOUT"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3"/>
            <a:ext cx="91440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>
            <p:ph type="ctrTitle"/>
          </p:nvPr>
        </p:nvSpPr>
        <p:spPr>
          <a:xfrm>
            <a:off x="436825" y="901200"/>
            <a:ext cx="4065900" cy="3341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34.png"/><Relationship Id="rId7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Relationship Id="rId4" Type="http://schemas.openxmlformats.org/officeDocument/2006/relationships/image" Target="../media/image3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4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ctrTitle"/>
          </p:nvPr>
        </p:nvSpPr>
        <p:spPr>
          <a:xfrm>
            <a:off x="2844425" y="1435150"/>
            <a:ext cx="356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因材網+Meet</a:t>
            </a:r>
            <a:br>
              <a:rPr lang="zh-TW"/>
            </a:br>
            <a:r>
              <a:rPr lang="zh-TW"/>
              <a:t>遠距教學模式</a:t>
            </a:r>
            <a:endParaRPr/>
          </a:p>
        </p:txBody>
      </p:sp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新生國小林逸群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及</a:t>
            </a:r>
            <a:r>
              <a:rPr lang="zh-TW"/>
              <a:t> </a:t>
            </a:r>
            <a:r>
              <a:rPr lang="zh-TW"/>
              <a:t>教網中心林穎俊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TW"/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269800" y="562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派送學習任務：</a:t>
            </a:r>
            <a:r>
              <a:rPr lang="zh-TW" sz="3000"/>
              <a:t>知識結構學習（派影片）</a:t>
            </a:r>
            <a:endParaRPr sz="3000"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730450"/>
            <a:ext cx="8520600" cy="28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87550"/>
            <a:ext cx="8611599" cy="377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/>
          <p:nvPr/>
        </p:nvSpPr>
        <p:spPr>
          <a:xfrm>
            <a:off x="7223400" y="307350"/>
            <a:ext cx="1920600" cy="5802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00">
                <a:solidFill>
                  <a:schemeClr val="lt1"/>
                </a:solidFill>
              </a:rPr>
              <a:t>教師介面</a:t>
            </a:r>
            <a:endParaRPr sz="2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/>
              <a:t>教師在派任務前可以先預覽影片內容</a:t>
            </a:r>
            <a:endParaRPr b="1" sz="3300"/>
          </a:p>
        </p:txBody>
      </p:sp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550" y="1225225"/>
            <a:ext cx="6686350" cy="357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/>
          <p:nvPr/>
        </p:nvSpPr>
        <p:spPr>
          <a:xfrm>
            <a:off x="1053075" y="3879800"/>
            <a:ext cx="2272500" cy="909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4"/>
          <p:cNvSpPr/>
          <p:nvPr/>
        </p:nvSpPr>
        <p:spPr>
          <a:xfrm>
            <a:off x="7223550" y="290075"/>
            <a:ext cx="1920600" cy="5802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00">
                <a:solidFill>
                  <a:schemeClr val="lt1"/>
                </a:solidFill>
              </a:rPr>
              <a:t>教師介面</a:t>
            </a:r>
            <a:endParaRPr sz="2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學生如何完成任務</a:t>
            </a:r>
            <a:endParaRPr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075" y="1319275"/>
            <a:ext cx="8053849" cy="356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/>
          <p:nvPr/>
        </p:nvSpPr>
        <p:spPr>
          <a:xfrm>
            <a:off x="4833075" y="1529750"/>
            <a:ext cx="654000" cy="41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0" name="Google Shape;150;p25"/>
          <p:cNvCxnSpPr>
            <a:stCxn id="149" idx="2"/>
          </p:cNvCxnSpPr>
          <p:nvPr/>
        </p:nvCxnSpPr>
        <p:spPr>
          <a:xfrm flipH="1">
            <a:off x="2427675" y="1939850"/>
            <a:ext cx="2732400" cy="2639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1" name="Google Shape;151;p25"/>
          <p:cNvSpPr/>
          <p:nvPr/>
        </p:nvSpPr>
        <p:spPr>
          <a:xfrm>
            <a:off x="1659950" y="4531025"/>
            <a:ext cx="1488300" cy="41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5"/>
          <p:cNvSpPr/>
          <p:nvPr/>
        </p:nvSpPr>
        <p:spPr>
          <a:xfrm>
            <a:off x="7223550" y="290075"/>
            <a:ext cx="1920600" cy="5802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00">
                <a:solidFill>
                  <a:schemeClr val="lt1"/>
                </a:solidFill>
              </a:rPr>
              <a:t>學生</a:t>
            </a:r>
            <a:r>
              <a:rPr lang="zh-TW" sz="2900">
                <a:solidFill>
                  <a:schemeClr val="lt1"/>
                </a:solidFill>
              </a:rPr>
              <a:t>介面</a:t>
            </a:r>
            <a:endParaRPr sz="2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311700" y="1635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900"/>
              <a:t>學生知識結構任務界面（影片）</a:t>
            </a:r>
            <a:endParaRPr b="1" sz="3900"/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050" y="1147223"/>
            <a:ext cx="7441126" cy="38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/>
          <p:nvPr/>
        </p:nvSpPr>
        <p:spPr>
          <a:xfrm>
            <a:off x="5376300" y="2084000"/>
            <a:ext cx="831300" cy="288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6"/>
          <p:cNvSpPr/>
          <p:nvPr/>
        </p:nvSpPr>
        <p:spPr>
          <a:xfrm>
            <a:off x="1793000" y="4399400"/>
            <a:ext cx="3893700" cy="590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6"/>
          <p:cNvSpPr/>
          <p:nvPr/>
        </p:nvSpPr>
        <p:spPr>
          <a:xfrm>
            <a:off x="1601775" y="1781900"/>
            <a:ext cx="3663600" cy="2508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6"/>
          <p:cNvSpPr txBox="1"/>
          <p:nvPr/>
        </p:nvSpPr>
        <p:spPr>
          <a:xfrm>
            <a:off x="6456725" y="2167625"/>
            <a:ext cx="2375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筆記提問區：學生可以透過「截圖筆記」功能，把不了解的地方上傳至討論區，讓老師或同學協助解惑。</a:t>
            </a:r>
            <a:endParaRPr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5937550" y="4234700"/>
            <a:ext cx="2801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影片進度區：學生在第一次看影片時，無法調整速度。在Q1Q2會跳出問題，答對才能繼續看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26"/>
          <p:cNvSpPr/>
          <p:nvPr/>
        </p:nvSpPr>
        <p:spPr>
          <a:xfrm>
            <a:off x="2377200" y="1018800"/>
            <a:ext cx="1683900" cy="410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6"/>
          <p:cNvSpPr txBox="1"/>
          <p:nvPr/>
        </p:nvSpPr>
        <p:spPr>
          <a:xfrm>
            <a:off x="4168275" y="1023900"/>
            <a:ext cx="441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透過練習題及動態評量來檢示自己的學習成效</a:t>
            </a:r>
            <a:endParaRPr b="1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26"/>
          <p:cNvSpPr/>
          <p:nvPr/>
        </p:nvSpPr>
        <p:spPr>
          <a:xfrm>
            <a:off x="1422075" y="4322800"/>
            <a:ext cx="370800" cy="400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rgbClr val="FFFFFF"/>
                </a:solidFill>
              </a:rPr>
              <a:t>1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68" name="Google Shape;168;p26"/>
          <p:cNvSpPr/>
          <p:nvPr/>
        </p:nvSpPr>
        <p:spPr>
          <a:xfrm>
            <a:off x="2197075" y="944800"/>
            <a:ext cx="370800" cy="400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rgbClr val="FFFFFF"/>
                </a:solidFill>
              </a:rPr>
              <a:t>2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69" name="Google Shape;169;p26"/>
          <p:cNvSpPr/>
          <p:nvPr/>
        </p:nvSpPr>
        <p:spPr>
          <a:xfrm>
            <a:off x="6085925" y="1882525"/>
            <a:ext cx="370800" cy="400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rgbClr val="FFFFFF"/>
                </a:solidFill>
              </a:rPr>
              <a:t>3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70" name="Google Shape;170;p26"/>
          <p:cNvSpPr/>
          <p:nvPr/>
        </p:nvSpPr>
        <p:spPr>
          <a:xfrm>
            <a:off x="7223550" y="290075"/>
            <a:ext cx="1920600" cy="5802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00">
                <a:solidFill>
                  <a:schemeClr val="lt1"/>
                </a:solidFill>
              </a:rPr>
              <a:t>學生介面</a:t>
            </a:r>
            <a:endParaRPr sz="2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title"/>
          </p:nvPr>
        </p:nvSpPr>
        <p:spPr>
          <a:xfrm>
            <a:off x="269800" y="562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/>
              <a:t>派送學習任務：</a:t>
            </a:r>
            <a:r>
              <a:rPr b="1" lang="zh-TW" sz="3200"/>
              <a:t>單元診斷測驗（小考）</a:t>
            </a:r>
            <a:endParaRPr b="1" sz="3200"/>
          </a:p>
        </p:txBody>
      </p:sp>
      <p:sp>
        <p:nvSpPr>
          <p:cNvPr id="176" name="Google Shape;176;p27"/>
          <p:cNvSpPr txBox="1"/>
          <p:nvPr>
            <p:ph idx="1" type="body"/>
          </p:nvPr>
        </p:nvSpPr>
        <p:spPr>
          <a:xfrm>
            <a:off x="311700" y="1730450"/>
            <a:ext cx="8520600" cy="28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225" y="958350"/>
            <a:ext cx="7706874" cy="3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7"/>
          <p:cNvSpPr/>
          <p:nvPr/>
        </p:nvSpPr>
        <p:spPr>
          <a:xfrm>
            <a:off x="7223550" y="290075"/>
            <a:ext cx="1920600" cy="5802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00">
                <a:solidFill>
                  <a:schemeClr val="lt1"/>
                </a:solidFill>
              </a:rPr>
              <a:t>教師介面</a:t>
            </a:r>
            <a:endParaRPr sz="2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學生的單元診斷測驗畫面</a:t>
            </a:r>
            <a:endParaRPr/>
          </a:p>
        </p:txBody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650" y="1274801"/>
            <a:ext cx="7571701" cy="352547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/>
          <p:nvPr/>
        </p:nvSpPr>
        <p:spPr>
          <a:xfrm>
            <a:off x="7223550" y="290075"/>
            <a:ext cx="1920600" cy="5802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00">
                <a:solidFill>
                  <a:schemeClr val="lt1"/>
                </a:solidFill>
              </a:rPr>
              <a:t>學生介面</a:t>
            </a:r>
            <a:endParaRPr sz="2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type="title"/>
          </p:nvPr>
        </p:nvSpPr>
        <p:spPr>
          <a:xfrm>
            <a:off x="269800" y="562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如何看學生的使用報表</a:t>
            </a:r>
            <a:endParaRPr sz="3600"/>
          </a:p>
        </p:txBody>
      </p:sp>
      <p:sp>
        <p:nvSpPr>
          <p:cNvPr id="192" name="Google Shape;192;p29"/>
          <p:cNvSpPr txBox="1"/>
          <p:nvPr>
            <p:ph idx="1" type="body"/>
          </p:nvPr>
        </p:nvSpPr>
        <p:spPr>
          <a:xfrm>
            <a:off x="311700" y="887550"/>
            <a:ext cx="8520600" cy="36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388" y="1224400"/>
            <a:ext cx="8103226" cy="32698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9"/>
          <p:cNvSpPr/>
          <p:nvPr/>
        </p:nvSpPr>
        <p:spPr>
          <a:xfrm>
            <a:off x="3480675" y="1430000"/>
            <a:ext cx="654000" cy="41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9"/>
          <p:cNvSpPr/>
          <p:nvPr/>
        </p:nvSpPr>
        <p:spPr>
          <a:xfrm>
            <a:off x="950475" y="4032200"/>
            <a:ext cx="2031300" cy="41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6" name="Google Shape;196;p29"/>
          <p:cNvCxnSpPr>
            <a:stCxn id="194" idx="2"/>
            <a:endCxn id="195" idx="0"/>
          </p:cNvCxnSpPr>
          <p:nvPr/>
        </p:nvCxnSpPr>
        <p:spPr>
          <a:xfrm flipH="1">
            <a:off x="1966275" y="1840100"/>
            <a:ext cx="1841400" cy="2192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7" name="Google Shape;197;p29"/>
          <p:cNvSpPr/>
          <p:nvPr/>
        </p:nvSpPr>
        <p:spPr>
          <a:xfrm>
            <a:off x="7223550" y="290075"/>
            <a:ext cx="1920600" cy="5802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00">
                <a:solidFill>
                  <a:schemeClr val="lt1"/>
                </a:solidFill>
              </a:rPr>
              <a:t>教師介面</a:t>
            </a:r>
            <a:endParaRPr sz="2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學生使用狀況</a:t>
            </a:r>
            <a:endParaRPr/>
          </a:p>
        </p:txBody>
      </p:sp>
      <p:sp>
        <p:nvSpPr>
          <p:cNvPr id="203" name="Google Shape;203;p3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900" y="1275547"/>
            <a:ext cx="6703382" cy="3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0"/>
          <p:cNvSpPr/>
          <p:nvPr/>
        </p:nvSpPr>
        <p:spPr>
          <a:xfrm>
            <a:off x="7223550" y="290075"/>
            <a:ext cx="1920600" cy="5802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00">
                <a:solidFill>
                  <a:schemeClr val="lt1"/>
                </a:solidFill>
              </a:rPr>
              <a:t>教師介面</a:t>
            </a:r>
            <a:endParaRPr sz="2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type="title"/>
          </p:nvPr>
        </p:nvSpPr>
        <p:spPr>
          <a:xfrm>
            <a:off x="269800" y="562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後台報表：</a:t>
            </a:r>
            <a:r>
              <a:rPr lang="zh-TW" sz="3600"/>
              <a:t>班級任務</a:t>
            </a:r>
            <a:r>
              <a:rPr lang="zh-TW" sz="3600"/>
              <a:t>維護</a:t>
            </a:r>
            <a:endParaRPr sz="3600"/>
          </a:p>
        </p:txBody>
      </p:sp>
      <p:sp>
        <p:nvSpPr>
          <p:cNvPr id="211" name="Google Shape;211;p31"/>
          <p:cNvSpPr txBox="1"/>
          <p:nvPr>
            <p:ph idx="1" type="body"/>
          </p:nvPr>
        </p:nvSpPr>
        <p:spPr>
          <a:xfrm>
            <a:off x="311700" y="1730450"/>
            <a:ext cx="8520600" cy="28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86423"/>
            <a:ext cx="7832526" cy="376927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1"/>
          <p:cNvSpPr/>
          <p:nvPr/>
        </p:nvSpPr>
        <p:spPr>
          <a:xfrm>
            <a:off x="7223550" y="290075"/>
            <a:ext cx="1920600" cy="5802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00">
                <a:solidFill>
                  <a:schemeClr val="lt1"/>
                </a:solidFill>
              </a:rPr>
              <a:t>教師介面</a:t>
            </a:r>
            <a:endParaRPr sz="2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/>
          <p:nvPr>
            <p:ph type="title"/>
          </p:nvPr>
        </p:nvSpPr>
        <p:spPr>
          <a:xfrm>
            <a:off x="134850" y="370350"/>
            <a:ext cx="88743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/>
              <a:t>其他功能：</a:t>
            </a:r>
            <a:endParaRPr b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分組、班級討論、獎勵制度、邀請家長參與</a:t>
            </a:r>
            <a:endParaRPr b="1" sz="2800"/>
          </a:p>
        </p:txBody>
      </p:sp>
      <p:pic>
        <p:nvPicPr>
          <p:cNvPr id="219" name="Google Shape;21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174" y="1494425"/>
            <a:ext cx="1398344" cy="28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2"/>
          <p:cNvSpPr/>
          <p:nvPr/>
        </p:nvSpPr>
        <p:spPr>
          <a:xfrm>
            <a:off x="530175" y="2157525"/>
            <a:ext cx="1101600" cy="282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2"/>
          <p:cNvSpPr/>
          <p:nvPr/>
        </p:nvSpPr>
        <p:spPr>
          <a:xfrm>
            <a:off x="473200" y="3593500"/>
            <a:ext cx="1101600" cy="282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0625" y="1201649"/>
            <a:ext cx="4632001" cy="105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7601" y="2546675"/>
            <a:ext cx="4338047" cy="2375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32"/>
          <p:cNvCxnSpPr>
            <a:endCxn id="222" idx="1"/>
          </p:cNvCxnSpPr>
          <p:nvPr/>
        </p:nvCxnSpPr>
        <p:spPr>
          <a:xfrm flipH="1" rot="10800000">
            <a:off x="2021025" y="1729587"/>
            <a:ext cx="1269600" cy="573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5" name="Google Shape;225;p32"/>
          <p:cNvCxnSpPr>
            <a:endCxn id="223" idx="1"/>
          </p:cNvCxnSpPr>
          <p:nvPr/>
        </p:nvCxnSpPr>
        <p:spPr>
          <a:xfrm flipH="1" rot="10800000">
            <a:off x="1871301" y="3734649"/>
            <a:ext cx="1566300" cy="40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6" name="Google Shape;226;p32"/>
          <p:cNvSpPr/>
          <p:nvPr/>
        </p:nvSpPr>
        <p:spPr>
          <a:xfrm>
            <a:off x="7223550" y="290075"/>
            <a:ext cx="1920600" cy="5802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00">
                <a:solidFill>
                  <a:schemeClr val="lt1"/>
                </a:solidFill>
              </a:rPr>
              <a:t>教師介面</a:t>
            </a:r>
            <a:endParaRPr sz="2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3212" y="1059388"/>
            <a:ext cx="3024725" cy="302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/>
          <p:nvPr>
            <p:ph type="ctrTitle"/>
          </p:nvPr>
        </p:nvSpPr>
        <p:spPr>
          <a:xfrm>
            <a:off x="131875" y="1072650"/>
            <a:ext cx="5121600" cy="34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/>
              <a:t>    2.</a:t>
            </a:r>
            <a:r>
              <a:rPr lang="zh-TW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一堂線上學習與自主學習的課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auKai"/>
              <a:buAutoNum type="alphaLcPeriod"/>
            </a:pPr>
            <a:r>
              <a:rPr lang="zh-TW" sz="18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流程概說</a:t>
            </a:r>
            <a:endParaRPr sz="1800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auKai"/>
              <a:buAutoNum type="alphaLcPeriod"/>
            </a:pPr>
            <a:r>
              <a:rPr lang="zh-TW" sz="18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教師於因材網派送任務給所有學生</a:t>
            </a:r>
            <a:endParaRPr sz="1800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auKai"/>
              <a:buAutoNum type="alphaLcPeriod"/>
            </a:pPr>
            <a:r>
              <a:rPr lang="zh-TW" sz="18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教師邀請所有學生加入Meet，並請學生先把麥克風關掉</a:t>
            </a:r>
            <a:endParaRPr sz="1800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auKai"/>
              <a:buAutoNum type="alphaLcPeriod"/>
            </a:pPr>
            <a:r>
              <a:rPr lang="zh-TW" sz="18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教師在因材網後台看學生使用情形</a:t>
            </a:r>
            <a:endParaRPr sz="1800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auKai"/>
              <a:buAutoNum type="alphaLcPeriod"/>
            </a:pPr>
            <a:r>
              <a:rPr lang="zh-TW" sz="18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師生透過Jam將課程活動或分組討論的結果記錄下來</a:t>
            </a:r>
            <a:endParaRPr sz="1800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auKai"/>
              <a:buAutoNum type="alphaLcPeriod"/>
            </a:pPr>
            <a:r>
              <a:rPr lang="zh-TW" sz="18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學生依據分組討論的結果跟大家分享</a:t>
            </a:r>
            <a:endParaRPr sz="1800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auKai"/>
              <a:buAutoNum type="alphaLcPeriod"/>
            </a:pPr>
            <a:r>
              <a:rPr lang="zh-TW" sz="18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教師依據學生的報表針對學生的難點教學</a:t>
            </a:r>
            <a:endParaRPr sz="1800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auKai"/>
              <a:buAutoNum type="alphaLcPeriod"/>
            </a:pPr>
            <a:r>
              <a:rPr lang="zh-TW" sz="18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教師使用單元診斷測驗，測驗學生學習成果</a:t>
            </a:r>
            <a:endParaRPr sz="1800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300" y="921600"/>
            <a:ext cx="1726325" cy="91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4"/>
          <p:cNvSpPr/>
          <p:nvPr/>
        </p:nvSpPr>
        <p:spPr>
          <a:xfrm>
            <a:off x="2752150" y="1492825"/>
            <a:ext cx="459900" cy="268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4"/>
          <p:cNvSpPr/>
          <p:nvPr/>
        </p:nvSpPr>
        <p:spPr>
          <a:xfrm>
            <a:off x="3141275" y="2023450"/>
            <a:ext cx="1954500" cy="4032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關麥、課程準備活動</a:t>
            </a:r>
            <a:endParaRPr/>
          </a:p>
        </p:txBody>
      </p:sp>
      <p:sp>
        <p:nvSpPr>
          <p:cNvPr id="239" name="Google Shape;239;p34"/>
          <p:cNvSpPr/>
          <p:nvPr/>
        </p:nvSpPr>
        <p:spPr>
          <a:xfrm rot="805732">
            <a:off x="5133778" y="1416642"/>
            <a:ext cx="459873" cy="26893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4"/>
          <p:cNvSpPr/>
          <p:nvPr/>
        </p:nvSpPr>
        <p:spPr>
          <a:xfrm>
            <a:off x="5868475" y="3595850"/>
            <a:ext cx="1866300" cy="8022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教師</a:t>
            </a:r>
            <a:r>
              <a:rPr lang="zh-TW"/>
              <a:t>觀看班級學習狀況，針對難點題目進行解說</a:t>
            </a:r>
            <a:endParaRPr/>
          </a:p>
        </p:txBody>
      </p:sp>
      <p:sp>
        <p:nvSpPr>
          <p:cNvPr id="241" name="Google Shape;241;p34"/>
          <p:cNvSpPr/>
          <p:nvPr/>
        </p:nvSpPr>
        <p:spPr>
          <a:xfrm rot="8420856">
            <a:off x="6002059" y="2973984"/>
            <a:ext cx="459782" cy="26907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2" name="Google Shape;24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7900" y="1537775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4"/>
          <p:cNvSpPr/>
          <p:nvPr/>
        </p:nvSpPr>
        <p:spPr>
          <a:xfrm>
            <a:off x="7366325" y="2082625"/>
            <a:ext cx="1493700" cy="9108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學生完成學習任務並做筆記，與他人互動</a:t>
            </a:r>
            <a:endParaRPr/>
          </a:p>
        </p:txBody>
      </p:sp>
      <p:sp>
        <p:nvSpPr>
          <p:cNvPr id="244" name="Google Shape;244;p34"/>
          <p:cNvSpPr/>
          <p:nvPr/>
        </p:nvSpPr>
        <p:spPr>
          <a:xfrm rot="-10797758">
            <a:off x="3901803" y="3973750"/>
            <a:ext cx="459900" cy="269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34201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8550" y="33873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5850" y="80425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/>
          <p:nvPr/>
        </p:nvSpPr>
        <p:spPr>
          <a:xfrm>
            <a:off x="555075" y="2168550"/>
            <a:ext cx="2140500" cy="500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教師於因材網派送任務給所有學生</a:t>
            </a:r>
            <a:endParaRPr/>
          </a:p>
        </p:txBody>
      </p:sp>
      <p:sp>
        <p:nvSpPr>
          <p:cNvPr id="249" name="Google Shape;249;p34"/>
          <p:cNvSpPr/>
          <p:nvPr/>
        </p:nvSpPr>
        <p:spPr>
          <a:xfrm>
            <a:off x="174550" y="3973600"/>
            <a:ext cx="2140500" cy="500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教師派送單元診斷測驗</a:t>
            </a:r>
            <a:endParaRPr/>
          </a:p>
        </p:txBody>
      </p:sp>
      <p:sp>
        <p:nvSpPr>
          <p:cNvPr id="250" name="Google Shape;250;p34"/>
          <p:cNvSpPr/>
          <p:nvPr/>
        </p:nvSpPr>
        <p:spPr>
          <a:xfrm>
            <a:off x="3143075" y="2426650"/>
            <a:ext cx="1954500" cy="5004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學生準備加入iMeet</a:t>
            </a:r>
            <a:endParaRPr/>
          </a:p>
        </p:txBody>
      </p:sp>
      <p:sp>
        <p:nvSpPr>
          <p:cNvPr id="251" name="Google Shape;251;p34"/>
          <p:cNvSpPr/>
          <p:nvPr/>
        </p:nvSpPr>
        <p:spPr>
          <a:xfrm>
            <a:off x="7366325" y="1171825"/>
            <a:ext cx="1493700" cy="9108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教師觀看後台報表及Jamboard等資料，掌握學生狀況</a:t>
            </a:r>
            <a:endParaRPr/>
          </a:p>
        </p:txBody>
      </p:sp>
      <p:sp>
        <p:nvSpPr>
          <p:cNvPr id="252" name="Google Shape;252;p34"/>
          <p:cNvSpPr/>
          <p:nvPr/>
        </p:nvSpPr>
        <p:spPr>
          <a:xfrm>
            <a:off x="5868475" y="4398050"/>
            <a:ext cx="1866300" cy="659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學生</a:t>
            </a:r>
            <a:r>
              <a:rPr lang="zh-TW"/>
              <a:t>專心與教師互動</a:t>
            </a:r>
            <a:endParaRPr/>
          </a:p>
        </p:txBody>
      </p:sp>
      <p:sp>
        <p:nvSpPr>
          <p:cNvPr id="253" name="Google Shape;253;p34"/>
          <p:cNvSpPr/>
          <p:nvPr/>
        </p:nvSpPr>
        <p:spPr>
          <a:xfrm>
            <a:off x="174550" y="4474000"/>
            <a:ext cx="2140500" cy="456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學生利用時間完成測驗</a:t>
            </a:r>
            <a:endParaRPr/>
          </a:p>
        </p:txBody>
      </p:sp>
      <p:sp>
        <p:nvSpPr>
          <p:cNvPr id="254" name="Google Shape;254;p34"/>
          <p:cNvSpPr/>
          <p:nvPr/>
        </p:nvSpPr>
        <p:spPr>
          <a:xfrm>
            <a:off x="555075" y="2639325"/>
            <a:ext cx="2140500" cy="456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學生利用時間完成</a:t>
            </a:r>
            <a:r>
              <a:rPr lang="zh-TW"/>
              <a:t>任務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想像一堂課的線上自主學習情境</a:t>
            </a:r>
            <a:endParaRPr/>
          </a:p>
        </p:txBody>
      </p:sp>
      <p:sp>
        <p:nvSpPr>
          <p:cNvPr id="260" name="Google Shape;260;p3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61" name="Google Shape;261;p35"/>
          <p:cNvGraphicFramePr/>
          <p:nvPr/>
        </p:nvGraphicFramePr>
        <p:xfrm>
          <a:off x="455663" y="1308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{8A17ECAD-D24D-4EE5-909F-62CC5C0633AF}</a:tableStyleId>
              </a:tblPr>
              <a:tblGrid>
                <a:gridCol w="789800"/>
                <a:gridCol w="2516400"/>
                <a:gridCol w="2516400"/>
                <a:gridCol w="2516400"/>
              </a:tblGrid>
              <a:tr h="868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時間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9:00-9:10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9:10-9:35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9:35-9:45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117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老師</a:t>
                      </a:r>
                      <a:endParaRPr/>
                    </a:p>
                  </a:txBody>
                  <a:tcPr marT="91425" marB="91425" marR="91425" marL="91425" anchor="ctr"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教師先派發學習任務，</a:t>
                      </a:r>
                      <a:r>
                        <a:rPr lang="zh-TW"/>
                        <a:t>開啟Meet邀學生加入，並線上與學生互動了解學生狀況</a:t>
                      </a:r>
                      <a:endParaRPr/>
                    </a:p>
                  </a:txBody>
                  <a:tcPr marT="91425" marB="91425" marR="91425" marL="91425" anchor="ctr"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觀看學生作答情形</a:t>
                      </a:r>
                      <a:endParaRPr/>
                    </a:p>
                  </a:txBody>
                  <a:tcPr marT="91425" marB="91425" marR="91425" marL="91425" anchor="ctr"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針對學生的難點或迷思問題進行解說後，在指派作業給學生練習</a:t>
                      </a:r>
                      <a:endParaRPr/>
                    </a:p>
                  </a:txBody>
                  <a:tcPr marT="91425" marB="91425" marR="91425" marL="91425" anchor="ctr"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4CCCC"/>
                    </a:solidFill>
                  </a:tcPr>
                </a:tc>
              </a:tr>
              <a:tr h="117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學生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逐漸加入Meet線上會議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學生自學影片，並作筆記，並在線上白板與他人互動討論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回饋分享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/>
          <p:nvPr>
            <p:ph type="title"/>
          </p:nvPr>
        </p:nvSpPr>
        <p:spPr>
          <a:xfrm>
            <a:off x="135775" y="139925"/>
            <a:ext cx="9723900" cy="167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latin typeface="Arial"/>
                <a:ea typeface="Arial"/>
                <a:cs typeface="Arial"/>
                <a:sym typeface="Arial"/>
              </a:rPr>
              <a:t>教師於因材網派送任務給所有學生：</a:t>
            </a:r>
            <a:br>
              <a:rPr lang="zh-TW" sz="3000">
                <a:latin typeface="Arial"/>
                <a:ea typeface="Arial"/>
                <a:cs typeface="Arial"/>
                <a:sym typeface="Arial"/>
              </a:rPr>
            </a:br>
            <a:r>
              <a:rPr lang="zh-TW" sz="3000">
                <a:latin typeface="Arial"/>
                <a:ea typeface="Arial"/>
                <a:cs typeface="Arial"/>
                <a:sym typeface="Arial"/>
              </a:rPr>
              <a:t>班級管理-&gt;任務指派-&gt;知識結構學習（影片+練習題）</a:t>
            </a:r>
            <a:br>
              <a:rPr lang="zh-TW" sz="3000">
                <a:latin typeface="Arial"/>
                <a:ea typeface="Arial"/>
                <a:cs typeface="Arial"/>
                <a:sym typeface="Arial"/>
              </a:rPr>
            </a:br>
            <a:endParaRPr sz="3000"/>
          </a:p>
        </p:txBody>
      </p:sp>
      <p:sp>
        <p:nvSpPr>
          <p:cNvPr id="267" name="Google Shape;267;p36"/>
          <p:cNvSpPr txBox="1"/>
          <p:nvPr>
            <p:ph idx="1" type="body"/>
          </p:nvPr>
        </p:nvSpPr>
        <p:spPr>
          <a:xfrm>
            <a:off x="311700" y="1730450"/>
            <a:ext cx="8520600" cy="28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Google Shape;26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4725" y="2362325"/>
            <a:ext cx="4622283" cy="192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420975"/>
            <a:ext cx="4015975" cy="131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6"/>
          <p:cNvSpPr txBox="1"/>
          <p:nvPr/>
        </p:nvSpPr>
        <p:spPr>
          <a:xfrm>
            <a:off x="1197925" y="3102875"/>
            <a:ext cx="10221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" name="Google Shape;271;p36"/>
          <p:cNvSpPr txBox="1"/>
          <p:nvPr/>
        </p:nvSpPr>
        <p:spPr>
          <a:xfrm>
            <a:off x="5672875" y="2420975"/>
            <a:ext cx="10221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36"/>
          <p:cNvSpPr/>
          <p:nvPr/>
        </p:nvSpPr>
        <p:spPr>
          <a:xfrm>
            <a:off x="1039825" y="3120500"/>
            <a:ext cx="1666800" cy="404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6"/>
          <p:cNvSpPr/>
          <p:nvPr/>
        </p:nvSpPr>
        <p:spPr>
          <a:xfrm>
            <a:off x="5210725" y="2497775"/>
            <a:ext cx="1666800" cy="499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4" name="Google Shape;274;p36"/>
          <p:cNvCxnSpPr>
            <a:endCxn id="273" idx="1"/>
          </p:cNvCxnSpPr>
          <p:nvPr/>
        </p:nvCxnSpPr>
        <p:spPr>
          <a:xfrm flipH="1" rot="10800000">
            <a:off x="2706625" y="2747675"/>
            <a:ext cx="2504100" cy="594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000">
                <a:latin typeface="Arial"/>
                <a:ea typeface="Arial"/>
                <a:cs typeface="Arial"/>
                <a:sym typeface="Arial"/>
              </a:rPr>
              <a:t>教師邀請所有學生加入Meet</a:t>
            </a:r>
            <a:endParaRPr/>
          </a:p>
        </p:txBody>
      </p:sp>
      <p:sp>
        <p:nvSpPr>
          <p:cNvPr id="280" name="Google Shape;280;p3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於eip後台，iMeet系統開啟會議，加入學生群組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81" name="Google Shape;28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125" y="1648425"/>
            <a:ext cx="6441809" cy="33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latin typeface="Arial"/>
                <a:ea typeface="Arial"/>
                <a:cs typeface="Arial"/>
                <a:sym typeface="Arial"/>
              </a:rPr>
              <a:t>教師由「教學iMeet」活動清單中開啟視訊連結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138" y="1755275"/>
            <a:ext cx="8365725" cy="271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8"/>
          <p:cNvSpPr/>
          <p:nvPr/>
        </p:nvSpPr>
        <p:spPr>
          <a:xfrm>
            <a:off x="3170525" y="1955725"/>
            <a:ext cx="732300" cy="405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8"/>
          <p:cNvSpPr txBox="1"/>
          <p:nvPr/>
        </p:nvSpPr>
        <p:spPr>
          <a:xfrm>
            <a:off x="2817300" y="2024725"/>
            <a:ext cx="2844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1" name="Google Shape;291;p38"/>
          <p:cNvSpPr txBox="1"/>
          <p:nvPr/>
        </p:nvSpPr>
        <p:spPr>
          <a:xfrm>
            <a:off x="3538350" y="3900250"/>
            <a:ext cx="2844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92" name="Google Shape;292;p38"/>
          <p:cNvCxnSpPr>
            <a:stCxn id="289" idx="2"/>
          </p:cNvCxnSpPr>
          <p:nvPr/>
        </p:nvCxnSpPr>
        <p:spPr>
          <a:xfrm>
            <a:off x="3536675" y="2360725"/>
            <a:ext cx="452400" cy="1042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075" y="1350325"/>
            <a:ext cx="8560352" cy="319457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9"/>
          <p:cNvSpPr txBox="1"/>
          <p:nvPr>
            <p:ph type="title"/>
          </p:nvPr>
        </p:nvSpPr>
        <p:spPr>
          <a:xfrm>
            <a:off x="269800" y="56250"/>
            <a:ext cx="88743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latin typeface="Arial"/>
                <a:ea typeface="Arial"/>
                <a:cs typeface="Arial"/>
                <a:sym typeface="Arial"/>
              </a:rPr>
              <a:t>教師分享自己的桌面</a:t>
            </a:r>
            <a:endParaRPr sz="3000"/>
          </a:p>
        </p:txBody>
      </p:sp>
      <p:sp>
        <p:nvSpPr>
          <p:cNvPr id="299" name="Google Shape;299;p39"/>
          <p:cNvSpPr/>
          <p:nvPr/>
        </p:nvSpPr>
        <p:spPr>
          <a:xfrm>
            <a:off x="7672625" y="3457650"/>
            <a:ext cx="1162200" cy="300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21556"/>
            <a:ext cx="9144003" cy="407193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latin typeface="Arial"/>
                <a:ea typeface="Arial"/>
                <a:cs typeface="Arial"/>
                <a:sym typeface="Arial"/>
              </a:rPr>
              <a:t>錄製會議畫面並登入因材網</a:t>
            </a:r>
            <a:endParaRPr/>
          </a:p>
        </p:txBody>
      </p:sp>
      <p:sp>
        <p:nvSpPr>
          <p:cNvPr id="306" name="Google Shape;306;p4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0"/>
          <p:cNvSpPr/>
          <p:nvPr/>
        </p:nvSpPr>
        <p:spPr>
          <a:xfrm>
            <a:off x="7637100" y="2216100"/>
            <a:ext cx="1261800" cy="432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2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08" name="Google Shape;308;p40"/>
          <p:cNvSpPr/>
          <p:nvPr/>
        </p:nvSpPr>
        <p:spPr>
          <a:xfrm>
            <a:off x="8734425" y="4657225"/>
            <a:ext cx="409500" cy="486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1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309" name="Google Shape;309;p40"/>
          <p:cNvCxnSpPr>
            <a:stCxn id="308" idx="0"/>
          </p:cNvCxnSpPr>
          <p:nvPr/>
        </p:nvCxnSpPr>
        <p:spPr>
          <a:xfrm rot="10800000">
            <a:off x="8411175" y="2638525"/>
            <a:ext cx="528000" cy="2018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檢查是否已經將其他人設為靜音</a:t>
            </a:r>
            <a:endParaRPr/>
          </a:p>
        </p:txBody>
      </p:sp>
      <p:sp>
        <p:nvSpPr>
          <p:cNvPr id="315" name="Google Shape;315;p4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16" name="Google Shape;31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47216"/>
            <a:ext cx="8520602" cy="380263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1"/>
          <p:cNvSpPr/>
          <p:nvPr/>
        </p:nvSpPr>
        <p:spPr>
          <a:xfrm>
            <a:off x="7115175" y="1743075"/>
            <a:ext cx="533400" cy="504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300"/>
              <a:t>並跟學生說明如有任何問題可以透過『舉手』或在『訊息區』留言</a:t>
            </a:r>
            <a:endParaRPr sz="3300"/>
          </a:p>
        </p:txBody>
      </p:sp>
      <p:sp>
        <p:nvSpPr>
          <p:cNvPr id="323" name="Google Shape;323;p4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24" name="Google Shape;32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800" y="1299301"/>
            <a:ext cx="8191498" cy="3655776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2"/>
          <p:cNvSpPr/>
          <p:nvPr/>
        </p:nvSpPr>
        <p:spPr>
          <a:xfrm>
            <a:off x="7134225" y="4579225"/>
            <a:ext cx="924000" cy="430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2"/>
          <p:cNvSpPr/>
          <p:nvPr/>
        </p:nvSpPr>
        <p:spPr>
          <a:xfrm>
            <a:off x="7724775" y="1521700"/>
            <a:ext cx="619200" cy="430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2"/>
          <p:cNvSpPr txBox="1"/>
          <p:nvPr/>
        </p:nvSpPr>
        <p:spPr>
          <a:xfrm>
            <a:off x="7839075" y="1147225"/>
            <a:ext cx="103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訊息區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大綱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225225"/>
            <a:ext cx="77787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BiauKai"/>
              <a:buAutoNum type="arabicPeriod"/>
            </a:pPr>
            <a:r>
              <a:rPr lang="zh-TW" sz="3000">
                <a:latin typeface="BiauKai"/>
                <a:ea typeface="BiauKai"/>
                <a:cs typeface="BiauKai"/>
                <a:sym typeface="BiauKai"/>
              </a:rPr>
              <a:t>因材網基礎功能</a:t>
            </a:r>
            <a:endParaRPr sz="3000">
              <a:latin typeface="BiauKai"/>
              <a:ea typeface="BiauKai"/>
              <a:cs typeface="BiauKai"/>
              <a:sym typeface="BiauKa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BiauKai"/>
              <a:buAutoNum type="arabicPeriod"/>
            </a:pPr>
            <a:r>
              <a:rPr lang="zh-TW" sz="3000">
                <a:latin typeface="BiauKai"/>
                <a:ea typeface="BiauKai"/>
                <a:cs typeface="BiauKai"/>
                <a:sym typeface="BiauKai"/>
              </a:rPr>
              <a:t>一堂線上學習與自主學習的課</a:t>
            </a:r>
            <a:endParaRPr sz="3000">
              <a:latin typeface="BiauKai"/>
              <a:ea typeface="BiauKai"/>
              <a:cs typeface="BiauKai"/>
              <a:sym typeface="BiauKa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BiauKai"/>
              <a:buAutoNum type="arabicPeriod"/>
            </a:pPr>
            <a:r>
              <a:rPr lang="zh-TW" sz="3000">
                <a:latin typeface="BiauKai"/>
                <a:ea typeface="BiauKai"/>
                <a:cs typeface="BiauKai"/>
                <a:sym typeface="BiauKai"/>
              </a:rPr>
              <a:t>Q&amp;A </a:t>
            </a:r>
            <a:endParaRPr sz="3000">
              <a:latin typeface="BiauKai"/>
              <a:ea typeface="BiauKai"/>
              <a:cs typeface="BiauKai"/>
              <a:sym typeface="BiauKa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播放影片時，選擇分頁</a:t>
            </a:r>
            <a:endParaRPr/>
          </a:p>
        </p:txBody>
      </p:sp>
      <p:sp>
        <p:nvSpPr>
          <p:cNvPr id="333" name="Google Shape;333;p4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34" name="Google Shape;33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5225"/>
            <a:ext cx="8346824" cy="374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4"/>
          <p:cNvSpPr txBox="1"/>
          <p:nvPr>
            <p:ph type="title"/>
          </p:nvPr>
        </p:nvSpPr>
        <p:spPr>
          <a:xfrm>
            <a:off x="0" y="0"/>
            <a:ext cx="10151100" cy="167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latin typeface="Arial"/>
                <a:ea typeface="Arial"/>
                <a:cs typeface="Arial"/>
                <a:sym typeface="Arial"/>
              </a:rPr>
              <a:t>教師在因材網後台看學生使用情形</a:t>
            </a:r>
            <a:br>
              <a:rPr lang="zh-TW" sz="3000">
                <a:latin typeface="Arial"/>
                <a:ea typeface="Arial"/>
                <a:cs typeface="Arial"/>
                <a:sym typeface="Arial"/>
              </a:rPr>
            </a:br>
            <a:endParaRPr sz="3000"/>
          </a:p>
        </p:txBody>
      </p:sp>
      <p:pic>
        <p:nvPicPr>
          <p:cNvPr id="340" name="Google Shape;34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70700"/>
            <a:ext cx="4693050" cy="194819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4"/>
          <p:cNvSpPr txBox="1"/>
          <p:nvPr/>
        </p:nvSpPr>
        <p:spPr>
          <a:xfrm>
            <a:off x="388375" y="1516250"/>
            <a:ext cx="36273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Open Sans"/>
                <a:ea typeface="Open Sans"/>
                <a:cs typeface="Open Sans"/>
                <a:sym typeface="Open Sans"/>
              </a:rPr>
              <a:t>於任務進度，查看學生狀況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" name="Google Shape;342;p44"/>
          <p:cNvSpPr txBox="1"/>
          <p:nvPr/>
        </p:nvSpPr>
        <p:spPr>
          <a:xfrm>
            <a:off x="5188850" y="1560225"/>
            <a:ext cx="36273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Open Sans"/>
                <a:ea typeface="Open Sans"/>
                <a:cs typeface="Open Sans"/>
                <a:sym typeface="Open Sans"/>
              </a:rPr>
              <a:t>Meet點選學生，</a:t>
            </a:r>
            <a:r>
              <a:rPr lang="zh-TW" sz="1800">
                <a:latin typeface="Open Sans"/>
                <a:ea typeface="Open Sans"/>
                <a:cs typeface="Open Sans"/>
                <a:sym typeface="Open Sans"/>
              </a:rPr>
              <a:t>查看學生狀況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3" name="Google Shape;34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2075" y="2428900"/>
            <a:ext cx="3740852" cy="2054175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如何開啟線上白板</a:t>
            </a:r>
            <a:endParaRPr/>
          </a:p>
        </p:txBody>
      </p:sp>
      <p:sp>
        <p:nvSpPr>
          <p:cNvPr id="349" name="Google Shape;349;p4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50" name="Google Shape;35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225235"/>
            <a:ext cx="8520602" cy="37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5"/>
          <p:cNvSpPr/>
          <p:nvPr/>
        </p:nvSpPr>
        <p:spPr>
          <a:xfrm>
            <a:off x="8439150" y="4629150"/>
            <a:ext cx="457200" cy="390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5"/>
          <p:cNvSpPr/>
          <p:nvPr/>
        </p:nvSpPr>
        <p:spPr>
          <a:xfrm>
            <a:off x="7524750" y="2066925"/>
            <a:ext cx="1143000" cy="390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3" name="Google Shape;353;p45"/>
          <p:cNvCxnSpPr>
            <a:stCxn id="351" idx="0"/>
            <a:endCxn id="352" idx="2"/>
          </p:cNvCxnSpPr>
          <p:nvPr/>
        </p:nvCxnSpPr>
        <p:spPr>
          <a:xfrm rot="10800000">
            <a:off x="8096250" y="2457150"/>
            <a:ext cx="571500" cy="2172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透過線上白板紀錄小組討論結果</a:t>
            </a:r>
            <a:endParaRPr/>
          </a:p>
        </p:txBody>
      </p:sp>
      <p:sp>
        <p:nvSpPr>
          <p:cNvPr id="359" name="Google Shape;359;p4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60" name="Google Shape;36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5233"/>
            <a:ext cx="8520602" cy="3794342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6"/>
          <p:cNvSpPr/>
          <p:nvPr/>
        </p:nvSpPr>
        <p:spPr>
          <a:xfrm>
            <a:off x="7232100" y="1838325"/>
            <a:ext cx="1600200" cy="409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如何讓學生分組討論</a:t>
            </a:r>
            <a:endParaRPr/>
          </a:p>
        </p:txBody>
      </p:sp>
      <p:sp>
        <p:nvSpPr>
          <p:cNvPr id="367" name="Google Shape;367;p4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68" name="Google Shape;36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650" y="1418875"/>
            <a:ext cx="6275400" cy="279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7"/>
          <p:cNvSpPr/>
          <p:nvPr/>
        </p:nvSpPr>
        <p:spPr>
          <a:xfrm>
            <a:off x="5198925" y="1274800"/>
            <a:ext cx="1319100" cy="421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0" name="Google Shape;370;p47"/>
          <p:cNvCxnSpPr>
            <a:stCxn id="369" idx="3"/>
          </p:cNvCxnSpPr>
          <p:nvPr/>
        </p:nvCxnSpPr>
        <p:spPr>
          <a:xfrm>
            <a:off x="6518025" y="1485400"/>
            <a:ext cx="620700" cy="487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71" name="Google Shape;37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5325" y="1316988"/>
            <a:ext cx="1868704" cy="3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7"/>
          <p:cNvSpPr/>
          <p:nvPr/>
        </p:nvSpPr>
        <p:spPr>
          <a:xfrm>
            <a:off x="7269050" y="1973200"/>
            <a:ext cx="1319100" cy="421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8"/>
          <p:cNvSpPr txBox="1"/>
          <p:nvPr>
            <p:ph type="title"/>
          </p:nvPr>
        </p:nvSpPr>
        <p:spPr>
          <a:xfrm>
            <a:off x="269700" y="727625"/>
            <a:ext cx="88743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latin typeface="Arial"/>
                <a:ea typeface="Arial"/>
                <a:cs typeface="Arial"/>
                <a:sym typeface="Arial"/>
              </a:rPr>
              <a:t>學生分享自己桌面，解說自己的解題過程。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48"/>
          <p:cNvSpPr txBox="1"/>
          <p:nvPr>
            <p:ph idx="1" type="body"/>
          </p:nvPr>
        </p:nvSpPr>
        <p:spPr>
          <a:xfrm>
            <a:off x="311700" y="1730450"/>
            <a:ext cx="8520600" cy="28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79" name="Google Shape;37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0537"/>
            <a:ext cx="9144003" cy="4098728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8"/>
          <p:cNvSpPr/>
          <p:nvPr/>
        </p:nvSpPr>
        <p:spPr>
          <a:xfrm>
            <a:off x="8001000" y="3810000"/>
            <a:ext cx="1086000" cy="238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9"/>
          <p:cNvSpPr txBox="1"/>
          <p:nvPr>
            <p:ph type="title"/>
          </p:nvPr>
        </p:nvSpPr>
        <p:spPr>
          <a:xfrm>
            <a:off x="269700" y="586225"/>
            <a:ext cx="88743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00">
                <a:latin typeface="Arial"/>
                <a:ea typeface="Arial"/>
                <a:cs typeface="Arial"/>
                <a:sym typeface="Arial"/>
              </a:rPr>
              <a:t>老師針對學生的迷思概念，進行解說</a:t>
            </a:r>
            <a:br>
              <a:rPr lang="zh-TW" sz="2900">
                <a:latin typeface="Arial"/>
                <a:ea typeface="Arial"/>
                <a:cs typeface="Arial"/>
                <a:sym typeface="Arial"/>
              </a:rPr>
            </a:br>
            <a:r>
              <a:rPr lang="zh-TW" sz="2900">
                <a:latin typeface="Arial"/>
                <a:ea typeface="Arial"/>
                <a:cs typeface="Arial"/>
                <a:sym typeface="Arial"/>
              </a:rPr>
              <a:t>不用把所有東西再講一次，針對學生的難點做說明</a:t>
            </a:r>
            <a:endParaRPr sz="2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9"/>
          <p:cNvSpPr txBox="1"/>
          <p:nvPr>
            <p:ph idx="1" type="body"/>
          </p:nvPr>
        </p:nvSpPr>
        <p:spPr>
          <a:xfrm>
            <a:off x="311700" y="1730450"/>
            <a:ext cx="8520600" cy="28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87" name="Google Shape;38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400" y="1730447"/>
            <a:ext cx="6133325" cy="30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0"/>
          <p:cNvSpPr txBox="1"/>
          <p:nvPr>
            <p:ph type="title"/>
          </p:nvPr>
        </p:nvSpPr>
        <p:spPr>
          <a:xfrm>
            <a:off x="269800" y="56250"/>
            <a:ext cx="88743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latin typeface="Arial"/>
                <a:ea typeface="Arial"/>
                <a:cs typeface="Arial"/>
                <a:sym typeface="Arial"/>
              </a:rPr>
              <a:t>教師分享自己的桌面，</a:t>
            </a:r>
            <a:r>
              <a:rPr lang="zh-TW" sz="3000">
                <a:latin typeface="Arial"/>
                <a:ea typeface="Arial"/>
                <a:cs typeface="Arial"/>
                <a:sym typeface="Arial"/>
              </a:rPr>
              <a:t>進行總結及回饋</a:t>
            </a:r>
            <a:endParaRPr sz="3000"/>
          </a:p>
        </p:txBody>
      </p:sp>
      <p:pic>
        <p:nvPicPr>
          <p:cNvPr id="393" name="Google Shape;39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39950"/>
            <a:ext cx="8814766" cy="395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50"/>
          <p:cNvSpPr/>
          <p:nvPr/>
        </p:nvSpPr>
        <p:spPr>
          <a:xfrm>
            <a:off x="7772400" y="3781425"/>
            <a:ext cx="1086000" cy="238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1"/>
          <p:cNvSpPr txBox="1"/>
          <p:nvPr>
            <p:ph type="title"/>
          </p:nvPr>
        </p:nvSpPr>
        <p:spPr>
          <a:xfrm>
            <a:off x="311700" y="803025"/>
            <a:ext cx="88743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latin typeface="Arial"/>
                <a:ea typeface="Arial"/>
                <a:cs typeface="Arial"/>
                <a:sym typeface="Arial"/>
              </a:rPr>
              <a:t>教師使用單元診斷測驗，作為學生作業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latin typeface="Arial"/>
                <a:ea typeface="Arial"/>
                <a:cs typeface="Arial"/>
                <a:sym typeface="Arial"/>
              </a:rPr>
              <a:t>（類似課後習作或小考）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1"/>
          <p:cNvSpPr txBox="1"/>
          <p:nvPr>
            <p:ph idx="1" type="body"/>
          </p:nvPr>
        </p:nvSpPr>
        <p:spPr>
          <a:xfrm>
            <a:off x="311700" y="1730450"/>
            <a:ext cx="8520600" cy="28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01" name="Google Shape;40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212" y="1683774"/>
            <a:ext cx="8221025" cy="33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3.Q&amp;A</a:t>
            </a:r>
            <a:endParaRPr/>
          </a:p>
        </p:txBody>
      </p:sp>
      <p:sp>
        <p:nvSpPr>
          <p:cNvPr id="407" name="Google Shape;407;p5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4200">
                <a:latin typeface="Economica"/>
                <a:ea typeface="Economica"/>
                <a:cs typeface="Economica"/>
                <a:sym typeface="Economica"/>
              </a:rPr>
              <a:t>謝謝大家</a:t>
            </a:r>
            <a:endParaRPr sz="42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zh-TW" sz="19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zh-TW" sz="19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如果大家還有任何問題，請與我聯絡</a:t>
            </a:r>
            <a:endParaRPr sz="19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9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林穎俊</a:t>
            </a:r>
            <a:br>
              <a:rPr lang="zh-TW" sz="19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zh-TW" sz="19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mail: highlander@tmail.ilc.edu.tw</a:t>
            </a:r>
            <a:endParaRPr sz="19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9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電話：9369968#321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ctrTitle"/>
          </p:nvPr>
        </p:nvSpPr>
        <p:spPr>
          <a:xfrm>
            <a:off x="436825" y="901200"/>
            <a:ext cx="5116800" cy="334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  1.</a:t>
            </a:r>
            <a:r>
              <a:rPr lang="zh-TW"/>
              <a:t>因材網基礎功能</a:t>
            </a:r>
            <a:br>
              <a:rPr lang="zh-TW"/>
            </a:br>
            <a:endParaRPr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BiauKai"/>
              <a:buAutoNum type="alphaLcPeriod"/>
            </a:pPr>
            <a:r>
              <a:rPr lang="zh-TW" sz="3000">
                <a:latin typeface="BiauKai"/>
                <a:ea typeface="BiauKai"/>
                <a:cs typeface="BiauKai"/>
                <a:sym typeface="BiauKai"/>
              </a:rPr>
              <a:t>如何登入</a:t>
            </a:r>
            <a:endParaRPr sz="3000">
              <a:latin typeface="BiauKai"/>
              <a:ea typeface="BiauKai"/>
              <a:cs typeface="BiauKai"/>
              <a:sym typeface="BiauKai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BiauKai"/>
              <a:buAutoNum type="alphaLcPeriod"/>
            </a:pPr>
            <a:r>
              <a:rPr lang="zh-TW" sz="3000">
                <a:latin typeface="BiauKai"/>
                <a:ea typeface="BiauKai"/>
                <a:cs typeface="BiauKai"/>
                <a:sym typeface="BiauKai"/>
              </a:rPr>
              <a:t>基礎功能介紹</a:t>
            </a:r>
            <a:endParaRPr sz="3000">
              <a:latin typeface="BiauKai"/>
              <a:ea typeface="BiauKai"/>
              <a:cs typeface="BiauKai"/>
              <a:sym typeface="BiauKai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BiauKai"/>
              <a:buAutoNum type="alphaLcPeriod"/>
            </a:pPr>
            <a:r>
              <a:rPr lang="zh-TW" sz="3000">
                <a:latin typeface="BiauKai"/>
                <a:ea typeface="BiauKai"/>
                <a:cs typeface="BiauKai"/>
                <a:sym typeface="BiauKai"/>
              </a:rPr>
              <a:t>如何派送任務</a:t>
            </a:r>
            <a:endParaRPr sz="3000">
              <a:latin typeface="BiauKai"/>
              <a:ea typeface="BiauKai"/>
              <a:cs typeface="BiauKai"/>
              <a:sym typeface="BiauKai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BiauKai"/>
              <a:buAutoNum type="alphaLcPeriod"/>
            </a:pPr>
            <a:r>
              <a:rPr lang="zh-TW" sz="3000">
                <a:latin typeface="BiauKai"/>
                <a:ea typeface="BiauKai"/>
                <a:cs typeface="BiauKai"/>
                <a:sym typeface="BiauKai"/>
              </a:rPr>
              <a:t>如何看任務影片</a:t>
            </a:r>
            <a:endParaRPr sz="3000">
              <a:latin typeface="BiauKai"/>
              <a:ea typeface="BiauKai"/>
              <a:cs typeface="BiauKai"/>
              <a:sym typeface="BiauKai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BiauKai"/>
              <a:buAutoNum type="alphaLcPeriod"/>
            </a:pPr>
            <a:r>
              <a:rPr lang="zh-TW" sz="3000">
                <a:latin typeface="BiauKai"/>
                <a:ea typeface="BiauKai"/>
                <a:cs typeface="BiauKai"/>
                <a:sym typeface="BiauKai"/>
              </a:rPr>
              <a:t>看報表</a:t>
            </a:r>
            <a:endParaRPr sz="3000">
              <a:latin typeface="BiauKai"/>
              <a:ea typeface="BiauKai"/>
              <a:cs typeface="BiauKai"/>
              <a:sym typeface="BiauKai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BiauKai"/>
              <a:buAutoNum type="alphaLcPeriod"/>
            </a:pPr>
            <a:r>
              <a:rPr lang="zh-TW" sz="3000">
                <a:latin typeface="BiauKai"/>
                <a:ea typeface="BiauKai"/>
                <a:cs typeface="BiauKai"/>
                <a:sym typeface="BiauKai"/>
              </a:rPr>
              <a:t>其他功能</a:t>
            </a:r>
            <a:endParaRPr sz="3000"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50860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教師</a:t>
            </a:r>
            <a:r>
              <a:rPr lang="zh-TW" sz="3600"/>
              <a:t>從Eip</a:t>
            </a:r>
            <a:r>
              <a:rPr lang="zh-TW" sz="3600"/>
              <a:t>後台，選擇「因材網」登入。</a:t>
            </a:r>
            <a:br>
              <a:rPr lang="zh-TW" sz="3600"/>
            </a:br>
            <a:r>
              <a:rPr lang="zh-TW" sz="3600"/>
              <a:t>學生從快樂e學院，選擇『因材網』</a:t>
            </a:r>
            <a:endParaRPr sz="3600"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730450"/>
            <a:ext cx="8520600" cy="28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050" y="1967172"/>
            <a:ext cx="2676025" cy="237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3500" y="1275825"/>
            <a:ext cx="2062808" cy="375805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/>
          <p:nvPr/>
        </p:nvSpPr>
        <p:spPr>
          <a:xfrm>
            <a:off x="6038850" y="3788650"/>
            <a:ext cx="619200" cy="430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269800" y="562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因材網介面概說</a:t>
            </a:r>
            <a:endParaRPr sz="3600"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730450"/>
            <a:ext cx="8520600" cy="28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438" y="887551"/>
            <a:ext cx="8201127" cy="411757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/>
          <p:nvPr/>
        </p:nvSpPr>
        <p:spPr>
          <a:xfrm>
            <a:off x="7223550" y="290075"/>
            <a:ext cx="1920600" cy="5802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00">
                <a:solidFill>
                  <a:schemeClr val="lt1"/>
                </a:solidFill>
              </a:rPr>
              <a:t>教師介面</a:t>
            </a:r>
            <a:endParaRPr sz="2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269800" y="562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班級管理-&gt;任務指派</a:t>
            </a:r>
            <a:endParaRPr sz="3600"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730450"/>
            <a:ext cx="8520600" cy="28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363" y="1130300"/>
            <a:ext cx="6581775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/>
          <p:nvPr/>
        </p:nvSpPr>
        <p:spPr>
          <a:xfrm>
            <a:off x="3349625" y="2246325"/>
            <a:ext cx="1738200" cy="587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0"/>
          <p:cNvSpPr/>
          <p:nvPr/>
        </p:nvSpPr>
        <p:spPr>
          <a:xfrm>
            <a:off x="7223550" y="290075"/>
            <a:ext cx="1920600" cy="5802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00">
                <a:solidFill>
                  <a:schemeClr val="lt1"/>
                </a:solidFill>
              </a:rPr>
              <a:t>教師介面</a:t>
            </a:r>
            <a:endParaRPr sz="2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269800" y="562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派送學習任務</a:t>
            </a:r>
            <a:endParaRPr sz="3600"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730450"/>
            <a:ext cx="8520600" cy="28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87550"/>
            <a:ext cx="8611599" cy="377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/>
          <p:nvPr/>
        </p:nvSpPr>
        <p:spPr>
          <a:xfrm>
            <a:off x="7223550" y="290075"/>
            <a:ext cx="1920600" cy="5802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00">
                <a:solidFill>
                  <a:schemeClr val="lt1"/>
                </a:solidFill>
              </a:rPr>
              <a:t>教師介面</a:t>
            </a:r>
            <a:endParaRPr sz="2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學習任務的類型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466875" y="30875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知識結構：於</a:t>
            </a:r>
            <a:r>
              <a:rPr b="1" lang="zh-TW"/>
              <a:t>課前</a:t>
            </a:r>
            <a:r>
              <a:rPr lang="zh-TW"/>
              <a:t>或</a:t>
            </a:r>
            <a:r>
              <a:rPr b="1" lang="zh-TW"/>
              <a:t>課中</a:t>
            </a:r>
            <a:r>
              <a:rPr lang="zh-TW"/>
              <a:t>使用，讓學生可以透過影片先學一次，並利用練習題做自我檢核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縱貫診斷：則是針對中後段的孩子進行診斷評量(較少用)，以利補救教學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單元診斷：則是用在教學前測或後測(</a:t>
            </a:r>
            <a:r>
              <a:rPr b="1" lang="zh-TW"/>
              <a:t>單元小考</a:t>
            </a:r>
            <a:r>
              <a:rPr lang="zh-TW"/>
              <a:t>)，進行學習落點及成效的檢核</a:t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113" y="1147225"/>
            <a:ext cx="8224228" cy="163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